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3" r:id="rId1"/>
  </p:sldMasterIdLst>
  <p:notesMasterIdLst>
    <p:notesMasterId r:id="rId52"/>
  </p:notesMasterIdLst>
  <p:sldIdLst>
    <p:sldId id="608" r:id="rId2"/>
    <p:sldId id="830" r:id="rId3"/>
    <p:sldId id="796" r:id="rId4"/>
    <p:sldId id="845" r:id="rId5"/>
    <p:sldId id="844" r:id="rId6"/>
    <p:sldId id="831" r:id="rId7"/>
    <p:sldId id="846" r:id="rId8"/>
    <p:sldId id="847" r:id="rId9"/>
    <p:sldId id="848" r:id="rId10"/>
    <p:sldId id="849" r:id="rId11"/>
    <p:sldId id="832" r:id="rId12"/>
    <p:sldId id="850" r:id="rId13"/>
    <p:sldId id="851" r:id="rId14"/>
    <p:sldId id="852" r:id="rId15"/>
    <p:sldId id="853" r:id="rId16"/>
    <p:sldId id="833" r:id="rId17"/>
    <p:sldId id="854" r:id="rId18"/>
    <p:sldId id="855" r:id="rId19"/>
    <p:sldId id="834" r:id="rId20"/>
    <p:sldId id="856" r:id="rId21"/>
    <p:sldId id="857" r:id="rId22"/>
    <p:sldId id="858" r:id="rId23"/>
    <p:sldId id="835" r:id="rId24"/>
    <p:sldId id="860" r:id="rId25"/>
    <p:sldId id="861" r:id="rId26"/>
    <p:sldId id="836" r:id="rId27"/>
    <p:sldId id="837" r:id="rId28"/>
    <p:sldId id="838" r:id="rId29"/>
    <p:sldId id="862" r:id="rId30"/>
    <p:sldId id="863" r:id="rId31"/>
    <p:sldId id="864" r:id="rId32"/>
    <p:sldId id="865" r:id="rId33"/>
    <p:sldId id="866" r:id="rId34"/>
    <p:sldId id="867" r:id="rId35"/>
    <p:sldId id="839" r:id="rId36"/>
    <p:sldId id="869" r:id="rId37"/>
    <p:sldId id="881" r:id="rId38"/>
    <p:sldId id="882" r:id="rId39"/>
    <p:sldId id="872" r:id="rId40"/>
    <p:sldId id="873" r:id="rId41"/>
    <p:sldId id="874" r:id="rId42"/>
    <p:sldId id="840" r:id="rId43"/>
    <p:sldId id="875" r:id="rId44"/>
    <p:sldId id="842" r:id="rId45"/>
    <p:sldId id="841" r:id="rId46"/>
    <p:sldId id="876" r:id="rId47"/>
    <p:sldId id="877" r:id="rId48"/>
    <p:sldId id="843" r:id="rId49"/>
    <p:sldId id="879" r:id="rId50"/>
    <p:sldId id="880" r:id="rId51"/>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15:clr>
            <a:srgbClr val="A4A3A4"/>
          </p15:clr>
        </p15:guide>
        <p15:guide id="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F00FF"/>
    <a:srgbClr val="CC99FF"/>
    <a:srgbClr val="6699FF"/>
    <a:srgbClr val="99FFCC"/>
    <a:srgbClr val="FF5050"/>
    <a:srgbClr val="99FF66"/>
    <a:srgbClr val="FFFFCC"/>
    <a:srgbClr val="339933"/>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22" autoAdjust="0"/>
    <p:restoredTop sz="94620" autoAdjust="0"/>
  </p:normalViewPr>
  <p:slideViewPr>
    <p:cSldViewPr snapToGrid="0">
      <p:cViewPr varScale="1">
        <p:scale>
          <a:sx n="111" d="100"/>
          <a:sy n="111" d="100"/>
        </p:scale>
        <p:origin x="108" y="612"/>
      </p:cViewPr>
      <p:guideLst>
        <p:guide orient="horz"/>
        <p:guide/>
      </p:guideLst>
    </p:cSldViewPr>
  </p:slideViewPr>
  <p:notesTextViewPr>
    <p:cViewPr>
      <p:scale>
        <a:sx n="100" d="100"/>
        <a:sy n="100" d="100"/>
      </p:scale>
      <p:origin x="0" y="0"/>
    </p:cViewPr>
  </p:notesTextViewPr>
  <p:sorterViewPr>
    <p:cViewPr>
      <p:scale>
        <a:sx n="80" d="100"/>
        <a:sy n="80" d="100"/>
      </p:scale>
      <p:origin x="0" y="329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a:lvl1pPr>
          </a:lstStyle>
          <a:p>
            <a:endParaRPr lang="en-US"/>
          </a:p>
        </p:txBody>
      </p:sp>
      <p:sp>
        <p:nvSpPr>
          <p:cNvPr id="4099"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lvl1pPr>
          </a:lstStyle>
          <a:p>
            <a:endParaRPr lang="en-US"/>
          </a:p>
        </p:txBody>
      </p:sp>
      <p:sp>
        <p:nvSpPr>
          <p:cNvPr id="4100"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02"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a:lvl1pPr>
          </a:lstStyle>
          <a:p>
            <a:endParaRPr lang="en-US"/>
          </a:p>
        </p:txBody>
      </p:sp>
      <p:sp>
        <p:nvSpPr>
          <p:cNvPr id="4103"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lvl1pPr>
          </a:lstStyle>
          <a:p>
            <a:fld id="{F80B39F9-9779-49E4-9061-3C452DBF8DE4}" type="slidenum">
              <a:rPr lang="en-US"/>
              <a:pPr/>
              <a:t>‹#›</a:t>
            </a:fld>
            <a:endParaRPr lang="en-US"/>
          </a:p>
        </p:txBody>
      </p:sp>
    </p:spTree>
    <p:extLst>
      <p:ext uri="{BB962C8B-B14F-4D97-AF65-F5344CB8AC3E}">
        <p14:creationId xmlns:p14="http://schemas.microsoft.com/office/powerpoint/2010/main" val="417767103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80B39F9-9779-49E4-9061-3C452DBF8DE4}" type="slidenum">
              <a:rPr lang="en-US" smtClean="0"/>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08000" y="1355676"/>
            <a:ext cx="8111067" cy="2308324"/>
          </a:xfrm>
        </p:spPr>
        <p:txBody>
          <a:bodyPr/>
          <a:lstStyle>
            <a:lvl1pPr>
              <a:defRPr sz="7200"/>
            </a:lvl1pPr>
          </a:lstStyle>
          <a:p>
            <a:r>
              <a:rPr lang="en-US"/>
              <a:t>Click to edit Master title style</a:t>
            </a:r>
          </a:p>
        </p:txBody>
      </p:sp>
      <p:sp>
        <p:nvSpPr>
          <p:cNvPr id="3" name="Subtitle 2"/>
          <p:cNvSpPr>
            <a:spLocks noGrp="1"/>
          </p:cNvSpPr>
          <p:nvPr>
            <p:ph type="subTitle" idx="1"/>
          </p:nvPr>
        </p:nvSpPr>
        <p:spPr>
          <a:xfrm>
            <a:off x="521208" y="4297679"/>
            <a:ext cx="6793992" cy="1157901"/>
          </a:xfrm>
        </p:spPr>
        <p:txBody>
          <a:bodyPr/>
          <a:lstStyle>
            <a:lvl1pPr marL="0" indent="0" algn="l">
              <a:buNone/>
              <a:defRPr sz="3200" i="1">
                <a:solidFill>
                  <a:schemeClr val="accent1">
                    <a:lumMod val="60000"/>
                    <a:lumOff val="40000"/>
                  </a:schemeClr>
                </a:solidFill>
                <a:latin typeface="Times New Roman" panose="02020603050405020304" pitchFamily="18" charset="0"/>
                <a:cs typeface="Times New Roman" panose="02020603050405020304"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Tree>
    <p:extLst>
      <p:ext uri="{BB962C8B-B14F-4D97-AF65-F5344CB8AC3E}">
        <p14:creationId xmlns:p14="http://schemas.microsoft.com/office/powerpoint/2010/main" val="2146295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1713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247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27800" y="612775"/>
            <a:ext cx="1943100" cy="57372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98500" y="612775"/>
            <a:ext cx="5676900" cy="57372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86436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98500" y="612775"/>
            <a:ext cx="7772400" cy="5737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0159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612775"/>
            <a:ext cx="7772400" cy="762000"/>
          </a:xfrm>
        </p:spPr>
        <p:txBody>
          <a:bodyPr/>
          <a:lstStyle/>
          <a:p>
            <a:r>
              <a:rPr lang="en-US"/>
              <a:t>Click to edit Master title style</a:t>
            </a:r>
          </a:p>
        </p:txBody>
      </p:sp>
      <p:sp>
        <p:nvSpPr>
          <p:cNvPr id="3" name="Text Placeholder 2"/>
          <p:cNvSpPr>
            <a:spLocks noGrp="1"/>
          </p:cNvSpPr>
          <p:nvPr>
            <p:ph type="body" sz="half" idx="1"/>
          </p:nvPr>
        </p:nvSpPr>
        <p:spPr>
          <a:xfrm>
            <a:off x="698500" y="1617663"/>
            <a:ext cx="7772400" cy="228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98500" y="4059238"/>
            <a:ext cx="7772400" cy="2290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1021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612775"/>
            <a:ext cx="7772400" cy="762000"/>
          </a:xfrm>
        </p:spPr>
        <p:txBody>
          <a:bodyPr/>
          <a:lstStyle/>
          <a:p>
            <a:r>
              <a:rPr lang="en-US"/>
              <a:t>Click to edit Master title style</a:t>
            </a:r>
          </a:p>
        </p:txBody>
      </p:sp>
      <p:sp>
        <p:nvSpPr>
          <p:cNvPr id="3" name="Content Placeholder 2"/>
          <p:cNvSpPr>
            <a:spLocks noGrp="1"/>
          </p:cNvSpPr>
          <p:nvPr>
            <p:ph sz="half" idx="1"/>
          </p:nvPr>
        </p:nvSpPr>
        <p:spPr>
          <a:xfrm>
            <a:off x="698500" y="1617663"/>
            <a:ext cx="3810000" cy="4732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60900" y="1617663"/>
            <a:ext cx="3810000" cy="228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60900" y="4059238"/>
            <a:ext cx="3810000" cy="2290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10624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Subtitle+Content">
    <p:spTree>
      <p:nvGrpSpPr>
        <p:cNvPr id="1" name=""/>
        <p:cNvGrpSpPr/>
        <p:nvPr/>
      </p:nvGrpSpPr>
      <p:grpSpPr>
        <a:xfrm>
          <a:off x="0" y="0"/>
          <a:ext cx="0" cy="0"/>
          <a:chOff x="0" y="0"/>
          <a:chExt cx="0" cy="0"/>
        </a:xfrm>
      </p:grpSpPr>
      <p:sp>
        <p:nvSpPr>
          <p:cNvPr id="2" name="Title 1"/>
          <p:cNvSpPr>
            <a:spLocks noGrp="1"/>
          </p:cNvSpPr>
          <p:nvPr>
            <p:ph type="title"/>
          </p:nvPr>
        </p:nvSpPr>
        <p:spPr>
          <a:xfrm>
            <a:off x="341246" y="307480"/>
            <a:ext cx="8421512" cy="769441"/>
          </a:xfrm>
        </p:spPr>
        <p:txBody>
          <a:bodyPr/>
          <a:lstStyle/>
          <a:p>
            <a:r>
              <a:rPr lang="en-US"/>
              <a:t>Click to edit Master title style</a:t>
            </a:r>
          </a:p>
        </p:txBody>
      </p:sp>
      <p:sp>
        <p:nvSpPr>
          <p:cNvPr id="3" name="Content Placeholder 2"/>
          <p:cNvSpPr>
            <a:spLocks noGrp="1"/>
          </p:cNvSpPr>
          <p:nvPr>
            <p:ph idx="1"/>
          </p:nvPr>
        </p:nvSpPr>
        <p:spPr>
          <a:xfrm>
            <a:off x="330927" y="1611086"/>
            <a:ext cx="8464730" cy="493646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0"/>
          </p:nvPr>
        </p:nvSpPr>
        <p:spPr>
          <a:xfrm>
            <a:off x="331016" y="1114697"/>
            <a:ext cx="8439150" cy="435428"/>
          </a:xfrm>
        </p:spPr>
        <p:txBody>
          <a:bodyPr/>
          <a:lstStyle>
            <a:lvl1pPr>
              <a:buNone/>
              <a:defRPr sz="2200" i="1">
                <a:solidFill>
                  <a:srgbClr val="CCFFFF"/>
                </a:solidFill>
                <a:latin typeface="Times New Roman" pitchFamily="18" charset="0"/>
                <a:cs typeface="Times New Roman" pitchFamily="18" charset="0"/>
              </a:defRPr>
            </a:lvl1pPr>
          </a:lstStyle>
          <a:p>
            <a:pPr lvl="0"/>
            <a:r>
              <a:rPr lang="en-US" dirty="0"/>
              <a:t>Click to edit Master text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88E6FB7E-0C9D-F717-DA7C-BFC587DF8DFF}"/>
              </a:ext>
            </a:extLst>
          </p:cNvPr>
          <p:cNvSpPr>
            <a:spLocks noGrp="1"/>
          </p:cNvSpPr>
          <p:nvPr>
            <p:ph type="sldNum" sz="quarter" idx="10"/>
          </p:nvPr>
        </p:nvSpPr>
        <p:spPr>
          <a:xfrm>
            <a:off x="6925950" y="6364992"/>
            <a:ext cx="2057400" cy="365125"/>
          </a:xfrm>
        </p:spPr>
        <p:txBody>
          <a:bodyPr/>
          <a:lstStyle>
            <a:lvl1pPr>
              <a:defRPr b="1">
                <a:solidFill>
                  <a:schemeClr val="bg1"/>
                </a:solidFill>
              </a:defRPr>
            </a:lvl1pPr>
          </a:lstStyle>
          <a:p>
            <a:fld id="{48B47BF4-C530-47F3-8F78-E261EA428483}" type="slidenum">
              <a:rPr lang="en-US" smtClean="0"/>
              <a:pPr/>
              <a:t>‹#›</a:t>
            </a:fld>
            <a:endParaRPr lang="en-US" dirty="0"/>
          </a:p>
        </p:txBody>
      </p:sp>
    </p:spTree>
    <p:extLst>
      <p:ext uri="{BB962C8B-B14F-4D97-AF65-F5344CB8AC3E}">
        <p14:creationId xmlns:p14="http://schemas.microsoft.com/office/powerpoint/2010/main" val="742633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Subtitle+Content">
    <p:spTree>
      <p:nvGrpSpPr>
        <p:cNvPr id="1" name=""/>
        <p:cNvGrpSpPr/>
        <p:nvPr/>
      </p:nvGrpSpPr>
      <p:grpSpPr>
        <a:xfrm>
          <a:off x="0" y="0"/>
          <a:ext cx="0" cy="0"/>
          <a:chOff x="0" y="0"/>
          <a:chExt cx="0" cy="0"/>
        </a:xfrm>
      </p:grpSpPr>
      <p:sp>
        <p:nvSpPr>
          <p:cNvPr id="2" name="Title 1"/>
          <p:cNvSpPr>
            <a:spLocks noGrp="1"/>
          </p:cNvSpPr>
          <p:nvPr>
            <p:ph type="title"/>
          </p:nvPr>
        </p:nvSpPr>
        <p:spPr>
          <a:xfrm>
            <a:off x="341246" y="307480"/>
            <a:ext cx="8421512" cy="769441"/>
          </a:xfrm>
        </p:spPr>
        <p:txBody>
          <a:bodyPr/>
          <a:lstStyle/>
          <a:p>
            <a:r>
              <a:rPr lang="en-US"/>
              <a:t>Click to edit Master title style</a:t>
            </a:r>
          </a:p>
        </p:txBody>
      </p:sp>
      <p:sp>
        <p:nvSpPr>
          <p:cNvPr id="3" name="Content Placeholder 2"/>
          <p:cNvSpPr>
            <a:spLocks noGrp="1"/>
          </p:cNvSpPr>
          <p:nvPr>
            <p:ph idx="1"/>
          </p:nvPr>
        </p:nvSpPr>
        <p:spPr>
          <a:xfrm>
            <a:off x="330927" y="1611086"/>
            <a:ext cx="8464730" cy="49364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0"/>
          </p:nvPr>
        </p:nvSpPr>
        <p:spPr>
          <a:xfrm>
            <a:off x="331016" y="1114697"/>
            <a:ext cx="8439150" cy="435428"/>
          </a:xfrm>
        </p:spPr>
        <p:txBody>
          <a:bodyPr/>
          <a:lstStyle>
            <a:lvl1pPr>
              <a:buNone/>
              <a:defRPr sz="2200" i="1">
                <a:solidFill>
                  <a:srgbClr val="CCFFFF"/>
                </a:solidFill>
                <a:latin typeface="Times New Roman" pitchFamily="18" charset="0"/>
                <a:cs typeface="Times New Roman" pitchFamily="18" charset="0"/>
              </a:defRPr>
            </a:lvl1pPr>
          </a:lstStyle>
          <a:p>
            <a:pPr lvl="0"/>
            <a:r>
              <a:rPr lang="en-US"/>
              <a:t>Click to edit Master text styles</a:t>
            </a:r>
          </a:p>
        </p:txBody>
      </p:sp>
    </p:spTree>
    <p:extLst>
      <p:ext uri="{BB962C8B-B14F-4D97-AF65-F5344CB8AC3E}">
        <p14:creationId xmlns:p14="http://schemas.microsoft.com/office/powerpoint/2010/main" val="506351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0066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5246" y="1512554"/>
            <a:ext cx="8167688" cy="1754326"/>
          </a:xfrm>
        </p:spPr>
        <p:txBody>
          <a:bodyPr anchor="ctr" anchorCtr="0"/>
          <a:lstStyle>
            <a:lvl1pPr algn="l">
              <a:defRPr sz="5400" b="0" i="0" cap="none" baseline="0">
                <a:solidFill>
                  <a:srgbClr val="FFFF99"/>
                </a:solidFill>
                <a:latin typeface="+mj-lt"/>
              </a:defRPr>
            </a:lvl1pPr>
          </a:lstStyle>
          <a:p>
            <a:r>
              <a:rPr lang="en-US"/>
              <a:t>Click to edit Master title style</a:t>
            </a:r>
            <a:endParaRPr lang="en-US" dirty="0"/>
          </a:p>
        </p:txBody>
      </p:sp>
      <p:sp>
        <p:nvSpPr>
          <p:cNvPr id="3" name="Text Placeholder 2"/>
          <p:cNvSpPr>
            <a:spLocks noGrp="1"/>
          </p:cNvSpPr>
          <p:nvPr>
            <p:ph type="body" idx="1"/>
          </p:nvPr>
        </p:nvSpPr>
        <p:spPr>
          <a:xfrm>
            <a:off x="482600" y="4075113"/>
            <a:ext cx="8161868"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667805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98500" y="1617663"/>
            <a:ext cx="3810000" cy="4732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60900" y="1617663"/>
            <a:ext cx="3810000" cy="4732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7344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003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7905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8690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485941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tx1"/>
            </a:gs>
            <a:gs pos="100000">
              <a:srgbClr val="333399"/>
            </a:gs>
          </a:gsLst>
          <a:lin ang="2700000" scaled="1"/>
        </a:gra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bwMode="auto">
          <a:xfrm>
            <a:off x="349955" y="363788"/>
            <a:ext cx="8421512"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r>
              <a:rPr lang="en-US" dirty="0"/>
              <a:t>This is the Master </a:t>
            </a:r>
            <a:r>
              <a:rPr lang="en-US" dirty="0" err="1"/>
              <a:t>supraTitle</a:t>
            </a:r>
            <a:endParaRPr lang="en-US" dirty="0"/>
          </a:p>
        </p:txBody>
      </p:sp>
      <p:sp>
        <p:nvSpPr>
          <p:cNvPr id="38915" name="Rectangle 3"/>
          <p:cNvSpPr>
            <a:spLocks noGrp="1" noChangeArrowheads="1"/>
          </p:cNvSpPr>
          <p:nvPr>
            <p:ph type="body" idx="1"/>
          </p:nvPr>
        </p:nvSpPr>
        <p:spPr bwMode="auto">
          <a:xfrm>
            <a:off x="372533" y="1332090"/>
            <a:ext cx="8387645" cy="52154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1">
            <a:extLst>
              <a:ext uri="{FF2B5EF4-FFF2-40B4-BE49-F238E27FC236}">
                <a16:creationId xmlns:a16="http://schemas.microsoft.com/office/drawing/2014/main" id="{1A55547E-1B7D-C660-CA6C-5977C4B90B2B}"/>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8B47BF4-C530-47F3-8F78-E261EA428483}" type="slidenum">
              <a:rPr lang="en-US" smtClean="0"/>
              <a:t>‹#›</a:t>
            </a:fld>
            <a:endParaRPr lang="en-US"/>
          </a:p>
        </p:txBody>
      </p:sp>
    </p:spTree>
    <p:extLst>
      <p:ext uri="{BB962C8B-B14F-4D97-AF65-F5344CB8AC3E}">
        <p14:creationId xmlns:p14="http://schemas.microsoft.com/office/powerpoint/2010/main" val="3552443571"/>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02" r:id="rId16"/>
  </p:sldLayoutIdLst>
  <p:hf hdr="0" ftr="0" dt="0"/>
  <p:txStyles>
    <p:titleStyle>
      <a:lvl1pPr algn="l" rtl="0" eaLnBrk="1" fontAlgn="base" hangingPunct="1">
        <a:spcBef>
          <a:spcPct val="0"/>
        </a:spcBef>
        <a:spcAft>
          <a:spcPct val="0"/>
        </a:spcAft>
        <a:defRPr sz="4800">
          <a:solidFill>
            <a:srgbClr val="FFFF99"/>
          </a:solidFill>
          <a:latin typeface="+mj-lt"/>
          <a:ea typeface="+mj-ea"/>
          <a:cs typeface="+mj-cs"/>
        </a:defRPr>
      </a:lvl1pPr>
      <a:lvl2pPr algn="l" rtl="0" eaLnBrk="1" fontAlgn="base" hangingPunct="1">
        <a:spcBef>
          <a:spcPct val="0"/>
        </a:spcBef>
        <a:spcAft>
          <a:spcPct val="0"/>
        </a:spcAft>
        <a:defRPr sz="4400">
          <a:solidFill>
            <a:srgbClr val="FFFF99"/>
          </a:solidFill>
          <a:latin typeface="Arial" charset="0"/>
        </a:defRPr>
      </a:lvl2pPr>
      <a:lvl3pPr algn="l" rtl="0" eaLnBrk="1" fontAlgn="base" hangingPunct="1">
        <a:spcBef>
          <a:spcPct val="0"/>
        </a:spcBef>
        <a:spcAft>
          <a:spcPct val="0"/>
        </a:spcAft>
        <a:defRPr sz="4400">
          <a:solidFill>
            <a:srgbClr val="FFFF99"/>
          </a:solidFill>
          <a:latin typeface="Arial" charset="0"/>
        </a:defRPr>
      </a:lvl3pPr>
      <a:lvl4pPr algn="l" rtl="0" eaLnBrk="1" fontAlgn="base" hangingPunct="1">
        <a:spcBef>
          <a:spcPct val="0"/>
        </a:spcBef>
        <a:spcAft>
          <a:spcPct val="0"/>
        </a:spcAft>
        <a:defRPr sz="4400">
          <a:solidFill>
            <a:srgbClr val="FFFF99"/>
          </a:solidFill>
          <a:latin typeface="Arial" charset="0"/>
        </a:defRPr>
      </a:lvl4pPr>
      <a:lvl5pPr algn="l" rtl="0" eaLnBrk="1" fontAlgn="base" hangingPunct="1">
        <a:spcBef>
          <a:spcPct val="0"/>
        </a:spcBef>
        <a:spcAft>
          <a:spcPct val="0"/>
        </a:spcAft>
        <a:defRPr sz="4400">
          <a:solidFill>
            <a:srgbClr val="FFFF99"/>
          </a:solidFill>
          <a:latin typeface="Arial" charset="0"/>
        </a:defRPr>
      </a:lvl5pPr>
      <a:lvl6pPr marL="457200" algn="l" rtl="0" eaLnBrk="1" fontAlgn="base" hangingPunct="1">
        <a:spcBef>
          <a:spcPct val="0"/>
        </a:spcBef>
        <a:spcAft>
          <a:spcPct val="0"/>
        </a:spcAft>
        <a:defRPr sz="4400">
          <a:solidFill>
            <a:srgbClr val="FFFF99"/>
          </a:solidFill>
          <a:latin typeface="Arial" charset="0"/>
        </a:defRPr>
      </a:lvl6pPr>
      <a:lvl7pPr marL="914400" algn="l" rtl="0" eaLnBrk="1" fontAlgn="base" hangingPunct="1">
        <a:spcBef>
          <a:spcPct val="0"/>
        </a:spcBef>
        <a:spcAft>
          <a:spcPct val="0"/>
        </a:spcAft>
        <a:defRPr sz="4400">
          <a:solidFill>
            <a:srgbClr val="FFFF99"/>
          </a:solidFill>
          <a:latin typeface="Arial" charset="0"/>
        </a:defRPr>
      </a:lvl7pPr>
      <a:lvl8pPr marL="1371600" algn="l" rtl="0" eaLnBrk="1" fontAlgn="base" hangingPunct="1">
        <a:spcBef>
          <a:spcPct val="0"/>
        </a:spcBef>
        <a:spcAft>
          <a:spcPct val="0"/>
        </a:spcAft>
        <a:defRPr sz="4400">
          <a:solidFill>
            <a:srgbClr val="FFFF99"/>
          </a:solidFill>
          <a:latin typeface="Arial" charset="0"/>
        </a:defRPr>
      </a:lvl8pPr>
      <a:lvl9pPr marL="1828800" algn="l" rtl="0" eaLnBrk="1" fontAlgn="base" hangingPunct="1">
        <a:spcBef>
          <a:spcPct val="0"/>
        </a:spcBef>
        <a:spcAft>
          <a:spcPct val="0"/>
        </a:spcAft>
        <a:defRPr sz="4400">
          <a:solidFill>
            <a:srgbClr val="FFFF99"/>
          </a:solidFill>
          <a:latin typeface="Arial" charset="0"/>
        </a:defRPr>
      </a:lvl9pPr>
    </p:titleStyle>
    <p:bodyStyle>
      <a:lvl1pPr marL="282575" indent="-282575" algn="l" rtl="0" eaLnBrk="1" fontAlgn="base" hangingPunct="1">
        <a:spcBef>
          <a:spcPct val="20000"/>
        </a:spcBef>
        <a:spcAft>
          <a:spcPct val="0"/>
        </a:spcAft>
        <a:buChar char="•"/>
        <a:defRPr sz="2400">
          <a:solidFill>
            <a:schemeClr val="bg1"/>
          </a:solidFill>
          <a:latin typeface="+mn-lt"/>
          <a:ea typeface="+mn-ea"/>
          <a:cs typeface="+mn-cs"/>
        </a:defRPr>
      </a:lvl1pPr>
      <a:lvl2pPr marL="519113" indent="-287338" algn="l" rtl="0" eaLnBrk="1" fontAlgn="base" hangingPunct="1">
        <a:spcBef>
          <a:spcPct val="20000"/>
        </a:spcBef>
        <a:spcAft>
          <a:spcPct val="0"/>
        </a:spcAft>
        <a:buFont typeface="Wingdings" pitchFamily="2" charset="2"/>
        <a:buChar char="§"/>
        <a:defRPr sz="2000">
          <a:solidFill>
            <a:schemeClr val="bg1"/>
          </a:solidFill>
          <a:latin typeface="+mn-lt"/>
        </a:defRPr>
      </a:lvl2pPr>
      <a:lvl3pPr marL="801688" indent="-225425" algn="l" rtl="0" eaLnBrk="1" fontAlgn="base" hangingPunct="1">
        <a:spcBef>
          <a:spcPct val="20000"/>
        </a:spcBef>
        <a:spcAft>
          <a:spcPct val="0"/>
        </a:spcAft>
        <a:buFont typeface="Wingdings" pitchFamily="2" charset="2"/>
        <a:buChar char="Ø"/>
        <a:defRPr sz="1800">
          <a:solidFill>
            <a:schemeClr val="bg1"/>
          </a:solidFill>
          <a:latin typeface="+mn-lt"/>
        </a:defRPr>
      </a:lvl3pPr>
      <a:lvl4pPr marL="1084263" indent="-288925" algn="l" rtl="0" eaLnBrk="1" fontAlgn="base" hangingPunct="1">
        <a:spcBef>
          <a:spcPct val="20000"/>
        </a:spcBef>
        <a:spcAft>
          <a:spcPct val="0"/>
        </a:spcAft>
        <a:buFont typeface="Courier New" pitchFamily="49" charset="0"/>
        <a:buChar char="o"/>
        <a:defRPr sz="1600">
          <a:solidFill>
            <a:schemeClr val="bg1"/>
          </a:solidFill>
          <a:latin typeface="+mn-lt"/>
        </a:defRPr>
      </a:lvl4pPr>
      <a:lvl5pPr marL="1377950" indent="-293688" algn="l" rtl="0" eaLnBrk="1" fontAlgn="base" hangingPunct="1">
        <a:spcBef>
          <a:spcPct val="20000"/>
        </a:spcBef>
        <a:spcAft>
          <a:spcPct val="0"/>
        </a:spcAft>
        <a:buChar char="»"/>
        <a:defRPr sz="1400">
          <a:solidFill>
            <a:schemeClr val="bg1"/>
          </a:solidFill>
          <a:latin typeface="+mn-lt"/>
        </a:defRPr>
      </a:lvl5pPr>
      <a:lvl6pPr marL="2514600" indent="-228600" algn="l" rtl="0" eaLnBrk="1" fontAlgn="base" hangingPunct="1">
        <a:spcBef>
          <a:spcPct val="20000"/>
        </a:spcBef>
        <a:spcAft>
          <a:spcPct val="0"/>
        </a:spcAft>
        <a:buChar char="»"/>
        <a:defRPr sz="2000">
          <a:solidFill>
            <a:schemeClr val="bg1"/>
          </a:solidFill>
          <a:latin typeface="+mn-lt"/>
        </a:defRPr>
      </a:lvl6pPr>
      <a:lvl7pPr marL="2971800" indent="-228600" algn="l" rtl="0" eaLnBrk="1" fontAlgn="base" hangingPunct="1">
        <a:spcBef>
          <a:spcPct val="20000"/>
        </a:spcBef>
        <a:spcAft>
          <a:spcPct val="0"/>
        </a:spcAft>
        <a:buChar char="»"/>
        <a:defRPr sz="2000">
          <a:solidFill>
            <a:schemeClr val="bg1"/>
          </a:solidFill>
          <a:latin typeface="+mn-lt"/>
        </a:defRPr>
      </a:lvl7pPr>
      <a:lvl8pPr marL="3429000" indent="-228600" algn="l" rtl="0" eaLnBrk="1" fontAlgn="base" hangingPunct="1">
        <a:spcBef>
          <a:spcPct val="20000"/>
        </a:spcBef>
        <a:spcAft>
          <a:spcPct val="0"/>
        </a:spcAft>
        <a:buChar char="»"/>
        <a:defRPr sz="2000">
          <a:solidFill>
            <a:schemeClr val="bg1"/>
          </a:solidFill>
          <a:latin typeface="+mn-lt"/>
        </a:defRPr>
      </a:lvl8pPr>
      <a:lvl9pPr marL="3886200"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video" Target="https://www.youtube.com/embed/VpOU0Fo7QfU?feature=oembed" TargetMode="External"/><Relationship Id="rId4" Type="http://schemas.openxmlformats.org/officeDocument/2006/relationships/image" Target="../media/image15.jpeg"/></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2.xml"/><Relationship Id="rId1" Type="http://schemas.openxmlformats.org/officeDocument/2006/relationships/video" Target="https://www.youtube.com/embed/FcxZ9DyOaUk?start=30&amp;feature=oembed"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2.xml"/><Relationship Id="rId1" Type="http://schemas.openxmlformats.org/officeDocument/2006/relationships/video" Target="https://www.youtube.com/embed/FcxZ9DyOaUk?start=30&amp;feature=oembed"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52436" y="2274838"/>
            <a:ext cx="8111067" cy="2308324"/>
          </a:xfrm>
        </p:spPr>
        <p:txBody>
          <a:bodyPr/>
          <a:lstStyle/>
          <a:p>
            <a:r>
              <a:rPr lang="en-US" sz="7200" dirty="0"/>
              <a:t>Introductory General Chemistry</a:t>
            </a:r>
          </a:p>
        </p:txBody>
      </p:sp>
      <p:sp>
        <p:nvSpPr>
          <p:cNvPr id="3" name="Subtitle 2"/>
          <p:cNvSpPr>
            <a:spLocks noGrp="1"/>
          </p:cNvSpPr>
          <p:nvPr>
            <p:ph type="subTitle" idx="1"/>
          </p:nvPr>
        </p:nvSpPr>
        <p:spPr>
          <a:xfrm>
            <a:off x="524933" y="335982"/>
            <a:ext cx="6793992" cy="1466314"/>
          </a:xfrm>
        </p:spPr>
        <p:txBody>
          <a:bodyPr/>
          <a:lstStyle/>
          <a:p>
            <a:r>
              <a:rPr lang="en-US" sz="4800" dirty="0">
                <a:latin typeface="Cambria" panose="02040503050406030204" pitchFamily="18" charset="0"/>
                <a:ea typeface="Cambria" panose="02040503050406030204" pitchFamily="18" charset="0"/>
              </a:rPr>
              <a:t>Chemistry 3A</a:t>
            </a:r>
          </a:p>
        </p:txBody>
      </p:sp>
      <p:sp>
        <p:nvSpPr>
          <p:cNvPr id="5" name="Rectangle 3"/>
          <p:cNvSpPr txBox="1">
            <a:spLocks noChangeArrowheads="1"/>
          </p:cNvSpPr>
          <p:nvPr/>
        </p:nvSpPr>
        <p:spPr bwMode="auto">
          <a:xfrm>
            <a:off x="452436" y="6183465"/>
            <a:ext cx="8212591" cy="33855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600" b="0" i="0" u="none" strike="noStrike" kern="0" cap="none" spc="0" normalizeH="0" baseline="0" noProof="0" dirty="0">
                <a:ln>
                  <a:noFill/>
                </a:ln>
                <a:solidFill>
                  <a:srgbClr val="99FFCC"/>
                </a:solidFill>
                <a:effectLst/>
                <a:uLnTx/>
                <a:uFillTx/>
                <a:latin typeface="Tahoma" pitchFamily="34" charset="0"/>
                <a:ea typeface="+mn-ea"/>
                <a:cs typeface="+mn-cs"/>
              </a:rPr>
              <a:t>S. M. Halloran</a:t>
            </a:r>
          </a:p>
        </p:txBody>
      </p:sp>
      <p:grpSp>
        <p:nvGrpSpPr>
          <p:cNvPr id="7" name="Graphic 5">
            <a:extLst>
              <a:ext uri="{FF2B5EF4-FFF2-40B4-BE49-F238E27FC236}">
                <a16:creationId xmlns:a16="http://schemas.microsoft.com/office/drawing/2014/main" id="{5B52E0F6-8842-2F84-F5D5-89B62A99B5B8}"/>
              </a:ext>
            </a:extLst>
          </p:cNvPr>
          <p:cNvGrpSpPr/>
          <p:nvPr/>
        </p:nvGrpSpPr>
        <p:grpSpPr>
          <a:xfrm>
            <a:off x="6173698" y="6065033"/>
            <a:ext cx="2491329" cy="325030"/>
            <a:chOff x="3790393" y="2022509"/>
            <a:chExt cx="3776519" cy="492702"/>
          </a:xfrm>
          <a:solidFill>
            <a:schemeClr val="bg1"/>
          </a:solidFill>
        </p:grpSpPr>
        <p:sp>
          <p:nvSpPr>
            <p:cNvPr id="8" name="Freeform: Shape 7">
              <a:extLst>
                <a:ext uri="{FF2B5EF4-FFF2-40B4-BE49-F238E27FC236}">
                  <a16:creationId xmlns:a16="http://schemas.microsoft.com/office/drawing/2014/main" id="{4445359E-6CDB-90C0-FF05-8856FBB015CC}"/>
                </a:ext>
              </a:extLst>
            </p:cNvPr>
            <p:cNvSpPr/>
            <p:nvPr/>
          </p:nvSpPr>
          <p:spPr>
            <a:xfrm>
              <a:off x="3790393" y="2022509"/>
              <a:ext cx="492702" cy="492702"/>
            </a:xfrm>
            <a:custGeom>
              <a:avLst/>
              <a:gdLst>
                <a:gd name="connsiteX0" fmla="*/ 21214 w 492702"/>
                <a:gd name="connsiteY0" fmla="*/ 0 h 492702"/>
                <a:gd name="connsiteX1" fmla="*/ 471489 w 492702"/>
                <a:gd name="connsiteY1" fmla="*/ 0 h 492702"/>
                <a:gd name="connsiteX2" fmla="*/ 492703 w 492702"/>
                <a:gd name="connsiteY2" fmla="*/ 21122 h 492702"/>
                <a:gd name="connsiteX3" fmla="*/ 492703 w 492702"/>
                <a:gd name="connsiteY3" fmla="*/ 471580 h 492702"/>
                <a:gd name="connsiteX4" fmla="*/ 471489 w 492702"/>
                <a:gd name="connsiteY4" fmla="*/ 492703 h 492702"/>
                <a:gd name="connsiteX5" fmla="*/ 21214 w 492702"/>
                <a:gd name="connsiteY5" fmla="*/ 492703 h 492702"/>
                <a:gd name="connsiteX6" fmla="*/ 0 w 492702"/>
                <a:gd name="connsiteY6" fmla="*/ 471580 h 492702"/>
                <a:gd name="connsiteX7" fmla="*/ 0 w 492702"/>
                <a:gd name="connsiteY7" fmla="*/ 21122 h 492702"/>
                <a:gd name="connsiteX8" fmla="*/ 21214 w 492702"/>
                <a:gd name="connsiteY8" fmla="*/ 0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702" h="492702">
                  <a:moveTo>
                    <a:pt x="21214" y="0"/>
                  </a:moveTo>
                  <a:lnTo>
                    <a:pt x="471489" y="0"/>
                  </a:lnTo>
                  <a:cubicBezTo>
                    <a:pt x="483182" y="-27"/>
                    <a:pt x="492675" y="9430"/>
                    <a:pt x="492703" y="21122"/>
                  </a:cubicBezTo>
                  <a:lnTo>
                    <a:pt x="492703" y="471580"/>
                  </a:lnTo>
                  <a:cubicBezTo>
                    <a:pt x="492675" y="483273"/>
                    <a:pt x="483182" y="492725"/>
                    <a:pt x="471489" y="492703"/>
                  </a:cubicBezTo>
                  <a:lnTo>
                    <a:pt x="21214" y="492703"/>
                  </a:lnTo>
                  <a:cubicBezTo>
                    <a:pt x="9523" y="492730"/>
                    <a:pt x="25" y="483273"/>
                    <a:pt x="0" y="471580"/>
                  </a:cubicBezTo>
                  <a:lnTo>
                    <a:pt x="0" y="21122"/>
                  </a:lnTo>
                  <a:cubicBezTo>
                    <a:pt x="25" y="9430"/>
                    <a:pt x="9523" y="-27"/>
                    <a:pt x="21214" y="0"/>
                  </a:cubicBezTo>
                </a:path>
              </a:pathLst>
            </a:custGeom>
            <a:grpFill/>
            <a:ln w="4553"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2909A04D-0D5D-01FD-7DB9-AC8C8BC673AF}"/>
                </a:ext>
              </a:extLst>
            </p:cNvPr>
            <p:cNvSpPr/>
            <p:nvPr/>
          </p:nvSpPr>
          <p:spPr>
            <a:xfrm>
              <a:off x="3790393" y="2022509"/>
              <a:ext cx="492702" cy="492702"/>
            </a:xfrm>
            <a:custGeom>
              <a:avLst/>
              <a:gdLst>
                <a:gd name="connsiteX0" fmla="*/ 21214 w 492702"/>
                <a:gd name="connsiteY0" fmla="*/ 0 h 492702"/>
                <a:gd name="connsiteX1" fmla="*/ 471489 w 492702"/>
                <a:gd name="connsiteY1" fmla="*/ 0 h 492702"/>
                <a:gd name="connsiteX2" fmla="*/ 492703 w 492702"/>
                <a:gd name="connsiteY2" fmla="*/ 21122 h 492702"/>
                <a:gd name="connsiteX3" fmla="*/ 492703 w 492702"/>
                <a:gd name="connsiteY3" fmla="*/ 471580 h 492702"/>
                <a:gd name="connsiteX4" fmla="*/ 471489 w 492702"/>
                <a:gd name="connsiteY4" fmla="*/ 492703 h 492702"/>
                <a:gd name="connsiteX5" fmla="*/ 21214 w 492702"/>
                <a:gd name="connsiteY5" fmla="*/ 492703 h 492702"/>
                <a:gd name="connsiteX6" fmla="*/ 0 w 492702"/>
                <a:gd name="connsiteY6" fmla="*/ 471580 h 492702"/>
                <a:gd name="connsiteX7" fmla="*/ 0 w 492702"/>
                <a:gd name="connsiteY7" fmla="*/ 21122 h 492702"/>
                <a:gd name="connsiteX8" fmla="*/ 21214 w 492702"/>
                <a:gd name="connsiteY8" fmla="*/ 0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702" h="492702">
                  <a:moveTo>
                    <a:pt x="21214" y="0"/>
                  </a:moveTo>
                  <a:lnTo>
                    <a:pt x="471489" y="0"/>
                  </a:lnTo>
                  <a:cubicBezTo>
                    <a:pt x="483182" y="-27"/>
                    <a:pt x="492675" y="9430"/>
                    <a:pt x="492703" y="21122"/>
                  </a:cubicBezTo>
                  <a:lnTo>
                    <a:pt x="492703" y="471580"/>
                  </a:lnTo>
                  <a:cubicBezTo>
                    <a:pt x="492675" y="483273"/>
                    <a:pt x="483182" y="492725"/>
                    <a:pt x="471489" y="492703"/>
                  </a:cubicBezTo>
                  <a:lnTo>
                    <a:pt x="21214" y="492703"/>
                  </a:lnTo>
                  <a:cubicBezTo>
                    <a:pt x="9523" y="492730"/>
                    <a:pt x="25" y="483273"/>
                    <a:pt x="0" y="471580"/>
                  </a:cubicBezTo>
                  <a:lnTo>
                    <a:pt x="0" y="21122"/>
                  </a:lnTo>
                  <a:cubicBezTo>
                    <a:pt x="25" y="9430"/>
                    <a:pt x="9523" y="-27"/>
                    <a:pt x="21214" y="0"/>
                  </a:cubicBezTo>
                  <a:close/>
                </a:path>
              </a:pathLst>
            </a:custGeom>
            <a:grpFill/>
            <a:ln w="7968" cap="flat">
              <a:solidFill>
                <a:srgbClr val="23202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6EE4331-1540-5318-0722-CE5188B33B81}"/>
                </a:ext>
              </a:extLst>
            </p:cNvPr>
            <p:cNvSpPr/>
            <p:nvPr/>
          </p:nvSpPr>
          <p:spPr>
            <a:xfrm>
              <a:off x="3825932" y="2058504"/>
              <a:ext cx="421762" cy="419709"/>
            </a:xfrm>
            <a:custGeom>
              <a:avLst/>
              <a:gdLst>
                <a:gd name="connsiteX0" fmla="*/ 59717 w 421762"/>
                <a:gd name="connsiteY0" fmla="*/ 0 h 419709"/>
                <a:gd name="connsiteX1" fmla="*/ 421489 w 421762"/>
                <a:gd name="connsiteY1" fmla="*/ 0 h 419709"/>
                <a:gd name="connsiteX2" fmla="*/ 421489 w 421762"/>
                <a:gd name="connsiteY2" fmla="*/ 57117 h 419709"/>
                <a:gd name="connsiteX3" fmla="*/ 57391 w 421762"/>
                <a:gd name="connsiteY3" fmla="*/ 57117 h 419709"/>
                <a:gd name="connsiteX4" fmla="*/ 57391 w 421762"/>
                <a:gd name="connsiteY4" fmla="*/ 167656 h 419709"/>
                <a:gd name="connsiteX5" fmla="*/ 91059 w 421762"/>
                <a:gd name="connsiteY5" fmla="*/ 167656 h 419709"/>
                <a:gd name="connsiteX6" fmla="*/ 91059 w 421762"/>
                <a:gd name="connsiteY6" fmla="*/ 144024 h 419709"/>
                <a:gd name="connsiteX7" fmla="*/ 150913 w 421762"/>
                <a:gd name="connsiteY7" fmla="*/ 90648 h 419709"/>
                <a:gd name="connsiteX8" fmla="*/ 421626 w 421762"/>
                <a:gd name="connsiteY8" fmla="*/ 90648 h 419709"/>
                <a:gd name="connsiteX9" fmla="*/ 421626 w 421762"/>
                <a:gd name="connsiteY9" fmla="*/ 147902 h 419709"/>
                <a:gd name="connsiteX10" fmla="*/ 149681 w 421762"/>
                <a:gd name="connsiteY10" fmla="*/ 147902 h 419709"/>
                <a:gd name="connsiteX11" fmla="*/ 149681 w 421762"/>
                <a:gd name="connsiteY11" fmla="*/ 167793 h 419709"/>
                <a:gd name="connsiteX12" fmla="*/ 421626 w 421762"/>
                <a:gd name="connsiteY12" fmla="*/ 167793 h 419709"/>
                <a:gd name="connsiteX13" fmla="*/ 421626 w 421762"/>
                <a:gd name="connsiteY13" fmla="*/ 224910 h 419709"/>
                <a:gd name="connsiteX14" fmla="*/ 225776 w 421762"/>
                <a:gd name="connsiteY14" fmla="*/ 224910 h 419709"/>
                <a:gd name="connsiteX15" fmla="*/ 225776 w 421762"/>
                <a:gd name="connsiteY15" fmla="*/ 284490 h 419709"/>
                <a:gd name="connsiteX16" fmla="*/ 421626 w 421762"/>
                <a:gd name="connsiteY16" fmla="*/ 284490 h 419709"/>
                <a:gd name="connsiteX17" fmla="*/ 421626 w 421762"/>
                <a:gd name="connsiteY17" fmla="*/ 342702 h 419709"/>
                <a:gd name="connsiteX18" fmla="*/ 220895 w 421762"/>
                <a:gd name="connsiteY18" fmla="*/ 342702 h 419709"/>
                <a:gd name="connsiteX19" fmla="*/ 168523 w 421762"/>
                <a:gd name="connsiteY19" fmla="*/ 284353 h 419709"/>
                <a:gd name="connsiteX20" fmla="*/ 168523 w 421762"/>
                <a:gd name="connsiteY20" fmla="*/ 224773 h 419709"/>
                <a:gd name="connsiteX21" fmla="*/ 149818 w 421762"/>
                <a:gd name="connsiteY21" fmla="*/ 224773 h 419709"/>
                <a:gd name="connsiteX22" fmla="*/ 149818 w 421762"/>
                <a:gd name="connsiteY22" fmla="*/ 362593 h 419709"/>
                <a:gd name="connsiteX23" fmla="*/ 421763 w 421762"/>
                <a:gd name="connsiteY23" fmla="*/ 362593 h 419709"/>
                <a:gd name="connsiteX24" fmla="*/ 421763 w 421762"/>
                <a:gd name="connsiteY24" fmla="*/ 419710 h 419709"/>
                <a:gd name="connsiteX25" fmla="*/ 144845 w 421762"/>
                <a:gd name="connsiteY25" fmla="*/ 419710 h 419709"/>
                <a:gd name="connsiteX26" fmla="*/ 91196 w 421762"/>
                <a:gd name="connsiteY26" fmla="*/ 364969 h 419709"/>
                <a:gd name="connsiteX27" fmla="*/ 91196 w 421762"/>
                <a:gd name="connsiteY27" fmla="*/ 364965 h 419709"/>
                <a:gd name="connsiteX28" fmla="*/ 91196 w 421762"/>
                <a:gd name="connsiteY28" fmla="*/ 224773 h 419709"/>
                <a:gd name="connsiteX29" fmla="*/ 57528 w 421762"/>
                <a:gd name="connsiteY29" fmla="*/ 224773 h 419709"/>
                <a:gd name="connsiteX30" fmla="*/ 57528 w 421762"/>
                <a:gd name="connsiteY30" fmla="*/ 419710 h 419709"/>
                <a:gd name="connsiteX31" fmla="*/ 0 w 421762"/>
                <a:gd name="connsiteY31" fmla="*/ 419710 h 419709"/>
                <a:gd name="connsiteX32" fmla="*/ 0 w 421762"/>
                <a:gd name="connsiteY32" fmla="*/ 53422 h 419709"/>
                <a:gd name="connsiteX33" fmla="*/ 59854 w 421762"/>
                <a:gd name="connsiteY33" fmla="*/ 0 h 41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21762" h="419709">
                  <a:moveTo>
                    <a:pt x="59717" y="0"/>
                  </a:moveTo>
                  <a:lnTo>
                    <a:pt x="421489" y="0"/>
                  </a:lnTo>
                  <a:lnTo>
                    <a:pt x="421489" y="57117"/>
                  </a:lnTo>
                  <a:lnTo>
                    <a:pt x="57391" y="57117"/>
                  </a:lnTo>
                  <a:lnTo>
                    <a:pt x="57391" y="167656"/>
                  </a:lnTo>
                  <a:lnTo>
                    <a:pt x="91059" y="167656"/>
                  </a:lnTo>
                  <a:lnTo>
                    <a:pt x="91059" y="144024"/>
                  </a:lnTo>
                  <a:cubicBezTo>
                    <a:pt x="91059" y="112865"/>
                    <a:pt x="119572" y="90648"/>
                    <a:pt x="150913" y="90648"/>
                  </a:cubicBezTo>
                  <a:lnTo>
                    <a:pt x="421626" y="90648"/>
                  </a:lnTo>
                  <a:lnTo>
                    <a:pt x="421626" y="147902"/>
                  </a:lnTo>
                  <a:lnTo>
                    <a:pt x="149681" y="147902"/>
                  </a:lnTo>
                  <a:lnTo>
                    <a:pt x="149681" y="167793"/>
                  </a:lnTo>
                  <a:lnTo>
                    <a:pt x="421626" y="167793"/>
                  </a:lnTo>
                  <a:lnTo>
                    <a:pt x="421626" y="224910"/>
                  </a:lnTo>
                  <a:lnTo>
                    <a:pt x="225776" y="224910"/>
                  </a:lnTo>
                  <a:lnTo>
                    <a:pt x="225776" y="284490"/>
                  </a:lnTo>
                  <a:lnTo>
                    <a:pt x="421626" y="284490"/>
                  </a:lnTo>
                  <a:lnTo>
                    <a:pt x="421626" y="342702"/>
                  </a:lnTo>
                  <a:lnTo>
                    <a:pt x="220895" y="342702"/>
                  </a:lnTo>
                  <a:cubicBezTo>
                    <a:pt x="190192" y="342702"/>
                    <a:pt x="168523" y="314919"/>
                    <a:pt x="168523" y="284353"/>
                  </a:cubicBezTo>
                  <a:lnTo>
                    <a:pt x="168523" y="224773"/>
                  </a:lnTo>
                  <a:lnTo>
                    <a:pt x="149818" y="224773"/>
                  </a:lnTo>
                  <a:lnTo>
                    <a:pt x="149818" y="362593"/>
                  </a:lnTo>
                  <a:lnTo>
                    <a:pt x="421763" y="362593"/>
                  </a:lnTo>
                  <a:lnTo>
                    <a:pt x="421763" y="419710"/>
                  </a:lnTo>
                  <a:lnTo>
                    <a:pt x="144845" y="419710"/>
                  </a:lnTo>
                  <a:cubicBezTo>
                    <a:pt x="114914" y="419408"/>
                    <a:pt x="90894" y="394901"/>
                    <a:pt x="91196" y="364969"/>
                  </a:cubicBezTo>
                  <a:cubicBezTo>
                    <a:pt x="91196" y="364969"/>
                    <a:pt x="91196" y="364965"/>
                    <a:pt x="91196" y="364965"/>
                  </a:cubicBezTo>
                  <a:lnTo>
                    <a:pt x="91196" y="224773"/>
                  </a:lnTo>
                  <a:lnTo>
                    <a:pt x="57528" y="224773"/>
                  </a:lnTo>
                  <a:lnTo>
                    <a:pt x="57528" y="419710"/>
                  </a:lnTo>
                  <a:lnTo>
                    <a:pt x="0" y="419710"/>
                  </a:lnTo>
                  <a:lnTo>
                    <a:pt x="0" y="53422"/>
                  </a:lnTo>
                  <a:cubicBezTo>
                    <a:pt x="0" y="22217"/>
                    <a:pt x="28513" y="0"/>
                    <a:pt x="59854" y="0"/>
                  </a:cubicBezTo>
                </a:path>
              </a:pathLst>
            </a:custGeom>
            <a:grpFill/>
            <a:ln w="4553"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72C943D-29C0-01D5-C496-31B31C02ECE3}"/>
                </a:ext>
              </a:extLst>
            </p:cNvPr>
            <p:cNvSpPr/>
            <p:nvPr/>
          </p:nvSpPr>
          <p:spPr>
            <a:xfrm>
              <a:off x="3825932" y="2058504"/>
              <a:ext cx="421762" cy="419709"/>
            </a:xfrm>
            <a:custGeom>
              <a:avLst/>
              <a:gdLst>
                <a:gd name="connsiteX0" fmla="*/ 59717 w 421762"/>
                <a:gd name="connsiteY0" fmla="*/ 0 h 419709"/>
                <a:gd name="connsiteX1" fmla="*/ 421489 w 421762"/>
                <a:gd name="connsiteY1" fmla="*/ 0 h 419709"/>
                <a:gd name="connsiteX2" fmla="*/ 421489 w 421762"/>
                <a:gd name="connsiteY2" fmla="*/ 57117 h 419709"/>
                <a:gd name="connsiteX3" fmla="*/ 57391 w 421762"/>
                <a:gd name="connsiteY3" fmla="*/ 57117 h 419709"/>
                <a:gd name="connsiteX4" fmla="*/ 57391 w 421762"/>
                <a:gd name="connsiteY4" fmla="*/ 167656 h 419709"/>
                <a:gd name="connsiteX5" fmla="*/ 91059 w 421762"/>
                <a:gd name="connsiteY5" fmla="*/ 167656 h 419709"/>
                <a:gd name="connsiteX6" fmla="*/ 91059 w 421762"/>
                <a:gd name="connsiteY6" fmla="*/ 144024 h 419709"/>
                <a:gd name="connsiteX7" fmla="*/ 150913 w 421762"/>
                <a:gd name="connsiteY7" fmla="*/ 90648 h 419709"/>
                <a:gd name="connsiteX8" fmla="*/ 421626 w 421762"/>
                <a:gd name="connsiteY8" fmla="*/ 90648 h 419709"/>
                <a:gd name="connsiteX9" fmla="*/ 421626 w 421762"/>
                <a:gd name="connsiteY9" fmla="*/ 147902 h 419709"/>
                <a:gd name="connsiteX10" fmla="*/ 149681 w 421762"/>
                <a:gd name="connsiteY10" fmla="*/ 147902 h 419709"/>
                <a:gd name="connsiteX11" fmla="*/ 149681 w 421762"/>
                <a:gd name="connsiteY11" fmla="*/ 167793 h 419709"/>
                <a:gd name="connsiteX12" fmla="*/ 421626 w 421762"/>
                <a:gd name="connsiteY12" fmla="*/ 167793 h 419709"/>
                <a:gd name="connsiteX13" fmla="*/ 421626 w 421762"/>
                <a:gd name="connsiteY13" fmla="*/ 224910 h 419709"/>
                <a:gd name="connsiteX14" fmla="*/ 225776 w 421762"/>
                <a:gd name="connsiteY14" fmla="*/ 224910 h 419709"/>
                <a:gd name="connsiteX15" fmla="*/ 225776 w 421762"/>
                <a:gd name="connsiteY15" fmla="*/ 284490 h 419709"/>
                <a:gd name="connsiteX16" fmla="*/ 421626 w 421762"/>
                <a:gd name="connsiteY16" fmla="*/ 284490 h 419709"/>
                <a:gd name="connsiteX17" fmla="*/ 421626 w 421762"/>
                <a:gd name="connsiteY17" fmla="*/ 342702 h 419709"/>
                <a:gd name="connsiteX18" fmla="*/ 220895 w 421762"/>
                <a:gd name="connsiteY18" fmla="*/ 342702 h 419709"/>
                <a:gd name="connsiteX19" fmla="*/ 168523 w 421762"/>
                <a:gd name="connsiteY19" fmla="*/ 284353 h 419709"/>
                <a:gd name="connsiteX20" fmla="*/ 168523 w 421762"/>
                <a:gd name="connsiteY20" fmla="*/ 224773 h 419709"/>
                <a:gd name="connsiteX21" fmla="*/ 149818 w 421762"/>
                <a:gd name="connsiteY21" fmla="*/ 224773 h 419709"/>
                <a:gd name="connsiteX22" fmla="*/ 149818 w 421762"/>
                <a:gd name="connsiteY22" fmla="*/ 362593 h 419709"/>
                <a:gd name="connsiteX23" fmla="*/ 421763 w 421762"/>
                <a:gd name="connsiteY23" fmla="*/ 362593 h 419709"/>
                <a:gd name="connsiteX24" fmla="*/ 421763 w 421762"/>
                <a:gd name="connsiteY24" fmla="*/ 419710 h 419709"/>
                <a:gd name="connsiteX25" fmla="*/ 144845 w 421762"/>
                <a:gd name="connsiteY25" fmla="*/ 419710 h 419709"/>
                <a:gd name="connsiteX26" fmla="*/ 91196 w 421762"/>
                <a:gd name="connsiteY26" fmla="*/ 364969 h 419709"/>
                <a:gd name="connsiteX27" fmla="*/ 91196 w 421762"/>
                <a:gd name="connsiteY27" fmla="*/ 364965 h 419709"/>
                <a:gd name="connsiteX28" fmla="*/ 91196 w 421762"/>
                <a:gd name="connsiteY28" fmla="*/ 224773 h 419709"/>
                <a:gd name="connsiteX29" fmla="*/ 57528 w 421762"/>
                <a:gd name="connsiteY29" fmla="*/ 224773 h 419709"/>
                <a:gd name="connsiteX30" fmla="*/ 57528 w 421762"/>
                <a:gd name="connsiteY30" fmla="*/ 419710 h 419709"/>
                <a:gd name="connsiteX31" fmla="*/ 0 w 421762"/>
                <a:gd name="connsiteY31" fmla="*/ 419710 h 419709"/>
                <a:gd name="connsiteX32" fmla="*/ 0 w 421762"/>
                <a:gd name="connsiteY32" fmla="*/ 53422 h 419709"/>
                <a:gd name="connsiteX33" fmla="*/ 59717 w 421762"/>
                <a:gd name="connsiteY33" fmla="*/ 0 h 41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21762" h="419709">
                  <a:moveTo>
                    <a:pt x="59717" y="0"/>
                  </a:moveTo>
                  <a:lnTo>
                    <a:pt x="421489" y="0"/>
                  </a:lnTo>
                  <a:lnTo>
                    <a:pt x="421489" y="57117"/>
                  </a:lnTo>
                  <a:lnTo>
                    <a:pt x="57391" y="57117"/>
                  </a:lnTo>
                  <a:lnTo>
                    <a:pt x="57391" y="167656"/>
                  </a:lnTo>
                  <a:lnTo>
                    <a:pt x="91059" y="167656"/>
                  </a:lnTo>
                  <a:lnTo>
                    <a:pt x="91059" y="144024"/>
                  </a:lnTo>
                  <a:cubicBezTo>
                    <a:pt x="91059" y="112865"/>
                    <a:pt x="119572" y="90648"/>
                    <a:pt x="150913" y="90648"/>
                  </a:cubicBezTo>
                  <a:lnTo>
                    <a:pt x="421626" y="90648"/>
                  </a:lnTo>
                  <a:lnTo>
                    <a:pt x="421626" y="147902"/>
                  </a:lnTo>
                  <a:lnTo>
                    <a:pt x="149681" y="147902"/>
                  </a:lnTo>
                  <a:lnTo>
                    <a:pt x="149681" y="167793"/>
                  </a:lnTo>
                  <a:lnTo>
                    <a:pt x="421626" y="167793"/>
                  </a:lnTo>
                  <a:lnTo>
                    <a:pt x="421626" y="224910"/>
                  </a:lnTo>
                  <a:lnTo>
                    <a:pt x="225776" y="224910"/>
                  </a:lnTo>
                  <a:lnTo>
                    <a:pt x="225776" y="284490"/>
                  </a:lnTo>
                  <a:lnTo>
                    <a:pt x="421626" y="284490"/>
                  </a:lnTo>
                  <a:lnTo>
                    <a:pt x="421626" y="342702"/>
                  </a:lnTo>
                  <a:lnTo>
                    <a:pt x="220895" y="342702"/>
                  </a:lnTo>
                  <a:cubicBezTo>
                    <a:pt x="190192" y="342702"/>
                    <a:pt x="168523" y="314919"/>
                    <a:pt x="168523" y="284353"/>
                  </a:cubicBezTo>
                  <a:lnTo>
                    <a:pt x="168523" y="224773"/>
                  </a:lnTo>
                  <a:lnTo>
                    <a:pt x="149818" y="224773"/>
                  </a:lnTo>
                  <a:lnTo>
                    <a:pt x="149818" y="362593"/>
                  </a:lnTo>
                  <a:lnTo>
                    <a:pt x="421763" y="362593"/>
                  </a:lnTo>
                  <a:lnTo>
                    <a:pt x="421763" y="419710"/>
                  </a:lnTo>
                  <a:lnTo>
                    <a:pt x="144845" y="419710"/>
                  </a:lnTo>
                  <a:cubicBezTo>
                    <a:pt x="114914" y="419408"/>
                    <a:pt x="90894" y="394901"/>
                    <a:pt x="91196" y="364969"/>
                  </a:cubicBezTo>
                  <a:cubicBezTo>
                    <a:pt x="91196" y="364969"/>
                    <a:pt x="91196" y="364965"/>
                    <a:pt x="91196" y="364965"/>
                  </a:cubicBezTo>
                  <a:lnTo>
                    <a:pt x="91196" y="224773"/>
                  </a:lnTo>
                  <a:lnTo>
                    <a:pt x="57528" y="224773"/>
                  </a:lnTo>
                  <a:lnTo>
                    <a:pt x="57528" y="419710"/>
                  </a:lnTo>
                  <a:lnTo>
                    <a:pt x="0" y="419710"/>
                  </a:lnTo>
                  <a:lnTo>
                    <a:pt x="0" y="53422"/>
                  </a:lnTo>
                  <a:cubicBezTo>
                    <a:pt x="0" y="22217"/>
                    <a:pt x="28513" y="0"/>
                    <a:pt x="59717" y="0"/>
                  </a:cubicBezTo>
                  <a:close/>
                </a:path>
              </a:pathLst>
            </a:custGeom>
            <a:solidFill>
              <a:srgbClr val="C00000"/>
            </a:solidFill>
            <a:ln w="820" cap="flat">
              <a:solidFill>
                <a:srgbClr val="DB0032"/>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0741ADA-80E5-F192-86C1-F7E0C41F5B41}"/>
                </a:ext>
              </a:extLst>
            </p:cNvPr>
            <p:cNvSpPr/>
            <p:nvPr/>
          </p:nvSpPr>
          <p:spPr>
            <a:xfrm>
              <a:off x="4352622" y="2133413"/>
              <a:ext cx="200183" cy="271807"/>
            </a:xfrm>
            <a:custGeom>
              <a:avLst/>
              <a:gdLst>
                <a:gd name="connsiteX0" fmla="*/ 75913 w 200183"/>
                <a:gd name="connsiteY0" fmla="*/ 14736 h 271807"/>
                <a:gd name="connsiteX1" fmla="*/ 75913 w 200183"/>
                <a:gd name="connsiteY1" fmla="*/ 121670 h 271807"/>
                <a:gd name="connsiteX2" fmla="*/ 124179 w 200183"/>
                <a:gd name="connsiteY2" fmla="*/ 121670 h 271807"/>
                <a:gd name="connsiteX3" fmla="*/ 148586 w 200183"/>
                <a:gd name="connsiteY3" fmla="*/ 114143 h 271807"/>
                <a:gd name="connsiteX4" fmla="*/ 158851 w 200183"/>
                <a:gd name="connsiteY4" fmla="*/ 84444 h 271807"/>
                <a:gd name="connsiteX5" fmla="*/ 166196 w 200183"/>
                <a:gd name="connsiteY5" fmla="*/ 84444 h 271807"/>
                <a:gd name="connsiteX6" fmla="*/ 166196 w 200183"/>
                <a:gd name="connsiteY6" fmla="*/ 176415 h 271807"/>
                <a:gd name="connsiteX7" fmla="*/ 158851 w 200183"/>
                <a:gd name="connsiteY7" fmla="*/ 176415 h 271807"/>
                <a:gd name="connsiteX8" fmla="*/ 154836 w 200183"/>
                <a:gd name="connsiteY8" fmla="*/ 153148 h 271807"/>
                <a:gd name="connsiteX9" fmla="*/ 144298 w 200183"/>
                <a:gd name="connsiteY9" fmla="*/ 142063 h 271807"/>
                <a:gd name="connsiteX10" fmla="*/ 124179 w 200183"/>
                <a:gd name="connsiteY10" fmla="*/ 138367 h 271807"/>
                <a:gd name="connsiteX11" fmla="*/ 75913 w 200183"/>
                <a:gd name="connsiteY11" fmla="*/ 138367 h 271807"/>
                <a:gd name="connsiteX12" fmla="*/ 75913 w 200183"/>
                <a:gd name="connsiteY12" fmla="*/ 223541 h 271807"/>
                <a:gd name="connsiteX13" fmla="*/ 78467 w 200183"/>
                <a:gd name="connsiteY13" fmla="*/ 250913 h 271807"/>
                <a:gd name="connsiteX14" fmla="*/ 86725 w 200183"/>
                <a:gd name="connsiteY14" fmla="*/ 259490 h 271807"/>
                <a:gd name="connsiteX15" fmla="*/ 104745 w 200183"/>
                <a:gd name="connsiteY15" fmla="*/ 264326 h 271807"/>
                <a:gd name="connsiteX16" fmla="*/ 114371 w 200183"/>
                <a:gd name="connsiteY16" fmla="*/ 264326 h 271807"/>
                <a:gd name="connsiteX17" fmla="*/ 114371 w 200183"/>
                <a:gd name="connsiteY17" fmla="*/ 271808 h 271807"/>
                <a:gd name="connsiteX18" fmla="*/ 319 w 200183"/>
                <a:gd name="connsiteY18" fmla="*/ 271808 h 271807"/>
                <a:gd name="connsiteX19" fmla="*/ 319 w 200183"/>
                <a:gd name="connsiteY19" fmla="*/ 264326 h 271807"/>
                <a:gd name="connsiteX20" fmla="*/ 9717 w 200183"/>
                <a:gd name="connsiteY20" fmla="*/ 264326 h 271807"/>
                <a:gd name="connsiteX21" fmla="*/ 33668 w 200183"/>
                <a:gd name="connsiteY21" fmla="*/ 254517 h 271807"/>
                <a:gd name="connsiteX22" fmla="*/ 38230 w 200183"/>
                <a:gd name="connsiteY22" fmla="*/ 223678 h 271807"/>
                <a:gd name="connsiteX23" fmla="*/ 38230 w 200183"/>
                <a:gd name="connsiteY23" fmla="*/ 48084 h 271807"/>
                <a:gd name="connsiteX24" fmla="*/ 35675 w 200183"/>
                <a:gd name="connsiteY24" fmla="*/ 20712 h 271807"/>
                <a:gd name="connsiteX25" fmla="*/ 27646 w 200183"/>
                <a:gd name="connsiteY25" fmla="*/ 12089 h 271807"/>
                <a:gd name="connsiteX26" fmla="*/ 9398 w 200183"/>
                <a:gd name="connsiteY26" fmla="*/ 7299 h 271807"/>
                <a:gd name="connsiteX27" fmla="*/ 0 w 200183"/>
                <a:gd name="connsiteY27" fmla="*/ 7299 h 271807"/>
                <a:gd name="connsiteX28" fmla="*/ 0 w 200183"/>
                <a:gd name="connsiteY28" fmla="*/ 0 h 271807"/>
                <a:gd name="connsiteX29" fmla="*/ 197446 w 200183"/>
                <a:gd name="connsiteY29" fmla="*/ 0 h 271807"/>
                <a:gd name="connsiteX30" fmla="*/ 200183 w 200183"/>
                <a:gd name="connsiteY30" fmla="*/ 59672 h 271807"/>
                <a:gd name="connsiteX31" fmla="*/ 193295 w 200183"/>
                <a:gd name="connsiteY31" fmla="*/ 59672 h 271807"/>
                <a:gd name="connsiteX32" fmla="*/ 181479 w 200183"/>
                <a:gd name="connsiteY32" fmla="*/ 31706 h 271807"/>
                <a:gd name="connsiteX33" fmla="*/ 164827 w 200183"/>
                <a:gd name="connsiteY33" fmla="*/ 18750 h 271807"/>
                <a:gd name="connsiteX34" fmla="*/ 134170 w 200183"/>
                <a:gd name="connsiteY34" fmla="*/ 14736 h 27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00183" h="271807">
                  <a:moveTo>
                    <a:pt x="75913" y="14736"/>
                  </a:moveTo>
                  <a:lnTo>
                    <a:pt x="75913" y="121670"/>
                  </a:lnTo>
                  <a:lnTo>
                    <a:pt x="124179" y="121670"/>
                  </a:lnTo>
                  <a:cubicBezTo>
                    <a:pt x="135311" y="121670"/>
                    <a:pt x="143445" y="119161"/>
                    <a:pt x="148586" y="114143"/>
                  </a:cubicBezTo>
                  <a:cubicBezTo>
                    <a:pt x="153728" y="109125"/>
                    <a:pt x="157149" y="99225"/>
                    <a:pt x="158851" y="84444"/>
                  </a:cubicBezTo>
                  <a:lnTo>
                    <a:pt x="166196" y="84444"/>
                  </a:lnTo>
                  <a:lnTo>
                    <a:pt x="166196" y="176415"/>
                  </a:lnTo>
                  <a:lnTo>
                    <a:pt x="158851" y="176415"/>
                  </a:lnTo>
                  <a:cubicBezTo>
                    <a:pt x="159234" y="168459"/>
                    <a:pt x="157866" y="160516"/>
                    <a:pt x="154836" y="153148"/>
                  </a:cubicBezTo>
                  <a:cubicBezTo>
                    <a:pt x="152523" y="148472"/>
                    <a:pt x="148851" y="144608"/>
                    <a:pt x="144298" y="142063"/>
                  </a:cubicBezTo>
                  <a:cubicBezTo>
                    <a:pt x="137984" y="139239"/>
                    <a:pt x="131086" y="137970"/>
                    <a:pt x="124179" y="138367"/>
                  </a:cubicBezTo>
                  <a:lnTo>
                    <a:pt x="75913" y="138367"/>
                  </a:lnTo>
                  <a:lnTo>
                    <a:pt x="75913" y="223541"/>
                  </a:lnTo>
                  <a:cubicBezTo>
                    <a:pt x="75393" y="232743"/>
                    <a:pt x="76255" y="241967"/>
                    <a:pt x="78467" y="250913"/>
                  </a:cubicBezTo>
                  <a:cubicBezTo>
                    <a:pt x="80146" y="254641"/>
                    <a:pt x="83066" y="257670"/>
                    <a:pt x="86725" y="259490"/>
                  </a:cubicBezTo>
                  <a:cubicBezTo>
                    <a:pt x="92213" y="262638"/>
                    <a:pt x="98422" y="264303"/>
                    <a:pt x="104745" y="264326"/>
                  </a:cubicBezTo>
                  <a:lnTo>
                    <a:pt x="114371" y="264326"/>
                  </a:lnTo>
                  <a:lnTo>
                    <a:pt x="114371" y="271808"/>
                  </a:lnTo>
                  <a:lnTo>
                    <a:pt x="319" y="271808"/>
                  </a:lnTo>
                  <a:lnTo>
                    <a:pt x="319" y="264326"/>
                  </a:lnTo>
                  <a:lnTo>
                    <a:pt x="9717" y="264326"/>
                  </a:lnTo>
                  <a:cubicBezTo>
                    <a:pt x="20698" y="264326"/>
                    <a:pt x="28682" y="261055"/>
                    <a:pt x="33668" y="254517"/>
                  </a:cubicBezTo>
                  <a:cubicBezTo>
                    <a:pt x="36770" y="250229"/>
                    <a:pt x="38230" y="239964"/>
                    <a:pt x="38230" y="223678"/>
                  </a:cubicBezTo>
                  <a:lnTo>
                    <a:pt x="38230" y="48084"/>
                  </a:lnTo>
                  <a:cubicBezTo>
                    <a:pt x="38759" y="38882"/>
                    <a:pt x="37897" y="29658"/>
                    <a:pt x="35675" y="20712"/>
                  </a:cubicBezTo>
                  <a:cubicBezTo>
                    <a:pt x="34024" y="17030"/>
                    <a:pt x="31204" y="13996"/>
                    <a:pt x="27646" y="12089"/>
                  </a:cubicBezTo>
                  <a:cubicBezTo>
                    <a:pt x="22099" y="8901"/>
                    <a:pt x="15798" y="7249"/>
                    <a:pt x="9398" y="7299"/>
                  </a:cubicBezTo>
                  <a:lnTo>
                    <a:pt x="0" y="7299"/>
                  </a:lnTo>
                  <a:lnTo>
                    <a:pt x="0" y="0"/>
                  </a:lnTo>
                  <a:lnTo>
                    <a:pt x="197446" y="0"/>
                  </a:lnTo>
                  <a:lnTo>
                    <a:pt x="200183" y="59672"/>
                  </a:lnTo>
                  <a:lnTo>
                    <a:pt x="193295" y="59672"/>
                  </a:lnTo>
                  <a:cubicBezTo>
                    <a:pt x="191109" y="49704"/>
                    <a:pt x="187104" y="40224"/>
                    <a:pt x="181479" y="31706"/>
                  </a:cubicBezTo>
                  <a:cubicBezTo>
                    <a:pt x="177227" y="25940"/>
                    <a:pt x="171465" y="21455"/>
                    <a:pt x="164827" y="18750"/>
                  </a:cubicBezTo>
                  <a:cubicBezTo>
                    <a:pt x="154928" y="15602"/>
                    <a:pt x="144544" y="14243"/>
                    <a:pt x="134170" y="14736"/>
                  </a:cubicBezTo>
                  <a:close/>
                </a:path>
              </a:pathLst>
            </a:custGeom>
            <a:grpFill/>
            <a:ln w="4553"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C2904AC-BC83-A3A1-4615-D3F6C57D071B}"/>
                </a:ext>
              </a:extLst>
            </p:cNvPr>
            <p:cNvSpPr/>
            <p:nvPr/>
          </p:nvSpPr>
          <p:spPr>
            <a:xfrm>
              <a:off x="4572239" y="2216155"/>
              <a:ext cx="133308" cy="189156"/>
            </a:xfrm>
            <a:custGeom>
              <a:avLst/>
              <a:gdLst>
                <a:gd name="connsiteX0" fmla="*/ 62683 w 133308"/>
                <a:gd name="connsiteY0" fmla="*/ 14 h 189156"/>
                <a:gd name="connsiteX1" fmla="*/ 62683 w 133308"/>
                <a:gd name="connsiteY1" fmla="*/ 41072 h 189156"/>
                <a:gd name="connsiteX2" fmla="*/ 108577 w 133308"/>
                <a:gd name="connsiteY2" fmla="*/ 14 h 189156"/>
                <a:gd name="connsiteX3" fmla="*/ 126278 w 133308"/>
                <a:gd name="connsiteY3" fmla="*/ 6720 h 189156"/>
                <a:gd name="connsiteX4" fmla="*/ 133303 w 133308"/>
                <a:gd name="connsiteY4" fmla="*/ 22231 h 189156"/>
                <a:gd name="connsiteX5" fmla="*/ 128239 w 133308"/>
                <a:gd name="connsiteY5" fmla="*/ 35461 h 189156"/>
                <a:gd name="connsiteX6" fmla="*/ 116196 w 133308"/>
                <a:gd name="connsiteY6" fmla="*/ 40844 h 189156"/>
                <a:gd name="connsiteX7" fmla="*/ 100913 w 133308"/>
                <a:gd name="connsiteY7" fmla="*/ 34001 h 189156"/>
                <a:gd name="connsiteX8" fmla="*/ 88367 w 133308"/>
                <a:gd name="connsiteY8" fmla="*/ 27158 h 189156"/>
                <a:gd name="connsiteX9" fmla="*/ 80749 w 133308"/>
                <a:gd name="connsiteY9" fmla="*/ 31173 h 189156"/>
                <a:gd name="connsiteX10" fmla="*/ 62500 w 133308"/>
                <a:gd name="connsiteY10" fmla="*/ 58089 h 189156"/>
                <a:gd name="connsiteX11" fmla="*/ 62500 w 133308"/>
                <a:gd name="connsiteY11" fmla="*/ 146045 h 189156"/>
                <a:gd name="connsiteX12" fmla="*/ 66196 w 133308"/>
                <a:gd name="connsiteY12" fmla="*/ 169175 h 189156"/>
                <a:gd name="connsiteX13" fmla="*/ 75320 w 133308"/>
                <a:gd name="connsiteY13" fmla="*/ 178299 h 189156"/>
                <a:gd name="connsiteX14" fmla="*/ 93933 w 133308"/>
                <a:gd name="connsiteY14" fmla="*/ 181857 h 189156"/>
                <a:gd name="connsiteX15" fmla="*/ 93933 w 133308"/>
                <a:gd name="connsiteY15" fmla="*/ 189157 h 189156"/>
                <a:gd name="connsiteX16" fmla="*/ 1779 w 133308"/>
                <a:gd name="connsiteY16" fmla="*/ 189157 h 189156"/>
                <a:gd name="connsiteX17" fmla="*/ 1779 w 133308"/>
                <a:gd name="connsiteY17" fmla="*/ 181857 h 189156"/>
                <a:gd name="connsiteX18" fmla="*/ 22126 w 133308"/>
                <a:gd name="connsiteY18" fmla="*/ 177295 h 189156"/>
                <a:gd name="connsiteX19" fmla="*/ 29015 w 133308"/>
                <a:gd name="connsiteY19" fmla="*/ 167031 h 189156"/>
                <a:gd name="connsiteX20" fmla="*/ 29973 w 133308"/>
                <a:gd name="connsiteY20" fmla="*/ 147505 h 189156"/>
                <a:gd name="connsiteX21" fmla="*/ 29973 w 133308"/>
                <a:gd name="connsiteY21" fmla="*/ 76565 h 189156"/>
                <a:gd name="connsiteX22" fmla="*/ 28695 w 133308"/>
                <a:gd name="connsiteY22" fmla="*/ 38426 h 189156"/>
                <a:gd name="connsiteX23" fmla="*/ 24133 w 133308"/>
                <a:gd name="connsiteY23" fmla="*/ 29530 h 189156"/>
                <a:gd name="connsiteX24" fmla="*/ 15648 w 133308"/>
                <a:gd name="connsiteY24" fmla="*/ 26702 h 189156"/>
                <a:gd name="connsiteX25" fmla="*/ 1962 w 133308"/>
                <a:gd name="connsiteY25" fmla="*/ 29713 h 189156"/>
                <a:gd name="connsiteX26" fmla="*/ 0 w 133308"/>
                <a:gd name="connsiteY26" fmla="*/ 22459 h 189156"/>
                <a:gd name="connsiteX27" fmla="*/ 54471 w 133308"/>
                <a:gd name="connsiteY27" fmla="*/ 14 h 18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3308" h="189156">
                  <a:moveTo>
                    <a:pt x="62683" y="14"/>
                  </a:moveTo>
                  <a:lnTo>
                    <a:pt x="62683" y="41072"/>
                  </a:lnTo>
                  <a:cubicBezTo>
                    <a:pt x="77555" y="13700"/>
                    <a:pt x="92852" y="14"/>
                    <a:pt x="108577" y="14"/>
                  </a:cubicBezTo>
                  <a:cubicBezTo>
                    <a:pt x="115137" y="-205"/>
                    <a:pt x="121511" y="2208"/>
                    <a:pt x="126278" y="6720"/>
                  </a:cubicBezTo>
                  <a:cubicBezTo>
                    <a:pt x="130712" y="10661"/>
                    <a:pt x="133262" y="16300"/>
                    <a:pt x="133303" y="22231"/>
                  </a:cubicBezTo>
                  <a:cubicBezTo>
                    <a:pt x="133422" y="27135"/>
                    <a:pt x="131602" y="31889"/>
                    <a:pt x="128239" y="35461"/>
                  </a:cubicBezTo>
                  <a:cubicBezTo>
                    <a:pt x="125192" y="38914"/>
                    <a:pt x="120799" y="40876"/>
                    <a:pt x="116196" y="40844"/>
                  </a:cubicBezTo>
                  <a:cubicBezTo>
                    <a:pt x="110475" y="40351"/>
                    <a:pt x="105092" y="37938"/>
                    <a:pt x="100913" y="34001"/>
                  </a:cubicBezTo>
                  <a:cubicBezTo>
                    <a:pt x="97482" y="30552"/>
                    <a:pt x="93125" y="28171"/>
                    <a:pt x="88367" y="27158"/>
                  </a:cubicBezTo>
                  <a:cubicBezTo>
                    <a:pt x="85402" y="27450"/>
                    <a:pt x="82665" y="28891"/>
                    <a:pt x="80749" y="31173"/>
                  </a:cubicBezTo>
                  <a:cubicBezTo>
                    <a:pt x="73166" y="39028"/>
                    <a:pt x="66994" y="48134"/>
                    <a:pt x="62500" y="58089"/>
                  </a:cubicBezTo>
                  <a:lnTo>
                    <a:pt x="62500" y="146045"/>
                  </a:lnTo>
                  <a:cubicBezTo>
                    <a:pt x="62090" y="153928"/>
                    <a:pt x="63349" y="161812"/>
                    <a:pt x="66196" y="169175"/>
                  </a:cubicBezTo>
                  <a:cubicBezTo>
                    <a:pt x="68162" y="173126"/>
                    <a:pt x="71369" y="176333"/>
                    <a:pt x="75320" y="178299"/>
                  </a:cubicBezTo>
                  <a:cubicBezTo>
                    <a:pt x="81141" y="180991"/>
                    <a:pt x="87532" y="182213"/>
                    <a:pt x="93933" y="181857"/>
                  </a:cubicBezTo>
                  <a:lnTo>
                    <a:pt x="93933" y="189157"/>
                  </a:lnTo>
                  <a:lnTo>
                    <a:pt x="1779" y="189157"/>
                  </a:lnTo>
                  <a:lnTo>
                    <a:pt x="1779" y="181857"/>
                  </a:lnTo>
                  <a:cubicBezTo>
                    <a:pt x="8859" y="182313"/>
                    <a:pt x="15922" y="180731"/>
                    <a:pt x="22126" y="177295"/>
                  </a:cubicBezTo>
                  <a:cubicBezTo>
                    <a:pt x="25616" y="174846"/>
                    <a:pt x="28070" y="171187"/>
                    <a:pt x="29015" y="167031"/>
                  </a:cubicBezTo>
                  <a:cubicBezTo>
                    <a:pt x="29923" y="160566"/>
                    <a:pt x="30242" y="154029"/>
                    <a:pt x="29973" y="147505"/>
                  </a:cubicBezTo>
                  <a:lnTo>
                    <a:pt x="29973" y="76565"/>
                  </a:lnTo>
                  <a:cubicBezTo>
                    <a:pt x="30361" y="63837"/>
                    <a:pt x="29936" y="51100"/>
                    <a:pt x="28695" y="38426"/>
                  </a:cubicBezTo>
                  <a:cubicBezTo>
                    <a:pt x="28244" y="35023"/>
                    <a:pt x="26633" y="31884"/>
                    <a:pt x="24133" y="29530"/>
                  </a:cubicBezTo>
                  <a:cubicBezTo>
                    <a:pt x="21729" y="27610"/>
                    <a:pt x="18723" y="26606"/>
                    <a:pt x="15648" y="26702"/>
                  </a:cubicBezTo>
                  <a:cubicBezTo>
                    <a:pt x="10940" y="26871"/>
                    <a:pt x="6305" y="27892"/>
                    <a:pt x="1962" y="29713"/>
                  </a:cubicBezTo>
                  <a:lnTo>
                    <a:pt x="0" y="22459"/>
                  </a:lnTo>
                  <a:lnTo>
                    <a:pt x="54471" y="14"/>
                  </a:lnTo>
                  <a:close/>
                </a:path>
              </a:pathLst>
            </a:custGeom>
            <a:grpFill/>
            <a:ln w="4553"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85C475EE-EFC4-76F2-B18E-BD376DF85512}"/>
                </a:ext>
              </a:extLst>
            </p:cNvPr>
            <p:cNvSpPr/>
            <p:nvPr/>
          </p:nvSpPr>
          <p:spPr>
            <a:xfrm>
              <a:off x="4717951" y="2216088"/>
              <a:ext cx="151916" cy="194663"/>
            </a:xfrm>
            <a:custGeom>
              <a:avLst/>
              <a:gdLst>
                <a:gd name="connsiteX0" fmla="*/ 27783 w 151916"/>
                <a:gd name="connsiteY0" fmla="*/ 74716 h 194663"/>
                <a:gd name="connsiteX1" fmla="*/ 47217 w 151916"/>
                <a:gd name="connsiteY1" fmla="*/ 138585 h 194663"/>
                <a:gd name="connsiteX2" fmla="*/ 93294 w 151916"/>
                <a:gd name="connsiteY2" fmla="*/ 161760 h 194663"/>
                <a:gd name="connsiteX3" fmla="*/ 123951 w 151916"/>
                <a:gd name="connsiteY3" fmla="*/ 151906 h 194663"/>
                <a:gd name="connsiteX4" fmla="*/ 145849 w 151916"/>
                <a:gd name="connsiteY4" fmla="*/ 117919 h 194663"/>
                <a:gd name="connsiteX5" fmla="*/ 151917 w 151916"/>
                <a:gd name="connsiteY5" fmla="*/ 121933 h 194663"/>
                <a:gd name="connsiteX6" fmla="*/ 127966 w 151916"/>
                <a:gd name="connsiteY6" fmla="*/ 172116 h 194663"/>
                <a:gd name="connsiteX7" fmla="*/ 78376 w 151916"/>
                <a:gd name="connsiteY7" fmla="*/ 194653 h 194663"/>
                <a:gd name="connsiteX8" fmla="*/ 23038 w 151916"/>
                <a:gd name="connsiteY8" fmla="*/ 168923 h 194663"/>
                <a:gd name="connsiteX9" fmla="*/ 0 w 151916"/>
                <a:gd name="connsiteY9" fmla="*/ 99716 h 194663"/>
                <a:gd name="connsiteX10" fmla="*/ 23586 w 151916"/>
                <a:gd name="connsiteY10" fmla="*/ 26358 h 194663"/>
                <a:gd name="connsiteX11" fmla="*/ 82893 w 151916"/>
                <a:gd name="connsiteY11" fmla="*/ 35 h 194663"/>
                <a:gd name="connsiteX12" fmla="*/ 132482 w 151916"/>
                <a:gd name="connsiteY12" fmla="*/ 20336 h 194663"/>
                <a:gd name="connsiteX13" fmla="*/ 151917 w 151916"/>
                <a:gd name="connsiteY13" fmla="*/ 74670 h 194663"/>
                <a:gd name="connsiteX14" fmla="*/ 27783 w 151916"/>
                <a:gd name="connsiteY14" fmla="*/ 63174 h 194663"/>
                <a:gd name="connsiteX15" fmla="*/ 111132 w 151916"/>
                <a:gd name="connsiteY15" fmla="*/ 63174 h 194663"/>
                <a:gd name="connsiteX16" fmla="*/ 107026 w 151916"/>
                <a:gd name="connsiteY16" fmla="*/ 38402 h 194663"/>
                <a:gd name="connsiteX17" fmla="*/ 92382 w 151916"/>
                <a:gd name="connsiteY17" fmla="*/ 20792 h 194663"/>
                <a:gd name="connsiteX18" fmla="*/ 72035 w 151916"/>
                <a:gd name="connsiteY18" fmla="*/ 14406 h 194663"/>
                <a:gd name="connsiteX19" fmla="*/ 42838 w 151916"/>
                <a:gd name="connsiteY19" fmla="*/ 27316 h 194663"/>
                <a:gd name="connsiteX20" fmla="*/ 27783 w 151916"/>
                <a:gd name="connsiteY20" fmla="*/ 63174 h 19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916" h="194663">
                  <a:moveTo>
                    <a:pt x="27783" y="74716"/>
                  </a:moveTo>
                  <a:cubicBezTo>
                    <a:pt x="27783" y="101906"/>
                    <a:pt x="34261" y="123197"/>
                    <a:pt x="47217" y="138585"/>
                  </a:cubicBezTo>
                  <a:cubicBezTo>
                    <a:pt x="60174" y="153973"/>
                    <a:pt x="75534" y="161701"/>
                    <a:pt x="93294" y="161760"/>
                  </a:cubicBezTo>
                  <a:cubicBezTo>
                    <a:pt x="104325" y="161993"/>
                    <a:pt x="115119" y="158521"/>
                    <a:pt x="123951" y="151906"/>
                  </a:cubicBezTo>
                  <a:cubicBezTo>
                    <a:pt x="132651" y="145337"/>
                    <a:pt x="139950" y="134009"/>
                    <a:pt x="145849" y="117919"/>
                  </a:cubicBezTo>
                  <a:lnTo>
                    <a:pt x="151917" y="121933"/>
                  </a:lnTo>
                  <a:cubicBezTo>
                    <a:pt x="149029" y="140647"/>
                    <a:pt x="140699" y="158101"/>
                    <a:pt x="127966" y="172116"/>
                  </a:cubicBezTo>
                  <a:cubicBezTo>
                    <a:pt x="115685" y="186728"/>
                    <a:pt x="97459" y="195008"/>
                    <a:pt x="78376" y="194653"/>
                  </a:cubicBezTo>
                  <a:cubicBezTo>
                    <a:pt x="57021" y="194744"/>
                    <a:pt x="36734" y="185310"/>
                    <a:pt x="23038" y="168923"/>
                  </a:cubicBezTo>
                  <a:cubicBezTo>
                    <a:pt x="7651" y="151769"/>
                    <a:pt x="-32" y="128699"/>
                    <a:pt x="0" y="99716"/>
                  </a:cubicBezTo>
                  <a:cubicBezTo>
                    <a:pt x="0" y="68361"/>
                    <a:pt x="7860" y="43909"/>
                    <a:pt x="23586" y="26358"/>
                  </a:cubicBezTo>
                  <a:cubicBezTo>
                    <a:pt x="38449" y="9196"/>
                    <a:pt x="60192" y="-458"/>
                    <a:pt x="82893" y="35"/>
                  </a:cubicBezTo>
                  <a:cubicBezTo>
                    <a:pt x="101561" y="-576"/>
                    <a:pt x="119604" y="6810"/>
                    <a:pt x="132482" y="20336"/>
                  </a:cubicBezTo>
                  <a:cubicBezTo>
                    <a:pt x="145439" y="33899"/>
                    <a:pt x="151917" y="52011"/>
                    <a:pt x="151917" y="74670"/>
                  </a:cubicBezTo>
                  <a:close/>
                  <a:moveTo>
                    <a:pt x="27783" y="63174"/>
                  </a:moveTo>
                  <a:lnTo>
                    <a:pt x="111132" y="63174"/>
                  </a:lnTo>
                  <a:cubicBezTo>
                    <a:pt x="111091" y="54752"/>
                    <a:pt x="109709" y="46386"/>
                    <a:pt x="107026" y="38402"/>
                  </a:cubicBezTo>
                  <a:cubicBezTo>
                    <a:pt x="103979" y="31221"/>
                    <a:pt x="98887" y="25099"/>
                    <a:pt x="92382" y="20792"/>
                  </a:cubicBezTo>
                  <a:cubicBezTo>
                    <a:pt x="86378" y="16700"/>
                    <a:pt x="79298" y="14479"/>
                    <a:pt x="72035" y="14406"/>
                  </a:cubicBezTo>
                  <a:cubicBezTo>
                    <a:pt x="60936" y="14483"/>
                    <a:pt x="50365" y="19159"/>
                    <a:pt x="42838" y="27316"/>
                  </a:cubicBezTo>
                  <a:cubicBezTo>
                    <a:pt x="33695" y="37084"/>
                    <a:pt x="28353" y="49807"/>
                    <a:pt x="27783" y="63174"/>
                  </a:cubicBezTo>
                </a:path>
              </a:pathLst>
            </a:custGeom>
            <a:grpFill/>
            <a:ln w="4553"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42E6D0B-515E-6869-B7D3-2582328136FD}"/>
                </a:ext>
              </a:extLst>
            </p:cNvPr>
            <p:cNvSpPr/>
            <p:nvPr/>
          </p:nvSpPr>
          <p:spPr>
            <a:xfrm>
              <a:off x="4900760" y="2216169"/>
              <a:ext cx="122511" cy="194800"/>
            </a:xfrm>
            <a:custGeom>
              <a:avLst/>
              <a:gdLst>
                <a:gd name="connsiteX0" fmla="*/ 108890 w 122511"/>
                <a:gd name="connsiteY0" fmla="*/ 0 h 194800"/>
                <a:gd name="connsiteX1" fmla="*/ 108890 w 122511"/>
                <a:gd name="connsiteY1" fmla="*/ 62637 h 194800"/>
                <a:gd name="connsiteX2" fmla="*/ 102594 w 122511"/>
                <a:gd name="connsiteY2" fmla="*/ 62637 h 194800"/>
                <a:gd name="connsiteX3" fmla="*/ 83570 w 122511"/>
                <a:gd name="connsiteY3" fmla="*/ 22400 h 194800"/>
                <a:gd name="connsiteX4" fmla="*/ 53917 w 122511"/>
                <a:gd name="connsiteY4" fmla="*/ 11770 h 194800"/>
                <a:gd name="connsiteX5" fmla="*/ 31837 w 122511"/>
                <a:gd name="connsiteY5" fmla="*/ 19161 h 194800"/>
                <a:gd name="connsiteX6" fmla="*/ 23214 w 122511"/>
                <a:gd name="connsiteY6" fmla="*/ 35858 h 194800"/>
                <a:gd name="connsiteX7" fmla="*/ 29464 w 122511"/>
                <a:gd name="connsiteY7" fmla="*/ 55110 h 194800"/>
                <a:gd name="connsiteX8" fmla="*/ 54100 w 122511"/>
                <a:gd name="connsiteY8" fmla="*/ 72537 h 194800"/>
                <a:gd name="connsiteX9" fmla="*/ 82749 w 122511"/>
                <a:gd name="connsiteY9" fmla="*/ 86770 h 194800"/>
                <a:gd name="connsiteX10" fmla="*/ 122485 w 122511"/>
                <a:gd name="connsiteY10" fmla="*/ 139097 h 194800"/>
                <a:gd name="connsiteX11" fmla="*/ 103963 w 122511"/>
                <a:gd name="connsiteY11" fmla="*/ 179471 h 194800"/>
                <a:gd name="connsiteX12" fmla="*/ 62585 w 122511"/>
                <a:gd name="connsiteY12" fmla="*/ 194800 h 194800"/>
                <a:gd name="connsiteX13" fmla="*/ 24994 w 122511"/>
                <a:gd name="connsiteY13" fmla="*/ 188732 h 194800"/>
                <a:gd name="connsiteX14" fmla="*/ 14410 w 122511"/>
                <a:gd name="connsiteY14" fmla="*/ 186679 h 194800"/>
                <a:gd name="connsiteX15" fmla="*/ 7338 w 122511"/>
                <a:gd name="connsiteY15" fmla="*/ 192063 h 194800"/>
                <a:gd name="connsiteX16" fmla="*/ 860 w 122511"/>
                <a:gd name="connsiteY16" fmla="*/ 192063 h 194800"/>
                <a:gd name="connsiteX17" fmla="*/ 860 w 122511"/>
                <a:gd name="connsiteY17" fmla="*/ 126369 h 194800"/>
                <a:gd name="connsiteX18" fmla="*/ 7338 w 122511"/>
                <a:gd name="connsiteY18" fmla="*/ 126369 h 194800"/>
                <a:gd name="connsiteX19" fmla="*/ 28278 w 122511"/>
                <a:gd name="connsiteY19" fmla="*/ 168796 h 194800"/>
                <a:gd name="connsiteX20" fmla="*/ 62904 w 122511"/>
                <a:gd name="connsiteY20" fmla="*/ 183076 h 194800"/>
                <a:gd name="connsiteX21" fmla="*/ 84939 w 122511"/>
                <a:gd name="connsiteY21" fmla="*/ 174955 h 194800"/>
                <a:gd name="connsiteX22" fmla="*/ 93425 w 122511"/>
                <a:gd name="connsiteY22" fmla="*/ 155384 h 194800"/>
                <a:gd name="connsiteX23" fmla="*/ 83981 w 122511"/>
                <a:gd name="connsiteY23" fmla="*/ 132117 h 194800"/>
                <a:gd name="connsiteX24" fmla="*/ 46070 w 122511"/>
                <a:gd name="connsiteY24" fmla="*/ 108303 h 194800"/>
                <a:gd name="connsiteX25" fmla="*/ 8844 w 122511"/>
                <a:gd name="connsiteY25" fmla="*/ 82299 h 194800"/>
                <a:gd name="connsiteX26" fmla="*/ 39 w 122511"/>
                <a:gd name="connsiteY26" fmla="*/ 53422 h 194800"/>
                <a:gd name="connsiteX27" fmla="*/ 15231 w 122511"/>
                <a:gd name="connsiteY27" fmla="*/ 15465 h 194800"/>
                <a:gd name="connsiteX28" fmla="*/ 54465 w 122511"/>
                <a:gd name="connsiteY28" fmla="*/ 228 h 194800"/>
                <a:gd name="connsiteX29" fmla="*/ 80103 w 122511"/>
                <a:gd name="connsiteY29" fmla="*/ 4790 h 194800"/>
                <a:gd name="connsiteX30" fmla="*/ 93425 w 122511"/>
                <a:gd name="connsiteY30" fmla="*/ 7847 h 194800"/>
                <a:gd name="connsiteX31" fmla="*/ 98306 w 122511"/>
                <a:gd name="connsiteY31" fmla="*/ 6432 h 194800"/>
                <a:gd name="connsiteX32" fmla="*/ 102412 w 122511"/>
                <a:gd name="connsiteY32" fmla="*/ 137 h 19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2511" h="194800">
                  <a:moveTo>
                    <a:pt x="108890" y="0"/>
                  </a:moveTo>
                  <a:lnTo>
                    <a:pt x="108890" y="62637"/>
                  </a:lnTo>
                  <a:lnTo>
                    <a:pt x="102594" y="62637"/>
                  </a:lnTo>
                  <a:cubicBezTo>
                    <a:pt x="97667" y="42929"/>
                    <a:pt x="91326" y="29516"/>
                    <a:pt x="83570" y="22400"/>
                  </a:cubicBezTo>
                  <a:cubicBezTo>
                    <a:pt x="75418" y="15182"/>
                    <a:pt x="64798" y="11378"/>
                    <a:pt x="53917" y="11770"/>
                  </a:cubicBezTo>
                  <a:cubicBezTo>
                    <a:pt x="45893" y="11396"/>
                    <a:pt x="38018" y="14028"/>
                    <a:pt x="31837" y="19161"/>
                  </a:cubicBezTo>
                  <a:cubicBezTo>
                    <a:pt x="26590" y="23139"/>
                    <a:pt x="23420" y="29275"/>
                    <a:pt x="23214" y="35858"/>
                  </a:cubicBezTo>
                  <a:cubicBezTo>
                    <a:pt x="23041" y="42801"/>
                    <a:pt x="25249" y="49590"/>
                    <a:pt x="29464" y="55110"/>
                  </a:cubicBezTo>
                  <a:cubicBezTo>
                    <a:pt x="33479" y="60584"/>
                    <a:pt x="41691" y="66424"/>
                    <a:pt x="54100" y="72537"/>
                  </a:cubicBezTo>
                  <a:lnTo>
                    <a:pt x="82749" y="86770"/>
                  </a:lnTo>
                  <a:cubicBezTo>
                    <a:pt x="109269" y="100000"/>
                    <a:pt x="122517" y="117441"/>
                    <a:pt x="122485" y="139097"/>
                  </a:cubicBezTo>
                  <a:cubicBezTo>
                    <a:pt x="122991" y="154718"/>
                    <a:pt x="116134" y="169668"/>
                    <a:pt x="103963" y="179471"/>
                  </a:cubicBezTo>
                  <a:cubicBezTo>
                    <a:pt x="92462" y="189389"/>
                    <a:pt x="77772" y="194832"/>
                    <a:pt x="62585" y="194800"/>
                  </a:cubicBezTo>
                  <a:cubicBezTo>
                    <a:pt x="49834" y="194526"/>
                    <a:pt x="37183" y="192487"/>
                    <a:pt x="24994" y="188732"/>
                  </a:cubicBezTo>
                  <a:cubicBezTo>
                    <a:pt x="21586" y="187533"/>
                    <a:pt x="18018" y="186839"/>
                    <a:pt x="14410" y="186679"/>
                  </a:cubicBezTo>
                  <a:cubicBezTo>
                    <a:pt x="11175" y="186862"/>
                    <a:pt x="8374" y="188993"/>
                    <a:pt x="7338" y="192063"/>
                  </a:cubicBezTo>
                  <a:lnTo>
                    <a:pt x="860" y="192063"/>
                  </a:lnTo>
                  <a:lnTo>
                    <a:pt x="860" y="126369"/>
                  </a:lnTo>
                  <a:lnTo>
                    <a:pt x="7338" y="126369"/>
                  </a:lnTo>
                  <a:cubicBezTo>
                    <a:pt x="10988" y="145165"/>
                    <a:pt x="17968" y="159261"/>
                    <a:pt x="28278" y="168796"/>
                  </a:cubicBezTo>
                  <a:cubicBezTo>
                    <a:pt x="37544" y="177847"/>
                    <a:pt x="49953" y="182961"/>
                    <a:pt x="62904" y="183076"/>
                  </a:cubicBezTo>
                  <a:cubicBezTo>
                    <a:pt x="71034" y="183399"/>
                    <a:pt x="78963" y="180480"/>
                    <a:pt x="84939" y="174955"/>
                  </a:cubicBezTo>
                  <a:cubicBezTo>
                    <a:pt x="90423" y="169937"/>
                    <a:pt x="93507" y="162815"/>
                    <a:pt x="93425" y="155384"/>
                  </a:cubicBezTo>
                  <a:cubicBezTo>
                    <a:pt x="93625" y="146656"/>
                    <a:pt x="90204" y="138235"/>
                    <a:pt x="83981" y="132117"/>
                  </a:cubicBezTo>
                  <a:cubicBezTo>
                    <a:pt x="77626" y="125821"/>
                    <a:pt x="64989" y="117884"/>
                    <a:pt x="46070" y="108303"/>
                  </a:cubicBezTo>
                  <a:cubicBezTo>
                    <a:pt x="27152" y="98723"/>
                    <a:pt x="14743" y="90055"/>
                    <a:pt x="8844" y="82299"/>
                  </a:cubicBezTo>
                  <a:cubicBezTo>
                    <a:pt x="2717" y="73951"/>
                    <a:pt x="-390" y="63768"/>
                    <a:pt x="39" y="53422"/>
                  </a:cubicBezTo>
                  <a:cubicBezTo>
                    <a:pt x="-335" y="39220"/>
                    <a:pt x="5162" y="25488"/>
                    <a:pt x="15231" y="15465"/>
                  </a:cubicBezTo>
                  <a:cubicBezTo>
                    <a:pt x="25632" y="5169"/>
                    <a:pt x="39839" y="-347"/>
                    <a:pt x="54465" y="228"/>
                  </a:cubicBezTo>
                  <a:cubicBezTo>
                    <a:pt x="63187" y="488"/>
                    <a:pt x="71828" y="2026"/>
                    <a:pt x="80103" y="4790"/>
                  </a:cubicBezTo>
                  <a:cubicBezTo>
                    <a:pt x="84415" y="6309"/>
                    <a:pt x="88881" y="7336"/>
                    <a:pt x="93425" y="7847"/>
                  </a:cubicBezTo>
                  <a:cubicBezTo>
                    <a:pt x="95163" y="7938"/>
                    <a:pt x="96883" y="7441"/>
                    <a:pt x="98306" y="6432"/>
                  </a:cubicBezTo>
                  <a:cubicBezTo>
                    <a:pt x="100071" y="4621"/>
                    <a:pt x="101467" y="2482"/>
                    <a:pt x="102412" y="137"/>
                  </a:cubicBezTo>
                  <a:close/>
                </a:path>
              </a:pathLst>
            </a:custGeom>
            <a:grpFill/>
            <a:ln w="4553"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E9BDD159-DC9A-CECF-B4BD-755C737B9356}"/>
                </a:ext>
              </a:extLst>
            </p:cNvPr>
            <p:cNvSpPr/>
            <p:nvPr/>
          </p:nvSpPr>
          <p:spPr>
            <a:xfrm>
              <a:off x="5039531" y="2216032"/>
              <a:ext cx="196488" cy="189279"/>
            </a:xfrm>
            <a:custGeom>
              <a:avLst/>
              <a:gdLst>
                <a:gd name="connsiteX0" fmla="*/ 62957 w 196488"/>
                <a:gd name="connsiteY0" fmla="*/ 38960 h 189279"/>
                <a:gd name="connsiteX1" fmla="*/ 122993 w 196488"/>
                <a:gd name="connsiteY1" fmla="*/ 137 h 189279"/>
                <a:gd name="connsiteX2" fmla="*/ 148176 w 196488"/>
                <a:gd name="connsiteY2" fmla="*/ 7664 h 189279"/>
                <a:gd name="connsiteX3" fmla="*/ 165010 w 196488"/>
                <a:gd name="connsiteY3" fmla="*/ 32391 h 189279"/>
                <a:gd name="connsiteX4" fmla="*/ 169298 w 196488"/>
                <a:gd name="connsiteY4" fmla="*/ 69298 h 189279"/>
                <a:gd name="connsiteX5" fmla="*/ 169298 w 196488"/>
                <a:gd name="connsiteY5" fmla="*/ 147674 h 189279"/>
                <a:gd name="connsiteX6" fmla="*/ 172035 w 196488"/>
                <a:gd name="connsiteY6" fmla="*/ 171305 h 189279"/>
                <a:gd name="connsiteX7" fmla="*/ 178970 w 196488"/>
                <a:gd name="connsiteY7" fmla="*/ 179107 h 189279"/>
                <a:gd name="connsiteX8" fmla="*/ 196488 w 196488"/>
                <a:gd name="connsiteY8" fmla="*/ 181981 h 189279"/>
                <a:gd name="connsiteX9" fmla="*/ 196488 w 196488"/>
                <a:gd name="connsiteY9" fmla="*/ 189280 h 189279"/>
                <a:gd name="connsiteX10" fmla="*/ 107665 w 196488"/>
                <a:gd name="connsiteY10" fmla="*/ 189280 h 189279"/>
                <a:gd name="connsiteX11" fmla="*/ 107665 w 196488"/>
                <a:gd name="connsiteY11" fmla="*/ 181981 h 189279"/>
                <a:gd name="connsiteX12" fmla="*/ 111406 w 196488"/>
                <a:gd name="connsiteY12" fmla="*/ 181981 h 189279"/>
                <a:gd name="connsiteX13" fmla="*/ 128970 w 196488"/>
                <a:gd name="connsiteY13" fmla="*/ 178103 h 189279"/>
                <a:gd name="connsiteX14" fmla="*/ 135950 w 196488"/>
                <a:gd name="connsiteY14" fmla="*/ 166607 h 189279"/>
                <a:gd name="connsiteX15" fmla="*/ 136725 w 196488"/>
                <a:gd name="connsiteY15" fmla="*/ 147765 h 189279"/>
                <a:gd name="connsiteX16" fmla="*/ 136725 w 196488"/>
                <a:gd name="connsiteY16" fmla="*/ 72491 h 189279"/>
                <a:gd name="connsiteX17" fmla="*/ 130384 w 196488"/>
                <a:gd name="connsiteY17" fmla="*/ 35995 h 189279"/>
                <a:gd name="connsiteX18" fmla="*/ 109079 w 196488"/>
                <a:gd name="connsiteY18" fmla="*/ 24681 h 189279"/>
                <a:gd name="connsiteX19" fmla="*/ 62957 w 196488"/>
                <a:gd name="connsiteY19" fmla="*/ 50730 h 189279"/>
                <a:gd name="connsiteX20" fmla="*/ 62957 w 196488"/>
                <a:gd name="connsiteY20" fmla="*/ 147628 h 189279"/>
                <a:gd name="connsiteX21" fmla="*/ 65101 w 196488"/>
                <a:gd name="connsiteY21" fmla="*/ 170439 h 189279"/>
                <a:gd name="connsiteX22" fmla="*/ 72674 w 196488"/>
                <a:gd name="connsiteY22" fmla="*/ 178924 h 189279"/>
                <a:gd name="connsiteX23" fmla="*/ 92199 w 196488"/>
                <a:gd name="connsiteY23" fmla="*/ 181616 h 189279"/>
                <a:gd name="connsiteX24" fmla="*/ 92199 w 196488"/>
                <a:gd name="connsiteY24" fmla="*/ 188915 h 189279"/>
                <a:gd name="connsiteX25" fmla="*/ 3193 w 196488"/>
                <a:gd name="connsiteY25" fmla="*/ 188915 h 189279"/>
                <a:gd name="connsiteX26" fmla="*/ 3193 w 196488"/>
                <a:gd name="connsiteY26" fmla="*/ 181981 h 189279"/>
                <a:gd name="connsiteX27" fmla="*/ 7117 w 196488"/>
                <a:gd name="connsiteY27" fmla="*/ 181981 h 189279"/>
                <a:gd name="connsiteX28" fmla="*/ 25365 w 196488"/>
                <a:gd name="connsiteY28" fmla="*/ 174910 h 189279"/>
                <a:gd name="connsiteX29" fmla="*/ 30155 w 196488"/>
                <a:gd name="connsiteY29" fmla="*/ 147765 h 189279"/>
                <a:gd name="connsiteX30" fmla="*/ 30155 w 196488"/>
                <a:gd name="connsiteY30" fmla="*/ 79334 h 189279"/>
                <a:gd name="connsiteX31" fmla="*/ 28695 w 196488"/>
                <a:gd name="connsiteY31" fmla="*/ 39097 h 189279"/>
                <a:gd name="connsiteX32" fmla="*/ 24133 w 196488"/>
                <a:gd name="connsiteY32" fmla="*/ 29334 h 189279"/>
                <a:gd name="connsiteX33" fmla="*/ 16013 w 196488"/>
                <a:gd name="connsiteY33" fmla="*/ 26734 h 189279"/>
                <a:gd name="connsiteX34" fmla="*/ 2920 w 196488"/>
                <a:gd name="connsiteY34" fmla="*/ 29699 h 189279"/>
                <a:gd name="connsiteX35" fmla="*/ 0 w 196488"/>
                <a:gd name="connsiteY35" fmla="*/ 22445 h 189279"/>
                <a:gd name="connsiteX36" fmla="*/ 54243 w 196488"/>
                <a:gd name="connsiteY36" fmla="*/ 0 h 189279"/>
                <a:gd name="connsiteX37" fmla="*/ 62683 w 196488"/>
                <a:gd name="connsiteY37" fmla="*/ 0 h 189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6488" h="189279">
                  <a:moveTo>
                    <a:pt x="62957" y="38960"/>
                  </a:moveTo>
                  <a:cubicBezTo>
                    <a:pt x="83942" y="13107"/>
                    <a:pt x="103956" y="169"/>
                    <a:pt x="122993" y="137"/>
                  </a:cubicBezTo>
                  <a:cubicBezTo>
                    <a:pt x="131976" y="-100"/>
                    <a:pt x="140799" y="2537"/>
                    <a:pt x="148176" y="7664"/>
                  </a:cubicBezTo>
                  <a:cubicBezTo>
                    <a:pt x="156168" y="14006"/>
                    <a:pt x="162045" y="22628"/>
                    <a:pt x="165010" y="32391"/>
                  </a:cubicBezTo>
                  <a:cubicBezTo>
                    <a:pt x="168390" y="44389"/>
                    <a:pt x="169836" y="56848"/>
                    <a:pt x="169298" y="69298"/>
                  </a:cubicBezTo>
                  <a:lnTo>
                    <a:pt x="169298" y="147674"/>
                  </a:lnTo>
                  <a:cubicBezTo>
                    <a:pt x="168805" y="155653"/>
                    <a:pt x="169732" y="163650"/>
                    <a:pt x="172035" y="171305"/>
                  </a:cubicBezTo>
                  <a:cubicBezTo>
                    <a:pt x="173440" y="174590"/>
                    <a:pt x="175872" y="177327"/>
                    <a:pt x="178970" y="179107"/>
                  </a:cubicBezTo>
                  <a:cubicBezTo>
                    <a:pt x="184508" y="181410"/>
                    <a:pt x="190503" y="182396"/>
                    <a:pt x="196488" y="181981"/>
                  </a:cubicBezTo>
                  <a:lnTo>
                    <a:pt x="196488" y="189280"/>
                  </a:lnTo>
                  <a:lnTo>
                    <a:pt x="107665" y="189280"/>
                  </a:lnTo>
                  <a:lnTo>
                    <a:pt x="107665" y="181981"/>
                  </a:lnTo>
                  <a:lnTo>
                    <a:pt x="111406" y="181981"/>
                  </a:lnTo>
                  <a:cubicBezTo>
                    <a:pt x="117523" y="182546"/>
                    <a:pt x="123659" y="181192"/>
                    <a:pt x="128970" y="178103"/>
                  </a:cubicBezTo>
                  <a:cubicBezTo>
                    <a:pt x="132514" y="175160"/>
                    <a:pt x="134973" y="171109"/>
                    <a:pt x="135950" y="166607"/>
                  </a:cubicBezTo>
                  <a:cubicBezTo>
                    <a:pt x="136689" y="160357"/>
                    <a:pt x="136949" y="154056"/>
                    <a:pt x="136725" y="147765"/>
                  </a:cubicBezTo>
                  <a:lnTo>
                    <a:pt x="136725" y="72491"/>
                  </a:lnTo>
                  <a:cubicBezTo>
                    <a:pt x="136725" y="55794"/>
                    <a:pt x="134613" y="43627"/>
                    <a:pt x="130384" y="35995"/>
                  </a:cubicBezTo>
                  <a:cubicBezTo>
                    <a:pt x="126086" y="28403"/>
                    <a:pt x="117774" y="23992"/>
                    <a:pt x="109079" y="24681"/>
                  </a:cubicBezTo>
                  <a:cubicBezTo>
                    <a:pt x="93659" y="24681"/>
                    <a:pt x="78239" y="33349"/>
                    <a:pt x="62957" y="50730"/>
                  </a:cubicBezTo>
                  <a:lnTo>
                    <a:pt x="62957" y="147628"/>
                  </a:lnTo>
                  <a:cubicBezTo>
                    <a:pt x="62957" y="160037"/>
                    <a:pt x="63686" y="167701"/>
                    <a:pt x="65101" y="170439"/>
                  </a:cubicBezTo>
                  <a:cubicBezTo>
                    <a:pt x="66656" y="174002"/>
                    <a:pt x="69311" y="176976"/>
                    <a:pt x="72674" y="178924"/>
                  </a:cubicBezTo>
                  <a:cubicBezTo>
                    <a:pt x="78910" y="181233"/>
                    <a:pt x="85571" y="182154"/>
                    <a:pt x="92199" y="181616"/>
                  </a:cubicBezTo>
                  <a:lnTo>
                    <a:pt x="92199" y="188915"/>
                  </a:lnTo>
                  <a:lnTo>
                    <a:pt x="3193" y="188915"/>
                  </a:lnTo>
                  <a:lnTo>
                    <a:pt x="3193" y="181981"/>
                  </a:lnTo>
                  <a:lnTo>
                    <a:pt x="7117" y="181981"/>
                  </a:lnTo>
                  <a:cubicBezTo>
                    <a:pt x="16241" y="181981"/>
                    <a:pt x="22400" y="179608"/>
                    <a:pt x="25365" y="174910"/>
                  </a:cubicBezTo>
                  <a:cubicBezTo>
                    <a:pt x="28331" y="170210"/>
                    <a:pt x="30155" y="161223"/>
                    <a:pt x="30155" y="147765"/>
                  </a:cubicBezTo>
                  <a:lnTo>
                    <a:pt x="30155" y="79334"/>
                  </a:lnTo>
                  <a:cubicBezTo>
                    <a:pt x="30575" y="65904"/>
                    <a:pt x="30087" y="52459"/>
                    <a:pt x="28695" y="39097"/>
                  </a:cubicBezTo>
                  <a:cubicBezTo>
                    <a:pt x="28257" y="35438"/>
                    <a:pt x="26656" y="32017"/>
                    <a:pt x="24133" y="29334"/>
                  </a:cubicBezTo>
                  <a:cubicBezTo>
                    <a:pt x="21834" y="27505"/>
                    <a:pt x="18946" y="26583"/>
                    <a:pt x="16013" y="26734"/>
                  </a:cubicBezTo>
                  <a:cubicBezTo>
                    <a:pt x="11501" y="26902"/>
                    <a:pt x="7062" y="27911"/>
                    <a:pt x="2920" y="29699"/>
                  </a:cubicBezTo>
                  <a:lnTo>
                    <a:pt x="0" y="22445"/>
                  </a:lnTo>
                  <a:lnTo>
                    <a:pt x="54243" y="0"/>
                  </a:lnTo>
                  <a:lnTo>
                    <a:pt x="62683" y="0"/>
                  </a:lnTo>
                  <a:close/>
                </a:path>
              </a:pathLst>
            </a:custGeom>
            <a:grpFill/>
            <a:ln w="4553"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19D5DED-3EF9-AF86-EB61-9CD3E816C78F}"/>
                </a:ext>
              </a:extLst>
            </p:cNvPr>
            <p:cNvSpPr/>
            <p:nvPr/>
          </p:nvSpPr>
          <p:spPr>
            <a:xfrm>
              <a:off x="5251388" y="2216137"/>
              <a:ext cx="173326" cy="194631"/>
            </a:xfrm>
            <a:custGeom>
              <a:avLst/>
              <a:gdLst>
                <a:gd name="connsiteX0" fmla="*/ 86912 w 173326"/>
                <a:gd name="connsiteY0" fmla="*/ 32 h 194631"/>
                <a:gd name="connsiteX1" fmla="*/ 152332 w 173326"/>
                <a:gd name="connsiteY1" fmla="*/ 31693 h 194631"/>
                <a:gd name="connsiteX2" fmla="*/ 173318 w 173326"/>
                <a:gd name="connsiteY2" fmla="*/ 93828 h 194631"/>
                <a:gd name="connsiteX3" fmla="*/ 161730 w 173326"/>
                <a:gd name="connsiteY3" fmla="*/ 143737 h 194631"/>
                <a:gd name="connsiteX4" fmla="*/ 129796 w 173326"/>
                <a:gd name="connsiteY4" fmla="*/ 181784 h 194631"/>
                <a:gd name="connsiteX5" fmla="*/ 84631 w 173326"/>
                <a:gd name="connsiteY5" fmla="*/ 194604 h 194631"/>
                <a:gd name="connsiteX6" fmla="*/ 20169 w 173326"/>
                <a:gd name="connsiteY6" fmla="*/ 161574 h 194631"/>
                <a:gd name="connsiteX7" fmla="*/ 5 w 173326"/>
                <a:gd name="connsiteY7" fmla="*/ 99029 h 194631"/>
                <a:gd name="connsiteX8" fmla="*/ 12231 w 173326"/>
                <a:gd name="connsiteY8" fmla="*/ 48846 h 194631"/>
                <a:gd name="connsiteX9" fmla="*/ 44485 w 173326"/>
                <a:gd name="connsiteY9" fmla="*/ 11939 h 194631"/>
                <a:gd name="connsiteX10" fmla="*/ 86821 w 173326"/>
                <a:gd name="connsiteY10" fmla="*/ 32 h 194631"/>
                <a:gd name="connsiteX11" fmla="*/ 80799 w 173326"/>
                <a:gd name="connsiteY11" fmla="*/ 13079 h 194631"/>
                <a:gd name="connsiteX12" fmla="*/ 59905 w 173326"/>
                <a:gd name="connsiteY12" fmla="*/ 19375 h 194631"/>
                <a:gd name="connsiteX13" fmla="*/ 42934 w 173326"/>
                <a:gd name="connsiteY13" fmla="*/ 41501 h 194631"/>
                <a:gd name="connsiteX14" fmla="*/ 36456 w 173326"/>
                <a:gd name="connsiteY14" fmla="*/ 82149 h 194631"/>
                <a:gd name="connsiteX15" fmla="*/ 52058 w 173326"/>
                <a:gd name="connsiteY15" fmla="*/ 151264 h 194631"/>
                <a:gd name="connsiteX16" fmla="*/ 93117 w 173326"/>
                <a:gd name="connsiteY16" fmla="*/ 180279 h 194631"/>
                <a:gd name="connsiteX17" fmla="*/ 124549 w 173326"/>
                <a:gd name="connsiteY17" fmla="*/ 164266 h 194631"/>
                <a:gd name="connsiteX18" fmla="*/ 136912 w 173326"/>
                <a:gd name="connsiteY18" fmla="*/ 109202 h 194631"/>
                <a:gd name="connsiteX19" fmla="*/ 116292 w 173326"/>
                <a:gd name="connsiteY19" fmla="*/ 32286 h 194631"/>
                <a:gd name="connsiteX20" fmla="*/ 80753 w 173326"/>
                <a:gd name="connsiteY20" fmla="*/ 13079 h 19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3326" h="194631">
                  <a:moveTo>
                    <a:pt x="86912" y="32"/>
                  </a:moveTo>
                  <a:cubicBezTo>
                    <a:pt x="112574" y="-698"/>
                    <a:pt x="136981" y="11118"/>
                    <a:pt x="152332" y="31693"/>
                  </a:cubicBezTo>
                  <a:cubicBezTo>
                    <a:pt x="166224" y="49398"/>
                    <a:pt x="173628" y="71328"/>
                    <a:pt x="173318" y="93828"/>
                  </a:cubicBezTo>
                  <a:cubicBezTo>
                    <a:pt x="173117" y="111109"/>
                    <a:pt x="169162" y="128134"/>
                    <a:pt x="161730" y="143737"/>
                  </a:cubicBezTo>
                  <a:cubicBezTo>
                    <a:pt x="155092" y="159303"/>
                    <a:pt x="143975" y="172546"/>
                    <a:pt x="129796" y="181784"/>
                  </a:cubicBezTo>
                  <a:cubicBezTo>
                    <a:pt x="116301" y="190343"/>
                    <a:pt x="100612" y="194800"/>
                    <a:pt x="84631" y="194604"/>
                  </a:cubicBezTo>
                  <a:cubicBezTo>
                    <a:pt x="58919" y="195302"/>
                    <a:pt x="34622" y="182852"/>
                    <a:pt x="20169" y="161574"/>
                  </a:cubicBezTo>
                  <a:cubicBezTo>
                    <a:pt x="6862" y="143454"/>
                    <a:pt x="-214" y="121510"/>
                    <a:pt x="5" y="99029"/>
                  </a:cubicBezTo>
                  <a:cubicBezTo>
                    <a:pt x="142" y="81579"/>
                    <a:pt x="4330" y="64403"/>
                    <a:pt x="12231" y="48846"/>
                  </a:cubicBezTo>
                  <a:cubicBezTo>
                    <a:pt x="19134" y="33650"/>
                    <a:pt x="30352" y="20817"/>
                    <a:pt x="44485" y="11939"/>
                  </a:cubicBezTo>
                  <a:cubicBezTo>
                    <a:pt x="57236" y="4156"/>
                    <a:pt x="71885" y="36"/>
                    <a:pt x="86821" y="32"/>
                  </a:cubicBezTo>
                  <a:moveTo>
                    <a:pt x="80799" y="13079"/>
                  </a:moveTo>
                  <a:cubicBezTo>
                    <a:pt x="73390" y="13216"/>
                    <a:pt x="66159" y="15397"/>
                    <a:pt x="59905" y="19375"/>
                  </a:cubicBezTo>
                  <a:cubicBezTo>
                    <a:pt x="51985" y="24704"/>
                    <a:pt x="46027" y="32473"/>
                    <a:pt x="42934" y="41501"/>
                  </a:cubicBezTo>
                  <a:cubicBezTo>
                    <a:pt x="38194" y="54512"/>
                    <a:pt x="35995" y="68312"/>
                    <a:pt x="36456" y="82149"/>
                  </a:cubicBezTo>
                  <a:cubicBezTo>
                    <a:pt x="35817" y="106127"/>
                    <a:pt x="41182" y="129886"/>
                    <a:pt x="52058" y="151264"/>
                  </a:cubicBezTo>
                  <a:cubicBezTo>
                    <a:pt x="62460" y="170607"/>
                    <a:pt x="76146" y="180279"/>
                    <a:pt x="93117" y="180279"/>
                  </a:cubicBezTo>
                  <a:cubicBezTo>
                    <a:pt x="105580" y="180398"/>
                    <a:pt x="117318" y="174421"/>
                    <a:pt x="124549" y="164266"/>
                  </a:cubicBezTo>
                  <a:cubicBezTo>
                    <a:pt x="132761" y="153591"/>
                    <a:pt x="136880" y="135238"/>
                    <a:pt x="136912" y="109202"/>
                  </a:cubicBezTo>
                  <a:cubicBezTo>
                    <a:pt x="136912" y="76629"/>
                    <a:pt x="130037" y="50990"/>
                    <a:pt x="116292" y="32286"/>
                  </a:cubicBezTo>
                  <a:cubicBezTo>
                    <a:pt x="108468" y="20274"/>
                    <a:pt x="95087" y="13043"/>
                    <a:pt x="80753" y="13079"/>
                  </a:cubicBezTo>
                </a:path>
              </a:pathLst>
            </a:custGeom>
            <a:grpFill/>
            <a:ln w="4553"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EF4E4A4-7E69-F563-3842-24536A42E614}"/>
                </a:ext>
              </a:extLst>
            </p:cNvPr>
            <p:cNvSpPr/>
            <p:nvPr/>
          </p:nvSpPr>
          <p:spPr>
            <a:xfrm>
              <a:off x="5553456" y="2127023"/>
              <a:ext cx="239088" cy="284304"/>
            </a:xfrm>
            <a:custGeom>
              <a:avLst/>
              <a:gdLst>
                <a:gd name="connsiteX0" fmla="*/ 226863 w 239088"/>
                <a:gd name="connsiteY0" fmla="*/ 185 h 284304"/>
                <a:gd name="connsiteX1" fmla="*/ 232930 w 239088"/>
                <a:gd name="connsiteY1" fmla="*/ 92567 h 284304"/>
                <a:gd name="connsiteX2" fmla="*/ 226863 w 239088"/>
                <a:gd name="connsiteY2" fmla="*/ 92567 h 284304"/>
                <a:gd name="connsiteX3" fmla="*/ 192282 w 239088"/>
                <a:gd name="connsiteY3" fmla="*/ 32758 h 284304"/>
                <a:gd name="connsiteX4" fmla="*/ 138313 w 239088"/>
                <a:gd name="connsiteY4" fmla="*/ 14510 h 284304"/>
                <a:gd name="connsiteX5" fmla="*/ 90594 w 239088"/>
                <a:gd name="connsiteY5" fmla="*/ 28196 h 284304"/>
                <a:gd name="connsiteX6" fmla="*/ 57108 w 239088"/>
                <a:gd name="connsiteY6" fmla="*/ 71992 h 284304"/>
                <a:gd name="connsiteX7" fmla="*/ 44882 w 239088"/>
                <a:gd name="connsiteY7" fmla="*/ 146719 h 284304"/>
                <a:gd name="connsiteX8" fmla="*/ 56424 w 239088"/>
                <a:gd name="connsiteY8" fmla="*/ 210588 h 284304"/>
                <a:gd name="connsiteX9" fmla="*/ 91096 w 239088"/>
                <a:gd name="connsiteY9" fmla="*/ 252057 h 284304"/>
                <a:gd name="connsiteX10" fmla="*/ 143970 w 239088"/>
                <a:gd name="connsiteY10" fmla="*/ 266519 h 284304"/>
                <a:gd name="connsiteX11" fmla="*/ 189591 w 239088"/>
                <a:gd name="connsiteY11" fmla="*/ 255204 h 284304"/>
                <a:gd name="connsiteX12" fmla="*/ 233021 w 239088"/>
                <a:gd name="connsiteY12" fmla="*/ 210268 h 284304"/>
                <a:gd name="connsiteX13" fmla="*/ 239089 w 239088"/>
                <a:gd name="connsiteY13" fmla="*/ 214329 h 284304"/>
                <a:gd name="connsiteX14" fmla="*/ 192465 w 239088"/>
                <a:gd name="connsiteY14" fmla="*/ 267431 h 284304"/>
                <a:gd name="connsiteX15" fmla="*/ 129234 w 239088"/>
                <a:gd name="connsiteY15" fmla="*/ 284265 h 284304"/>
                <a:gd name="connsiteX16" fmla="*/ 27044 w 239088"/>
                <a:gd name="connsiteY16" fmla="*/ 234082 h 284304"/>
                <a:gd name="connsiteX17" fmla="*/ 37 w 239088"/>
                <a:gd name="connsiteY17" fmla="*/ 146308 h 284304"/>
                <a:gd name="connsiteX18" fmla="*/ 17875 w 239088"/>
                <a:gd name="connsiteY18" fmla="*/ 71536 h 284304"/>
                <a:gd name="connsiteX19" fmla="*/ 135120 w 239088"/>
                <a:gd name="connsiteY19" fmla="*/ 3 h 284304"/>
                <a:gd name="connsiteX20" fmla="*/ 191872 w 239088"/>
                <a:gd name="connsiteY20" fmla="*/ 14419 h 284304"/>
                <a:gd name="connsiteX21" fmla="*/ 203642 w 239088"/>
                <a:gd name="connsiteY21" fmla="*/ 18981 h 284304"/>
                <a:gd name="connsiteX22" fmla="*/ 212766 w 239088"/>
                <a:gd name="connsiteY22" fmla="*/ 15194 h 284304"/>
                <a:gd name="connsiteX23" fmla="*/ 220019 w 239088"/>
                <a:gd name="connsiteY23" fmla="*/ 185 h 28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9088" h="284304">
                  <a:moveTo>
                    <a:pt x="226863" y="185"/>
                  </a:moveTo>
                  <a:lnTo>
                    <a:pt x="232930" y="92567"/>
                  </a:lnTo>
                  <a:lnTo>
                    <a:pt x="226863" y="92567"/>
                  </a:lnTo>
                  <a:cubicBezTo>
                    <a:pt x="218802" y="64862"/>
                    <a:pt x="207278" y="44925"/>
                    <a:pt x="192282" y="32758"/>
                  </a:cubicBezTo>
                  <a:cubicBezTo>
                    <a:pt x="177013" y="20491"/>
                    <a:pt x="157893" y="14027"/>
                    <a:pt x="138313" y="14510"/>
                  </a:cubicBezTo>
                  <a:cubicBezTo>
                    <a:pt x="121406" y="14291"/>
                    <a:pt x="104814" y="19049"/>
                    <a:pt x="90594" y="28196"/>
                  </a:cubicBezTo>
                  <a:cubicBezTo>
                    <a:pt x="76406" y="37321"/>
                    <a:pt x="65229" y="51965"/>
                    <a:pt x="57108" y="71992"/>
                  </a:cubicBezTo>
                  <a:cubicBezTo>
                    <a:pt x="48988" y="92020"/>
                    <a:pt x="44882" y="116929"/>
                    <a:pt x="44882" y="146719"/>
                  </a:cubicBezTo>
                  <a:cubicBezTo>
                    <a:pt x="44380" y="168571"/>
                    <a:pt x="48308" y="190296"/>
                    <a:pt x="56424" y="210588"/>
                  </a:cubicBezTo>
                  <a:cubicBezTo>
                    <a:pt x="63345" y="227705"/>
                    <a:pt x="75475" y="242212"/>
                    <a:pt x="91096" y="252057"/>
                  </a:cubicBezTo>
                  <a:cubicBezTo>
                    <a:pt x="106981" y="261815"/>
                    <a:pt x="125329" y="266833"/>
                    <a:pt x="143970" y="266519"/>
                  </a:cubicBezTo>
                  <a:cubicBezTo>
                    <a:pt x="159910" y="266856"/>
                    <a:pt x="175653" y="262951"/>
                    <a:pt x="189591" y="255204"/>
                  </a:cubicBezTo>
                  <a:cubicBezTo>
                    <a:pt x="202761" y="247632"/>
                    <a:pt x="217237" y="232654"/>
                    <a:pt x="233021" y="210268"/>
                  </a:cubicBezTo>
                  <a:lnTo>
                    <a:pt x="239089" y="214329"/>
                  </a:lnTo>
                  <a:cubicBezTo>
                    <a:pt x="225768" y="238507"/>
                    <a:pt x="210225" y="256208"/>
                    <a:pt x="192465" y="267431"/>
                  </a:cubicBezTo>
                  <a:cubicBezTo>
                    <a:pt x="173445" y="279000"/>
                    <a:pt x="151493" y="284849"/>
                    <a:pt x="129234" y="284265"/>
                  </a:cubicBezTo>
                  <a:cubicBezTo>
                    <a:pt x="85256" y="284265"/>
                    <a:pt x="51191" y="267536"/>
                    <a:pt x="27044" y="234082"/>
                  </a:cubicBezTo>
                  <a:cubicBezTo>
                    <a:pt x="8805" y="208507"/>
                    <a:pt x="-670" y="177713"/>
                    <a:pt x="37" y="146308"/>
                  </a:cubicBezTo>
                  <a:cubicBezTo>
                    <a:pt x="-241" y="120300"/>
                    <a:pt x="5886" y="94620"/>
                    <a:pt x="17875" y="71536"/>
                  </a:cubicBezTo>
                  <a:cubicBezTo>
                    <a:pt x="40220" y="27380"/>
                    <a:pt x="85630" y="-326"/>
                    <a:pt x="135120" y="3"/>
                  </a:cubicBezTo>
                  <a:cubicBezTo>
                    <a:pt x="154923" y="153"/>
                    <a:pt x="174399" y="5099"/>
                    <a:pt x="191872" y="14419"/>
                  </a:cubicBezTo>
                  <a:cubicBezTo>
                    <a:pt x="195435" y="16746"/>
                    <a:pt x="199440" y="18301"/>
                    <a:pt x="203642" y="18981"/>
                  </a:cubicBezTo>
                  <a:cubicBezTo>
                    <a:pt x="207072" y="19008"/>
                    <a:pt x="210366" y="17644"/>
                    <a:pt x="212766" y="15194"/>
                  </a:cubicBezTo>
                  <a:cubicBezTo>
                    <a:pt x="216502" y="10943"/>
                    <a:pt x="219011" y="5756"/>
                    <a:pt x="220019" y="185"/>
                  </a:cubicBezTo>
                  <a:close/>
                </a:path>
              </a:pathLst>
            </a:custGeom>
            <a:grpFill/>
            <a:ln w="4553"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6B2DAFA1-CC4A-1850-5E4F-AC454EEBD689}"/>
                </a:ext>
              </a:extLst>
            </p:cNvPr>
            <p:cNvSpPr/>
            <p:nvPr/>
          </p:nvSpPr>
          <p:spPr>
            <a:xfrm>
              <a:off x="5818275" y="2120133"/>
              <a:ext cx="89826" cy="284996"/>
            </a:xfrm>
            <a:custGeom>
              <a:avLst/>
              <a:gdLst>
                <a:gd name="connsiteX0" fmla="*/ 62683 w 89826"/>
                <a:gd name="connsiteY0" fmla="*/ 96036 h 284996"/>
                <a:gd name="connsiteX1" fmla="*/ 62683 w 89826"/>
                <a:gd name="connsiteY1" fmla="*/ 243573 h 284996"/>
                <a:gd name="connsiteX2" fmla="*/ 65146 w 89826"/>
                <a:gd name="connsiteY2" fmla="*/ 266383 h 284996"/>
                <a:gd name="connsiteX3" fmla="*/ 72354 w 89826"/>
                <a:gd name="connsiteY3" fmla="*/ 274914 h 284996"/>
                <a:gd name="connsiteX4" fmla="*/ 89827 w 89826"/>
                <a:gd name="connsiteY4" fmla="*/ 277697 h 284996"/>
                <a:gd name="connsiteX5" fmla="*/ 89827 w 89826"/>
                <a:gd name="connsiteY5" fmla="*/ 284997 h 284996"/>
                <a:gd name="connsiteX6" fmla="*/ 2737 w 89826"/>
                <a:gd name="connsiteY6" fmla="*/ 284997 h 284996"/>
                <a:gd name="connsiteX7" fmla="*/ 2737 w 89826"/>
                <a:gd name="connsiteY7" fmla="*/ 277880 h 284996"/>
                <a:gd name="connsiteX8" fmla="*/ 20301 w 89826"/>
                <a:gd name="connsiteY8" fmla="*/ 275279 h 284996"/>
                <a:gd name="connsiteX9" fmla="*/ 27464 w 89826"/>
                <a:gd name="connsiteY9" fmla="*/ 266703 h 284996"/>
                <a:gd name="connsiteX10" fmla="*/ 30109 w 89826"/>
                <a:gd name="connsiteY10" fmla="*/ 243892 h 284996"/>
                <a:gd name="connsiteX11" fmla="*/ 30109 w 89826"/>
                <a:gd name="connsiteY11" fmla="*/ 172952 h 284996"/>
                <a:gd name="connsiteX12" fmla="*/ 28331 w 89826"/>
                <a:gd name="connsiteY12" fmla="*/ 134312 h 284996"/>
                <a:gd name="connsiteX13" fmla="*/ 24042 w 89826"/>
                <a:gd name="connsiteY13" fmla="*/ 125188 h 284996"/>
                <a:gd name="connsiteX14" fmla="*/ 16013 w 89826"/>
                <a:gd name="connsiteY14" fmla="*/ 122724 h 284996"/>
                <a:gd name="connsiteX15" fmla="*/ 2737 w 89826"/>
                <a:gd name="connsiteY15" fmla="*/ 125690 h 284996"/>
                <a:gd name="connsiteX16" fmla="*/ 0 w 89826"/>
                <a:gd name="connsiteY16" fmla="*/ 118436 h 284996"/>
                <a:gd name="connsiteX17" fmla="*/ 54060 w 89826"/>
                <a:gd name="connsiteY17" fmla="*/ 95990 h 284996"/>
                <a:gd name="connsiteX18" fmla="*/ 46487 w 89826"/>
                <a:gd name="connsiteY18" fmla="*/ 5 h 284996"/>
                <a:gd name="connsiteX19" fmla="*/ 60493 w 89826"/>
                <a:gd name="connsiteY19" fmla="*/ 5935 h 284996"/>
                <a:gd name="connsiteX20" fmla="*/ 66241 w 89826"/>
                <a:gd name="connsiteY20" fmla="*/ 20215 h 284996"/>
                <a:gd name="connsiteX21" fmla="*/ 60493 w 89826"/>
                <a:gd name="connsiteY21" fmla="*/ 34631 h 284996"/>
                <a:gd name="connsiteX22" fmla="*/ 46487 w 89826"/>
                <a:gd name="connsiteY22" fmla="*/ 40653 h 284996"/>
                <a:gd name="connsiteX23" fmla="*/ 32391 w 89826"/>
                <a:gd name="connsiteY23" fmla="*/ 34631 h 284996"/>
                <a:gd name="connsiteX24" fmla="*/ 26551 w 89826"/>
                <a:gd name="connsiteY24" fmla="*/ 20215 h 284996"/>
                <a:gd name="connsiteX25" fmla="*/ 32299 w 89826"/>
                <a:gd name="connsiteY25" fmla="*/ 5935 h 284996"/>
                <a:gd name="connsiteX26" fmla="*/ 46487 w 89826"/>
                <a:gd name="connsiteY26" fmla="*/ 5 h 28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9826" h="284996">
                  <a:moveTo>
                    <a:pt x="62683" y="96036"/>
                  </a:moveTo>
                  <a:lnTo>
                    <a:pt x="62683" y="243573"/>
                  </a:lnTo>
                  <a:cubicBezTo>
                    <a:pt x="62213" y="251260"/>
                    <a:pt x="63048" y="258975"/>
                    <a:pt x="65146" y="266383"/>
                  </a:cubicBezTo>
                  <a:cubicBezTo>
                    <a:pt x="66533" y="269951"/>
                    <a:pt x="69070" y="272953"/>
                    <a:pt x="72354" y="274914"/>
                  </a:cubicBezTo>
                  <a:cubicBezTo>
                    <a:pt x="77879" y="277209"/>
                    <a:pt x="83864" y="278163"/>
                    <a:pt x="89827" y="277697"/>
                  </a:cubicBezTo>
                  <a:lnTo>
                    <a:pt x="89827" y="284997"/>
                  </a:lnTo>
                  <a:lnTo>
                    <a:pt x="2737" y="284997"/>
                  </a:lnTo>
                  <a:lnTo>
                    <a:pt x="2737" y="277880"/>
                  </a:lnTo>
                  <a:cubicBezTo>
                    <a:pt x="8713" y="278354"/>
                    <a:pt x="14717" y="277465"/>
                    <a:pt x="20301" y="275279"/>
                  </a:cubicBezTo>
                  <a:cubicBezTo>
                    <a:pt x="23545" y="273258"/>
                    <a:pt x="26054" y="270252"/>
                    <a:pt x="27464" y="266703"/>
                  </a:cubicBezTo>
                  <a:cubicBezTo>
                    <a:pt x="29653" y="259308"/>
                    <a:pt x="30552" y="251593"/>
                    <a:pt x="30109" y="243892"/>
                  </a:cubicBezTo>
                  <a:lnTo>
                    <a:pt x="30109" y="172952"/>
                  </a:lnTo>
                  <a:cubicBezTo>
                    <a:pt x="30507" y="160046"/>
                    <a:pt x="29909" y="147127"/>
                    <a:pt x="28331" y="134312"/>
                  </a:cubicBezTo>
                  <a:cubicBezTo>
                    <a:pt x="27929" y="130886"/>
                    <a:pt x="26423" y="127683"/>
                    <a:pt x="24042" y="125188"/>
                  </a:cubicBezTo>
                  <a:cubicBezTo>
                    <a:pt x="21747" y="123431"/>
                    <a:pt x="18896" y="122560"/>
                    <a:pt x="16013" y="122724"/>
                  </a:cubicBezTo>
                  <a:cubicBezTo>
                    <a:pt x="11446" y="122902"/>
                    <a:pt x="6948" y="123910"/>
                    <a:pt x="2737" y="125690"/>
                  </a:cubicBezTo>
                  <a:lnTo>
                    <a:pt x="0" y="118436"/>
                  </a:lnTo>
                  <a:lnTo>
                    <a:pt x="54060" y="95990"/>
                  </a:lnTo>
                  <a:close/>
                  <a:moveTo>
                    <a:pt x="46487" y="5"/>
                  </a:moveTo>
                  <a:cubicBezTo>
                    <a:pt x="51784" y="-73"/>
                    <a:pt x="56866" y="2080"/>
                    <a:pt x="60493" y="5935"/>
                  </a:cubicBezTo>
                  <a:cubicBezTo>
                    <a:pt x="64270" y="9717"/>
                    <a:pt x="66346" y="14872"/>
                    <a:pt x="66241" y="20215"/>
                  </a:cubicBezTo>
                  <a:cubicBezTo>
                    <a:pt x="66332" y="25593"/>
                    <a:pt x="64261" y="30790"/>
                    <a:pt x="60493" y="34631"/>
                  </a:cubicBezTo>
                  <a:cubicBezTo>
                    <a:pt x="56889" y="38531"/>
                    <a:pt x="51798" y="40721"/>
                    <a:pt x="46487" y="40653"/>
                  </a:cubicBezTo>
                  <a:cubicBezTo>
                    <a:pt x="41150" y="40712"/>
                    <a:pt x="36036" y="38527"/>
                    <a:pt x="32391" y="34631"/>
                  </a:cubicBezTo>
                  <a:cubicBezTo>
                    <a:pt x="28581" y="30808"/>
                    <a:pt x="26474" y="25612"/>
                    <a:pt x="26551" y="20215"/>
                  </a:cubicBezTo>
                  <a:cubicBezTo>
                    <a:pt x="26446" y="14872"/>
                    <a:pt x="28522" y="9717"/>
                    <a:pt x="32299" y="5935"/>
                  </a:cubicBezTo>
                  <a:cubicBezTo>
                    <a:pt x="35976" y="2039"/>
                    <a:pt x="41132" y="-114"/>
                    <a:pt x="46487" y="5"/>
                  </a:cubicBezTo>
                </a:path>
              </a:pathLst>
            </a:custGeom>
            <a:grpFill/>
            <a:ln w="4553"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EE5C8E78-CE94-DB29-587C-3136C70F4E76}"/>
                </a:ext>
              </a:extLst>
            </p:cNvPr>
            <p:cNvSpPr/>
            <p:nvPr/>
          </p:nvSpPr>
          <p:spPr>
            <a:xfrm>
              <a:off x="5921606" y="2161196"/>
              <a:ext cx="108257" cy="246989"/>
            </a:xfrm>
            <a:custGeom>
              <a:avLst/>
              <a:gdLst>
                <a:gd name="connsiteX0" fmla="*/ 61223 w 108257"/>
                <a:gd name="connsiteY0" fmla="*/ 0 h 246989"/>
                <a:gd name="connsiteX1" fmla="*/ 61223 w 108257"/>
                <a:gd name="connsiteY1" fmla="*/ 60310 h 246989"/>
                <a:gd name="connsiteX2" fmla="*/ 103102 w 108257"/>
                <a:gd name="connsiteY2" fmla="*/ 60310 h 246989"/>
                <a:gd name="connsiteX3" fmla="*/ 103102 w 108257"/>
                <a:gd name="connsiteY3" fmla="*/ 74407 h 246989"/>
                <a:gd name="connsiteX4" fmla="*/ 61223 w 108257"/>
                <a:gd name="connsiteY4" fmla="*/ 74407 h 246989"/>
                <a:gd name="connsiteX5" fmla="*/ 61223 w 108257"/>
                <a:gd name="connsiteY5" fmla="*/ 193431 h 246989"/>
                <a:gd name="connsiteX6" fmla="*/ 66150 w 108257"/>
                <a:gd name="connsiteY6" fmla="*/ 217474 h 246989"/>
                <a:gd name="connsiteX7" fmla="*/ 78924 w 108257"/>
                <a:gd name="connsiteY7" fmla="*/ 223678 h 246989"/>
                <a:gd name="connsiteX8" fmla="*/ 91378 w 108257"/>
                <a:gd name="connsiteY8" fmla="*/ 219572 h 246989"/>
                <a:gd name="connsiteX9" fmla="*/ 100502 w 108257"/>
                <a:gd name="connsiteY9" fmla="*/ 207437 h 246989"/>
                <a:gd name="connsiteX10" fmla="*/ 108258 w 108257"/>
                <a:gd name="connsiteY10" fmla="*/ 207437 h 246989"/>
                <a:gd name="connsiteX11" fmla="*/ 88823 w 108257"/>
                <a:gd name="connsiteY11" fmla="*/ 237045 h 246989"/>
                <a:gd name="connsiteX12" fmla="*/ 62956 w 108257"/>
                <a:gd name="connsiteY12" fmla="*/ 246990 h 246989"/>
                <a:gd name="connsiteX13" fmla="*/ 45301 w 108257"/>
                <a:gd name="connsiteY13" fmla="*/ 241880 h 246989"/>
                <a:gd name="connsiteX14" fmla="*/ 32527 w 108257"/>
                <a:gd name="connsiteY14" fmla="*/ 227282 h 246989"/>
                <a:gd name="connsiteX15" fmla="*/ 28422 w 108257"/>
                <a:gd name="connsiteY15" fmla="*/ 197902 h 246989"/>
                <a:gd name="connsiteX16" fmla="*/ 28422 w 108257"/>
                <a:gd name="connsiteY16" fmla="*/ 74407 h 246989"/>
                <a:gd name="connsiteX17" fmla="*/ 0 w 108257"/>
                <a:gd name="connsiteY17" fmla="*/ 74407 h 246989"/>
                <a:gd name="connsiteX18" fmla="*/ 0 w 108257"/>
                <a:gd name="connsiteY18" fmla="*/ 68020 h 246989"/>
                <a:gd name="connsiteX19" fmla="*/ 22080 w 108257"/>
                <a:gd name="connsiteY19" fmla="*/ 53057 h 246989"/>
                <a:gd name="connsiteX20" fmla="*/ 42290 w 108257"/>
                <a:gd name="connsiteY20" fmla="*/ 28102 h 246989"/>
                <a:gd name="connsiteX21" fmla="*/ 54973 w 108257"/>
                <a:gd name="connsiteY21" fmla="*/ 228 h 24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8257" h="246989">
                  <a:moveTo>
                    <a:pt x="61223" y="0"/>
                  </a:moveTo>
                  <a:lnTo>
                    <a:pt x="61223" y="60310"/>
                  </a:lnTo>
                  <a:lnTo>
                    <a:pt x="103102" y="60310"/>
                  </a:lnTo>
                  <a:lnTo>
                    <a:pt x="103102" y="74407"/>
                  </a:lnTo>
                  <a:lnTo>
                    <a:pt x="61223" y="74407"/>
                  </a:lnTo>
                  <a:lnTo>
                    <a:pt x="61223" y="193431"/>
                  </a:lnTo>
                  <a:cubicBezTo>
                    <a:pt x="61223" y="205338"/>
                    <a:pt x="62865" y="213322"/>
                    <a:pt x="66150" y="217474"/>
                  </a:cubicBezTo>
                  <a:cubicBezTo>
                    <a:pt x="69165" y="221470"/>
                    <a:pt x="73919" y="223778"/>
                    <a:pt x="78924" y="223678"/>
                  </a:cubicBezTo>
                  <a:cubicBezTo>
                    <a:pt x="83394" y="223605"/>
                    <a:pt x="87738" y="222172"/>
                    <a:pt x="91378" y="219572"/>
                  </a:cubicBezTo>
                  <a:cubicBezTo>
                    <a:pt x="95548" y="216515"/>
                    <a:pt x="98723" y="212291"/>
                    <a:pt x="100502" y="207437"/>
                  </a:cubicBezTo>
                  <a:lnTo>
                    <a:pt x="108258" y="207437"/>
                  </a:lnTo>
                  <a:cubicBezTo>
                    <a:pt x="104731" y="218956"/>
                    <a:pt x="97988" y="229225"/>
                    <a:pt x="88823" y="237045"/>
                  </a:cubicBezTo>
                  <a:cubicBezTo>
                    <a:pt x="81615" y="243258"/>
                    <a:pt x="72473" y="246771"/>
                    <a:pt x="62956" y="246990"/>
                  </a:cubicBezTo>
                  <a:cubicBezTo>
                    <a:pt x="56715" y="246935"/>
                    <a:pt x="50607" y="245170"/>
                    <a:pt x="45301" y="241880"/>
                  </a:cubicBezTo>
                  <a:cubicBezTo>
                    <a:pt x="39571" y="238532"/>
                    <a:pt x="35087" y="233409"/>
                    <a:pt x="32527" y="227282"/>
                  </a:cubicBezTo>
                  <a:cubicBezTo>
                    <a:pt x="29311" y="217839"/>
                    <a:pt x="27920" y="207866"/>
                    <a:pt x="28422" y="197902"/>
                  </a:cubicBezTo>
                  <a:lnTo>
                    <a:pt x="28422" y="74407"/>
                  </a:lnTo>
                  <a:lnTo>
                    <a:pt x="0" y="74407"/>
                  </a:lnTo>
                  <a:lnTo>
                    <a:pt x="0" y="68020"/>
                  </a:lnTo>
                  <a:cubicBezTo>
                    <a:pt x="8198" y="64398"/>
                    <a:pt x="15675" y="59330"/>
                    <a:pt x="22080" y="53057"/>
                  </a:cubicBezTo>
                  <a:cubicBezTo>
                    <a:pt x="29895" y="45671"/>
                    <a:pt x="36693" y="37281"/>
                    <a:pt x="42290" y="28102"/>
                  </a:cubicBezTo>
                  <a:cubicBezTo>
                    <a:pt x="47121" y="19097"/>
                    <a:pt x="51360" y="9786"/>
                    <a:pt x="54973" y="228"/>
                  </a:cubicBezTo>
                  <a:close/>
                </a:path>
              </a:pathLst>
            </a:custGeom>
            <a:grpFill/>
            <a:ln w="4553"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882FE560-55AF-791C-CF8A-410455028AF7}"/>
                </a:ext>
              </a:extLst>
            </p:cNvPr>
            <p:cNvSpPr/>
            <p:nvPr/>
          </p:nvSpPr>
          <p:spPr>
            <a:xfrm>
              <a:off x="6031186" y="2221506"/>
              <a:ext cx="195940" cy="272599"/>
            </a:xfrm>
            <a:custGeom>
              <a:avLst/>
              <a:gdLst>
                <a:gd name="connsiteX0" fmla="*/ 228 w 195940"/>
                <a:gd name="connsiteY0" fmla="*/ 0 h 272599"/>
                <a:gd name="connsiteX1" fmla="*/ 83988 w 195940"/>
                <a:gd name="connsiteY1" fmla="*/ 0 h 272599"/>
                <a:gd name="connsiteX2" fmla="*/ 83988 w 195940"/>
                <a:gd name="connsiteY2" fmla="*/ 7254 h 272599"/>
                <a:gd name="connsiteX3" fmla="*/ 79882 w 195940"/>
                <a:gd name="connsiteY3" fmla="*/ 7254 h 272599"/>
                <a:gd name="connsiteX4" fmla="*/ 66652 w 195940"/>
                <a:gd name="connsiteY4" fmla="*/ 11223 h 272599"/>
                <a:gd name="connsiteX5" fmla="*/ 62090 w 195940"/>
                <a:gd name="connsiteY5" fmla="*/ 20986 h 272599"/>
                <a:gd name="connsiteX6" fmla="*/ 68568 w 195940"/>
                <a:gd name="connsiteY6" fmla="*/ 42746 h 272599"/>
                <a:gd name="connsiteX7" fmla="*/ 112364 w 195940"/>
                <a:gd name="connsiteY7" fmla="*/ 135813 h 272599"/>
                <a:gd name="connsiteX8" fmla="*/ 152327 w 195940"/>
                <a:gd name="connsiteY8" fmla="*/ 33896 h 272599"/>
                <a:gd name="connsiteX9" fmla="*/ 155658 w 195940"/>
                <a:gd name="connsiteY9" fmla="*/ 17564 h 272599"/>
                <a:gd name="connsiteX10" fmla="*/ 154289 w 195940"/>
                <a:gd name="connsiteY10" fmla="*/ 12135 h 272599"/>
                <a:gd name="connsiteX11" fmla="*/ 149408 w 195940"/>
                <a:gd name="connsiteY11" fmla="*/ 8577 h 272599"/>
                <a:gd name="connsiteX12" fmla="*/ 137637 w 195940"/>
                <a:gd name="connsiteY12" fmla="*/ 7254 h 272599"/>
                <a:gd name="connsiteX13" fmla="*/ 137637 w 195940"/>
                <a:gd name="connsiteY13" fmla="*/ 0 h 272599"/>
                <a:gd name="connsiteX14" fmla="*/ 195941 w 195940"/>
                <a:gd name="connsiteY14" fmla="*/ 0 h 272599"/>
                <a:gd name="connsiteX15" fmla="*/ 195941 w 195940"/>
                <a:gd name="connsiteY15" fmla="*/ 7254 h 272599"/>
                <a:gd name="connsiteX16" fmla="*/ 184763 w 195940"/>
                <a:gd name="connsiteY16" fmla="*/ 10493 h 272599"/>
                <a:gd name="connsiteX17" fmla="*/ 176141 w 195940"/>
                <a:gd name="connsiteY17" fmla="*/ 19617 h 272599"/>
                <a:gd name="connsiteX18" fmla="*/ 169481 w 195940"/>
                <a:gd name="connsiteY18" fmla="*/ 35128 h 272599"/>
                <a:gd name="connsiteX19" fmla="*/ 96488 w 195940"/>
                <a:gd name="connsiteY19" fmla="*/ 218660 h 272599"/>
                <a:gd name="connsiteX20" fmla="*/ 68796 w 195940"/>
                <a:gd name="connsiteY20" fmla="*/ 258897 h 272599"/>
                <a:gd name="connsiteX21" fmla="*/ 35812 w 195940"/>
                <a:gd name="connsiteY21" fmla="*/ 272583 h 272599"/>
                <a:gd name="connsiteX22" fmla="*/ 16788 w 195940"/>
                <a:gd name="connsiteY22" fmla="*/ 265786 h 272599"/>
                <a:gd name="connsiteX23" fmla="*/ 9352 w 195940"/>
                <a:gd name="connsiteY23" fmla="*/ 250138 h 272599"/>
                <a:gd name="connsiteX24" fmla="*/ 14736 w 195940"/>
                <a:gd name="connsiteY24" fmla="*/ 236452 h 272599"/>
                <a:gd name="connsiteX25" fmla="*/ 29517 w 195940"/>
                <a:gd name="connsiteY25" fmla="*/ 231342 h 272599"/>
                <a:gd name="connsiteX26" fmla="*/ 47172 w 195940"/>
                <a:gd name="connsiteY26" fmla="*/ 235904 h 272599"/>
                <a:gd name="connsiteX27" fmla="*/ 56935 w 195940"/>
                <a:gd name="connsiteY27" fmla="*/ 238961 h 272599"/>
                <a:gd name="connsiteX28" fmla="*/ 69754 w 195940"/>
                <a:gd name="connsiteY28" fmla="*/ 232711 h 272599"/>
                <a:gd name="connsiteX29" fmla="*/ 83759 w 195940"/>
                <a:gd name="connsiteY29" fmla="*/ 208623 h 272599"/>
                <a:gd name="connsiteX30" fmla="*/ 96396 w 195940"/>
                <a:gd name="connsiteY30" fmla="*/ 176689 h 272599"/>
                <a:gd name="connsiteX31" fmla="*/ 31934 w 195940"/>
                <a:gd name="connsiteY31" fmla="*/ 38367 h 272599"/>
                <a:gd name="connsiteX32" fmla="*/ 22537 w 195940"/>
                <a:gd name="connsiteY32" fmla="*/ 22765 h 272599"/>
                <a:gd name="connsiteX33" fmla="*/ 14462 w 195940"/>
                <a:gd name="connsiteY33" fmla="*/ 13276 h 272599"/>
                <a:gd name="connsiteX34" fmla="*/ 0 w 195940"/>
                <a:gd name="connsiteY34" fmla="*/ 7573 h 272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95940" h="272599">
                  <a:moveTo>
                    <a:pt x="228" y="0"/>
                  </a:moveTo>
                  <a:lnTo>
                    <a:pt x="83988" y="0"/>
                  </a:lnTo>
                  <a:lnTo>
                    <a:pt x="83988" y="7254"/>
                  </a:lnTo>
                  <a:lnTo>
                    <a:pt x="79882" y="7254"/>
                  </a:lnTo>
                  <a:cubicBezTo>
                    <a:pt x="75133" y="6893"/>
                    <a:pt x="70420" y="8308"/>
                    <a:pt x="66652" y="11223"/>
                  </a:cubicBezTo>
                  <a:cubicBezTo>
                    <a:pt x="63737" y="13622"/>
                    <a:pt x="62058" y="17208"/>
                    <a:pt x="62090" y="20986"/>
                  </a:cubicBezTo>
                  <a:cubicBezTo>
                    <a:pt x="62742" y="28604"/>
                    <a:pt x="64950" y="36008"/>
                    <a:pt x="68568" y="42746"/>
                  </a:cubicBezTo>
                  <a:lnTo>
                    <a:pt x="112364" y="135813"/>
                  </a:lnTo>
                  <a:lnTo>
                    <a:pt x="152327" y="33896"/>
                  </a:lnTo>
                  <a:cubicBezTo>
                    <a:pt x="154490" y="28723"/>
                    <a:pt x="155621" y="23171"/>
                    <a:pt x="155658" y="17564"/>
                  </a:cubicBezTo>
                  <a:cubicBezTo>
                    <a:pt x="155781" y="15657"/>
                    <a:pt x="155302" y="13755"/>
                    <a:pt x="154289" y="12135"/>
                  </a:cubicBezTo>
                  <a:cubicBezTo>
                    <a:pt x="153048" y="10493"/>
                    <a:pt x="151351" y="9252"/>
                    <a:pt x="149408" y="8577"/>
                  </a:cubicBezTo>
                  <a:cubicBezTo>
                    <a:pt x="145580" y="7495"/>
                    <a:pt x="141607" y="7053"/>
                    <a:pt x="137637" y="7254"/>
                  </a:cubicBezTo>
                  <a:lnTo>
                    <a:pt x="137637" y="0"/>
                  </a:lnTo>
                  <a:lnTo>
                    <a:pt x="195941" y="0"/>
                  </a:lnTo>
                  <a:lnTo>
                    <a:pt x="195941" y="7254"/>
                  </a:lnTo>
                  <a:cubicBezTo>
                    <a:pt x="192026" y="7527"/>
                    <a:pt x="188217" y="8631"/>
                    <a:pt x="184763" y="10493"/>
                  </a:cubicBezTo>
                  <a:cubicBezTo>
                    <a:pt x="181333" y="12956"/>
                    <a:pt x="178404" y="16049"/>
                    <a:pt x="176141" y="19617"/>
                  </a:cubicBezTo>
                  <a:cubicBezTo>
                    <a:pt x="173596" y="24640"/>
                    <a:pt x="171374" y="29822"/>
                    <a:pt x="169481" y="35128"/>
                  </a:cubicBezTo>
                  <a:lnTo>
                    <a:pt x="96488" y="218660"/>
                  </a:lnTo>
                  <a:cubicBezTo>
                    <a:pt x="90945" y="234266"/>
                    <a:pt x="81392" y="248144"/>
                    <a:pt x="68796" y="258897"/>
                  </a:cubicBezTo>
                  <a:cubicBezTo>
                    <a:pt x="57391" y="268021"/>
                    <a:pt x="46396" y="272583"/>
                    <a:pt x="35812" y="272583"/>
                  </a:cubicBezTo>
                  <a:cubicBezTo>
                    <a:pt x="28837" y="272825"/>
                    <a:pt x="22030" y="270393"/>
                    <a:pt x="16788" y="265786"/>
                  </a:cubicBezTo>
                  <a:cubicBezTo>
                    <a:pt x="12158" y="261894"/>
                    <a:pt x="9444" y="256187"/>
                    <a:pt x="9352" y="250138"/>
                  </a:cubicBezTo>
                  <a:cubicBezTo>
                    <a:pt x="9101" y="245015"/>
                    <a:pt x="11063" y="240028"/>
                    <a:pt x="14736" y="236452"/>
                  </a:cubicBezTo>
                  <a:cubicBezTo>
                    <a:pt x="18800" y="232870"/>
                    <a:pt x="24111" y="231032"/>
                    <a:pt x="29517" y="231342"/>
                  </a:cubicBezTo>
                  <a:cubicBezTo>
                    <a:pt x="35625" y="231794"/>
                    <a:pt x="41606" y="233340"/>
                    <a:pt x="47172" y="235904"/>
                  </a:cubicBezTo>
                  <a:cubicBezTo>
                    <a:pt x="50283" y="237337"/>
                    <a:pt x="53563" y="238363"/>
                    <a:pt x="56935" y="238961"/>
                  </a:cubicBezTo>
                  <a:cubicBezTo>
                    <a:pt x="61830" y="238514"/>
                    <a:pt x="66387" y="236287"/>
                    <a:pt x="69754" y="232711"/>
                  </a:cubicBezTo>
                  <a:cubicBezTo>
                    <a:pt x="76091" y="225776"/>
                    <a:pt x="80867" y="217560"/>
                    <a:pt x="83759" y="208623"/>
                  </a:cubicBezTo>
                  <a:lnTo>
                    <a:pt x="96396" y="176689"/>
                  </a:lnTo>
                  <a:lnTo>
                    <a:pt x="31934" y="38367"/>
                  </a:lnTo>
                  <a:cubicBezTo>
                    <a:pt x="29225" y="32924"/>
                    <a:pt x="26081" y="27705"/>
                    <a:pt x="22537" y="22765"/>
                  </a:cubicBezTo>
                  <a:cubicBezTo>
                    <a:pt x="20297" y="19243"/>
                    <a:pt x="17578" y="16049"/>
                    <a:pt x="14462" y="13276"/>
                  </a:cubicBezTo>
                  <a:cubicBezTo>
                    <a:pt x="10032" y="10502"/>
                    <a:pt x="5128" y="8568"/>
                    <a:pt x="0" y="7573"/>
                  </a:cubicBezTo>
                  <a:close/>
                </a:path>
              </a:pathLst>
            </a:custGeom>
            <a:grpFill/>
            <a:ln w="4553"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4FA22E4-5909-9CFC-550C-0DF99FF7FC49}"/>
                </a:ext>
              </a:extLst>
            </p:cNvPr>
            <p:cNvSpPr/>
            <p:nvPr/>
          </p:nvSpPr>
          <p:spPr>
            <a:xfrm>
              <a:off x="6344882" y="2127024"/>
              <a:ext cx="239043" cy="284304"/>
            </a:xfrm>
            <a:custGeom>
              <a:avLst/>
              <a:gdLst>
                <a:gd name="connsiteX0" fmla="*/ 226862 w 239043"/>
                <a:gd name="connsiteY0" fmla="*/ 185 h 284304"/>
                <a:gd name="connsiteX1" fmla="*/ 232930 w 239043"/>
                <a:gd name="connsiteY1" fmla="*/ 92567 h 284304"/>
                <a:gd name="connsiteX2" fmla="*/ 226862 w 239043"/>
                <a:gd name="connsiteY2" fmla="*/ 92567 h 284304"/>
                <a:gd name="connsiteX3" fmla="*/ 192237 w 239043"/>
                <a:gd name="connsiteY3" fmla="*/ 32758 h 284304"/>
                <a:gd name="connsiteX4" fmla="*/ 138313 w 239043"/>
                <a:gd name="connsiteY4" fmla="*/ 14510 h 284304"/>
                <a:gd name="connsiteX5" fmla="*/ 90594 w 239043"/>
                <a:gd name="connsiteY5" fmla="*/ 28196 h 284304"/>
                <a:gd name="connsiteX6" fmla="*/ 57063 w 239043"/>
                <a:gd name="connsiteY6" fmla="*/ 71992 h 284304"/>
                <a:gd name="connsiteX7" fmla="*/ 44836 w 239043"/>
                <a:gd name="connsiteY7" fmla="*/ 146718 h 284304"/>
                <a:gd name="connsiteX8" fmla="*/ 56378 w 239043"/>
                <a:gd name="connsiteY8" fmla="*/ 210587 h 284304"/>
                <a:gd name="connsiteX9" fmla="*/ 91096 w 239043"/>
                <a:gd name="connsiteY9" fmla="*/ 252056 h 284304"/>
                <a:gd name="connsiteX10" fmla="*/ 143970 w 239043"/>
                <a:gd name="connsiteY10" fmla="*/ 266518 h 284304"/>
                <a:gd name="connsiteX11" fmla="*/ 189590 w 239043"/>
                <a:gd name="connsiteY11" fmla="*/ 255204 h 284304"/>
                <a:gd name="connsiteX12" fmla="*/ 232976 w 239043"/>
                <a:gd name="connsiteY12" fmla="*/ 210268 h 284304"/>
                <a:gd name="connsiteX13" fmla="*/ 239043 w 239043"/>
                <a:gd name="connsiteY13" fmla="*/ 214328 h 284304"/>
                <a:gd name="connsiteX14" fmla="*/ 192465 w 239043"/>
                <a:gd name="connsiteY14" fmla="*/ 267430 h 284304"/>
                <a:gd name="connsiteX15" fmla="*/ 129235 w 239043"/>
                <a:gd name="connsiteY15" fmla="*/ 284264 h 284304"/>
                <a:gd name="connsiteX16" fmla="*/ 27044 w 239043"/>
                <a:gd name="connsiteY16" fmla="*/ 234082 h 284304"/>
                <a:gd name="connsiteX17" fmla="*/ 37 w 239043"/>
                <a:gd name="connsiteY17" fmla="*/ 146308 h 284304"/>
                <a:gd name="connsiteX18" fmla="*/ 17829 w 239043"/>
                <a:gd name="connsiteY18" fmla="*/ 71535 h 284304"/>
                <a:gd name="connsiteX19" fmla="*/ 135074 w 239043"/>
                <a:gd name="connsiteY19" fmla="*/ 2 h 284304"/>
                <a:gd name="connsiteX20" fmla="*/ 191872 w 239043"/>
                <a:gd name="connsiteY20" fmla="*/ 14418 h 284304"/>
                <a:gd name="connsiteX21" fmla="*/ 203596 w 239043"/>
                <a:gd name="connsiteY21" fmla="*/ 18981 h 284304"/>
                <a:gd name="connsiteX22" fmla="*/ 212720 w 239043"/>
                <a:gd name="connsiteY22" fmla="*/ 15194 h 284304"/>
                <a:gd name="connsiteX23" fmla="*/ 219928 w 239043"/>
                <a:gd name="connsiteY23" fmla="*/ 185 h 28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9043" h="284304">
                  <a:moveTo>
                    <a:pt x="226862" y="185"/>
                  </a:moveTo>
                  <a:lnTo>
                    <a:pt x="232930" y="92567"/>
                  </a:lnTo>
                  <a:lnTo>
                    <a:pt x="226862" y="92567"/>
                  </a:lnTo>
                  <a:cubicBezTo>
                    <a:pt x="218742" y="64861"/>
                    <a:pt x="207200" y="44925"/>
                    <a:pt x="192237" y="32758"/>
                  </a:cubicBezTo>
                  <a:cubicBezTo>
                    <a:pt x="176986" y="20491"/>
                    <a:pt x="157880" y="14026"/>
                    <a:pt x="138313" y="14510"/>
                  </a:cubicBezTo>
                  <a:cubicBezTo>
                    <a:pt x="121406" y="14286"/>
                    <a:pt x="104809" y="19044"/>
                    <a:pt x="90594" y="28196"/>
                  </a:cubicBezTo>
                  <a:cubicBezTo>
                    <a:pt x="76406" y="37320"/>
                    <a:pt x="65229" y="51964"/>
                    <a:pt x="57063" y="71992"/>
                  </a:cubicBezTo>
                  <a:cubicBezTo>
                    <a:pt x="48897" y="92019"/>
                    <a:pt x="44836" y="116928"/>
                    <a:pt x="44836" y="146718"/>
                  </a:cubicBezTo>
                  <a:cubicBezTo>
                    <a:pt x="44357" y="168566"/>
                    <a:pt x="48281" y="190286"/>
                    <a:pt x="56378" y="210587"/>
                  </a:cubicBezTo>
                  <a:cubicBezTo>
                    <a:pt x="63317" y="227708"/>
                    <a:pt x="75462" y="242216"/>
                    <a:pt x="91096" y="252056"/>
                  </a:cubicBezTo>
                  <a:cubicBezTo>
                    <a:pt x="106981" y="261824"/>
                    <a:pt x="125325" y="266842"/>
                    <a:pt x="143970" y="266518"/>
                  </a:cubicBezTo>
                  <a:cubicBezTo>
                    <a:pt x="159910" y="266846"/>
                    <a:pt x="175653" y="262941"/>
                    <a:pt x="189590" y="255204"/>
                  </a:cubicBezTo>
                  <a:cubicBezTo>
                    <a:pt x="202761" y="247631"/>
                    <a:pt x="217223" y="232654"/>
                    <a:pt x="232976" y="210268"/>
                  </a:cubicBezTo>
                  <a:lnTo>
                    <a:pt x="239043" y="214328"/>
                  </a:lnTo>
                  <a:cubicBezTo>
                    <a:pt x="225722" y="238507"/>
                    <a:pt x="210197" y="256208"/>
                    <a:pt x="192465" y="267430"/>
                  </a:cubicBezTo>
                  <a:cubicBezTo>
                    <a:pt x="173445" y="279000"/>
                    <a:pt x="151493" y="284848"/>
                    <a:pt x="129235" y="284264"/>
                  </a:cubicBezTo>
                  <a:cubicBezTo>
                    <a:pt x="85256" y="284264"/>
                    <a:pt x="51191" y="267535"/>
                    <a:pt x="27044" y="234082"/>
                  </a:cubicBezTo>
                  <a:cubicBezTo>
                    <a:pt x="8805" y="208507"/>
                    <a:pt x="-670" y="177713"/>
                    <a:pt x="37" y="146308"/>
                  </a:cubicBezTo>
                  <a:cubicBezTo>
                    <a:pt x="-237" y="120304"/>
                    <a:pt x="5872" y="94629"/>
                    <a:pt x="17829" y="71535"/>
                  </a:cubicBezTo>
                  <a:cubicBezTo>
                    <a:pt x="40201" y="27402"/>
                    <a:pt x="85594" y="-294"/>
                    <a:pt x="135074" y="2"/>
                  </a:cubicBezTo>
                  <a:cubicBezTo>
                    <a:pt x="154891" y="148"/>
                    <a:pt x="174381" y="5094"/>
                    <a:pt x="191872" y="14418"/>
                  </a:cubicBezTo>
                  <a:cubicBezTo>
                    <a:pt x="195421" y="16736"/>
                    <a:pt x="199413" y="18292"/>
                    <a:pt x="203596" y="18981"/>
                  </a:cubicBezTo>
                  <a:cubicBezTo>
                    <a:pt x="207022" y="18999"/>
                    <a:pt x="210311" y="17635"/>
                    <a:pt x="212720" y="15194"/>
                  </a:cubicBezTo>
                  <a:cubicBezTo>
                    <a:pt x="216429" y="10928"/>
                    <a:pt x="218915" y="5746"/>
                    <a:pt x="219928" y="185"/>
                  </a:cubicBezTo>
                  <a:close/>
                </a:path>
              </a:pathLst>
            </a:custGeom>
            <a:grpFill/>
            <a:ln w="4553"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F3FA0E1-3054-E30B-F974-F2373423682A}"/>
                </a:ext>
              </a:extLst>
            </p:cNvPr>
            <p:cNvSpPr/>
            <p:nvPr/>
          </p:nvSpPr>
          <p:spPr>
            <a:xfrm>
              <a:off x="6611248" y="2216137"/>
              <a:ext cx="173325" cy="194631"/>
            </a:xfrm>
            <a:custGeom>
              <a:avLst/>
              <a:gdLst>
                <a:gd name="connsiteX0" fmla="*/ 86911 w 173325"/>
                <a:gd name="connsiteY0" fmla="*/ 32 h 194631"/>
                <a:gd name="connsiteX1" fmla="*/ 152377 w 173325"/>
                <a:gd name="connsiteY1" fmla="*/ 31693 h 194631"/>
                <a:gd name="connsiteX2" fmla="*/ 173317 w 173325"/>
                <a:gd name="connsiteY2" fmla="*/ 93828 h 194631"/>
                <a:gd name="connsiteX3" fmla="*/ 161775 w 173325"/>
                <a:gd name="connsiteY3" fmla="*/ 143737 h 194631"/>
                <a:gd name="connsiteX4" fmla="*/ 129840 w 173325"/>
                <a:gd name="connsiteY4" fmla="*/ 181785 h 194631"/>
                <a:gd name="connsiteX5" fmla="*/ 84676 w 173325"/>
                <a:gd name="connsiteY5" fmla="*/ 194604 h 194631"/>
                <a:gd name="connsiteX6" fmla="*/ 20214 w 173325"/>
                <a:gd name="connsiteY6" fmla="*/ 161575 h 194631"/>
                <a:gd name="connsiteX7" fmla="*/ 4 w 173325"/>
                <a:gd name="connsiteY7" fmla="*/ 99029 h 194631"/>
                <a:gd name="connsiteX8" fmla="*/ 12276 w 173325"/>
                <a:gd name="connsiteY8" fmla="*/ 48846 h 194631"/>
                <a:gd name="connsiteX9" fmla="*/ 44484 w 173325"/>
                <a:gd name="connsiteY9" fmla="*/ 11939 h 194631"/>
                <a:gd name="connsiteX10" fmla="*/ 86820 w 173325"/>
                <a:gd name="connsiteY10" fmla="*/ 32 h 194631"/>
                <a:gd name="connsiteX11" fmla="*/ 80844 w 173325"/>
                <a:gd name="connsiteY11" fmla="*/ 13080 h 194631"/>
                <a:gd name="connsiteX12" fmla="*/ 59904 w 173325"/>
                <a:gd name="connsiteY12" fmla="*/ 19375 h 194631"/>
                <a:gd name="connsiteX13" fmla="*/ 42933 w 173325"/>
                <a:gd name="connsiteY13" fmla="*/ 41501 h 194631"/>
                <a:gd name="connsiteX14" fmla="*/ 36455 w 173325"/>
                <a:gd name="connsiteY14" fmla="*/ 82149 h 194631"/>
                <a:gd name="connsiteX15" fmla="*/ 52057 w 173325"/>
                <a:gd name="connsiteY15" fmla="*/ 151265 h 194631"/>
                <a:gd name="connsiteX16" fmla="*/ 93116 w 173325"/>
                <a:gd name="connsiteY16" fmla="*/ 180279 h 194631"/>
                <a:gd name="connsiteX17" fmla="*/ 124503 w 173325"/>
                <a:gd name="connsiteY17" fmla="*/ 164267 h 194631"/>
                <a:gd name="connsiteX18" fmla="*/ 136866 w 173325"/>
                <a:gd name="connsiteY18" fmla="*/ 109202 h 194631"/>
                <a:gd name="connsiteX19" fmla="*/ 116245 w 173325"/>
                <a:gd name="connsiteY19" fmla="*/ 32286 h 194631"/>
                <a:gd name="connsiteX20" fmla="*/ 80753 w 173325"/>
                <a:gd name="connsiteY20" fmla="*/ 13080 h 19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3325" h="194631">
                  <a:moveTo>
                    <a:pt x="86911" y="32"/>
                  </a:moveTo>
                  <a:cubicBezTo>
                    <a:pt x="112587" y="-702"/>
                    <a:pt x="137012" y="11109"/>
                    <a:pt x="152377" y="31693"/>
                  </a:cubicBezTo>
                  <a:cubicBezTo>
                    <a:pt x="166236" y="49412"/>
                    <a:pt x="173623" y="71337"/>
                    <a:pt x="173317" y="93828"/>
                  </a:cubicBezTo>
                  <a:cubicBezTo>
                    <a:pt x="173134" y="111105"/>
                    <a:pt x="169193" y="128135"/>
                    <a:pt x="161775" y="143737"/>
                  </a:cubicBezTo>
                  <a:cubicBezTo>
                    <a:pt x="155119" y="159294"/>
                    <a:pt x="144010" y="172533"/>
                    <a:pt x="129840" y="181785"/>
                  </a:cubicBezTo>
                  <a:cubicBezTo>
                    <a:pt x="116341" y="190334"/>
                    <a:pt x="100652" y="194787"/>
                    <a:pt x="84676" y="194604"/>
                  </a:cubicBezTo>
                  <a:cubicBezTo>
                    <a:pt x="58964" y="195302"/>
                    <a:pt x="34667" y="182852"/>
                    <a:pt x="20214" y="161575"/>
                  </a:cubicBezTo>
                  <a:cubicBezTo>
                    <a:pt x="6893" y="143459"/>
                    <a:pt x="-197" y="121515"/>
                    <a:pt x="4" y="99029"/>
                  </a:cubicBezTo>
                  <a:cubicBezTo>
                    <a:pt x="159" y="81579"/>
                    <a:pt x="4361" y="64398"/>
                    <a:pt x="12276" y="48846"/>
                  </a:cubicBezTo>
                  <a:cubicBezTo>
                    <a:pt x="19160" y="33655"/>
                    <a:pt x="30360" y="20817"/>
                    <a:pt x="44484" y="11939"/>
                  </a:cubicBezTo>
                  <a:cubicBezTo>
                    <a:pt x="57235" y="4156"/>
                    <a:pt x="71884" y="37"/>
                    <a:pt x="86820" y="32"/>
                  </a:cubicBezTo>
                  <a:moveTo>
                    <a:pt x="80844" y="13080"/>
                  </a:moveTo>
                  <a:cubicBezTo>
                    <a:pt x="73421" y="13226"/>
                    <a:pt x="66177" y="15402"/>
                    <a:pt x="59904" y="19375"/>
                  </a:cubicBezTo>
                  <a:cubicBezTo>
                    <a:pt x="52011" y="24731"/>
                    <a:pt x="46058" y="32491"/>
                    <a:pt x="42933" y="41501"/>
                  </a:cubicBezTo>
                  <a:cubicBezTo>
                    <a:pt x="38193" y="54512"/>
                    <a:pt x="35994" y="68313"/>
                    <a:pt x="36455" y="82149"/>
                  </a:cubicBezTo>
                  <a:cubicBezTo>
                    <a:pt x="35816" y="106128"/>
                    <a:pt x="41181" y="129887"/>
                    <a:pt x="52057" y="151265"/>
                  </a:cubicBezTo>
                  <a:cubicBezTo>
                    <a:pt x="62459" y="170608"/>
                    <a:pt x="76145" y="180279"/>
                    <a:pt x="93116" y="180279"/>
                  </a:cubicBezTo>
                  <a:cubicBezTo>
                    <a:pt x="105566" y="180393"/>
                    <a:pt x="117286" y="174413"/>
                    <a:pt x="124503" y="164267"/>
                  </a:cubicBezTo>
                  <a:cubicBezTo>
                    <a:pt x="132774" y="153591"/>
                    <a:pt x="136898" y="135238"/>
                    <a:pt x="136866" y="109202"/>
                  </a:cubicBezTo>
                  <a:cubicBezTo>
                    <a:pt x="136866" y="76629"/>
                    <a:pt x="129991" y="50990"/>
                    <a:pt x="116245" y="32286"/>
                  </a:cubicBezTo>
                  <a:cubicBezTo>
                    <a:pt x="108449" y="20270"/>
                    <a:pt x="95077" y="13034"/>
                    <a:pt x="80753" y="13080"/>
                  </a:cubicBezTo>
                </a:path>
              </a:pathLst>
            </a:custGeom>
            <a:grpFill/>
            <a:ln w="4553"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2AA0948F-C7F0-344B-8FBA-3F08EAAC389D}"/>
                </a:ext>
              </a:extLst>
            </p:cNvPr>
            <p:cNvSpPr/>
            <p:nvPr/>
          </p:nvSpPr>
          <p:spPr>
            <a:xfrm>
              <a:off x="6810341" y="2120137"/>
              <a:ext cx="91651" cy="285083"/>
            </a:xfrm>
            <a:custGeom>
              <a:avLst/>
              <a:gdLst>
                <a:gd name="connsiteX0" fmla="*/ 62637 w 91651"/>
                <a:gd name="connsiteY0" fmla="*/ 0 h 285083"/>
                <a:gd name="connsiteX1" fmla="*/ 62637 w 91651"/>
                <a:gd name="connsiteY1" fmla="*/ 243568 h 285083"/>
                <a:gd name="connsiteX2" fmla="*/ 65055 w 91651"/>
                <a:gd name="connsiteY2" fmla="*/ 266379 h 285083"/>
                <a:gd name="connsiteX3" fmla="*/ 72628 w 91651"/>
                <a:gd name="connsiteY3" fmla="*/ 274910 h 285083"/>
                <a:gd name="connsiteX4" fmla="*/ 91652 w 91651"/>
                <a:gd name="connsiteY4" fmla="*/ 277784 h 285083"/>
                <a:gd name="connsiteX5" fmla="*/ 91652 w 91651"/>
                <a:gd name="connsiteY5" fmla="*/ 285083 h 285083"/>
                <a:gd name="connsiteX6" fmla="*/ 3285 w 91651"/>
                <a:gd name="connsiteY6" fmla="*/ 285083 h 285083"/>
                <a:gd name="connsiteX7" fmla="*/ 3285 w 91651"/>
                <a:gd name="connsiteY7" fmla="*/ 277875 h 285083"/>
                <a:gd name="connsiteX8" fmla="*/ 20301 w 91651"/>
                <a:gd name="connsiteY8" fmla="*/ 275275 h 285083"/>
                <a:gd name="connsiteX9" fmla="*/ 27463 w 91651"/>
                <a:gd name="connsiteY9" fmla="*/ 266698 h 285083"/>
                <a:gd name="connsiteX10" fmla="*/ 30018 w 91651"/>
                <a:gd name="connsiteY10" fmla="*/ 243888 h 285083"/>
                <a:gd name="connsiteX11" fmla="*/ 30018 w 91651"/>
                <a:gd name="connsiteY11" fmla="*/ 76780 h 285083"/>
                <a:gd name="connsiteX12" fmla="*/ 28650 w 91651"/>
                <a:gd name="connsiteY12" fmla="*/ 38823 h 285083"/>
                <a:gd name="connsiteX13" fmla="*/ 24088 w 91651"/>
                <a:gd name="connsiteY13" fmla="*/ 29106 h 285083"/>
                <a:gd name="connsiteX14" fmla="*/ 16332 w 91651"/>
                <a:gd name="connsiteY14" fmla="*/ 26506 h 285083"/>
                <a:gd name="connsiteX15" fmla="*/ 3330 w 91651"/>
                <a:gd name="connsiteY15" fmla="*/ 29745 h 285083"/>
                <a:gd name="connsiteX16" fmla="*/ 0 w 91651"/>
                <a:gd name="connsiteY16" fmla="*/ 22445 h 285083"/>
                <a:gd name="connsiteX17" fmla="*/ 53650 w 91651"/>
                <a:gd name="connsiteY17" fmla="*/ 0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651" h="285083">
                  <a:moveTo>
                    <a:pt x="62637" y="0"/>
                  </a:moveTo>
                  <a:lnTo>
                    <a:pt x="62637" y="243568"/>
                  </a:lnTo>
                  <a:cubicBezTo>
                    <a:pt x="62163" y="251255"/>
                    <a:pt x="62984" y="258965"/>
                    <a:pt x="65055" y="266379"/>
                  </a:cubicBezTo>
                  <a:cubicBezTo>
                    <a:pt x="66570" y="269978"/>
                    <a:pt x="69234" y="272976"/>
                    <a:pt x="72628" y="274910"/>
                  </a:cubicBezTo>
                  <a:cubicBezTo>
                    <a:pt x="78673" y="277287"/>
                    <a:pt x="85174" y="278272"/>
                    <a:pt x="91652" y="277784"/>
                  </a:cubicBezTo>
                  <a:lnTo>
                    <a:pt x="91652" y="285083"/>
                  </a:lnTo>
                  <a:lnTo>
                    <a:pt x="3285" y="285083"/>
                  </a:lnTo>
                  <a:lnTo>
                    <a:pt x="3285" y="277875"/>
                  </a:lnTo>
                  <a:cubicBezTo>
                    <a:pt x="9083" y="278322"/>
                    <a:pt x="14904" y="277433"/>
                    <a:pt x="20301" y="275275"/>
                  </a:cubicBezTo>
                  <a:cubicBezTo>
                    <a:pt x="23567" y="273281"/>
                    <a:pt x="26086" y="270266"/>
                    <a:pt x="27463" y="266698"/>
                  </a:cubicBezTo>
                  <a:cubicBezTo>
                    <a:pt x="29589" y="259294"/>
                    <a:pt x="30452" y="251580"/>
                    <a:pt x="30018" y="243888"/>
                  </a:cubicBezTo>
                  <a:lnTo>
                    <a:pt x="30018" y="76780"/>
                  </a:lnTo>
                  <a:cubicBezTo>
                    <a:pt x="30383" y="64111"/>
                    <a:pt x="29927" y="51433"/>
                    <a:pt x="28650" y="38823"/>
                  </a:cubicBezTo>
                  <a:cubicBezTo>
                    <a:pt x="28234" y="35173"/>
                    <a:pt x="26629" y="31757"/>
                    <a:pt x="24088" y="29106"/>
                  </a:cubicBezTo>
                  <a:cubicBezTo>
                    <a:pt x="21907" y="27322"/>
                    <a:pt x="19147" y="26396"/>
                    <a:pt x="16332" y="26506"/>
                  </a:cubicBezTo>
                  <a:cubicBezTo>
                    <a:pt x="11834" y="26766"/>
                    <a:pt x="7427" y="27865"/>
                    <a:pt x="3330" y="29745"/>
                  </a:cubicBezTo>
                  <a:lnTo>
                    <a:pt x="0" y="22445"/>
                  </a:lnTo>
                  <a:lnTo>
                    <a:pt x="53650" y="0"/>
                  </a:lnTo>
                  <a:close/>
                </a:path>
              </a:pathLst>
            </a:custGeom>
            <a:grpFill/>
            <a:ln w="4553"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ADAAF86-E777-6606-9547-36B0E3A5AB12}"/>
                </a:ext>
              </a:extLst>
            </p:cNvPr>
            <p:cNvSpPr/>
            <p:nvPr/>
          </p:nvSpPr>
          <p:spPr>
            <a:xfrm>
              <a:off x="6921792" y="2120137"/>
              <a:ext cx="91651" cy="285083"/>
            </a:xfrm>
            <a:custGeom>
              <a:avLst/>
              <a:gdLst>
                <a:gd name="connsiteX0" fmla="*/ 62637 w 91651"/>
                <a:gd name="connsiteY0" fmla="*/ 0 h 285083"/>
                <a:gd name="connsiteX1" fmla="*/ 62637 w 91651"/>
                <a:gd name="connsiteY1" fmla="*/ 243568 h 285083"/>
                <a:gd name="connsiteX2" fmla="*/ 65100 w 91651"/>
                <a:gd name="connsiteY2" fmla="*/ 266379 h 285083"/>
                <a:gd name="connsiteX3" fmla="*/ 72628 w 91651"/>
                <a:gd name="connsiteY3" fmla="*/ 274910 h 285083"/>
                <a:gd name="connsiteX4" fmla="*/ 91652 w 91651"/>
                <a:gd name="connsiteY4" fmla="*/ 277784 h 285083"/>
                <a:gd name="connsiteX5" fmla="*/ 91652 w 91651"/>
                <a:gd name="connsiteY5" fmla="*/ 285083 h 285083"/>
                <a:gd name="connsiteX6" fmla="*/ 3285 w 91651"/>
                <a:gd name="connsiteY6" fmla="*/ 285083 h 285083"/>
                <a:gd name="connsiteX7" fmla="*/ 3285 w 91651"/>
                <a:gd name="connsiteY7" fmla="*/ 277875 h 285083"/>
                <a:gd name="connsiteX8" fmla="*/ 20301 w 91651"/>
                <a:gd name="connsiteY8" fmla="*/ 275275 h 285083"/>
                <a:gd name="connsiteX9" fmla="*/ 27463 w 91651"/>
                <a:gd name="connsiteY9" fmla="*/ 266698 h 285083"/>
                <a:gd name="connsiteX10" fmla="*/ 30018 w 91651"/>
                <a:gd name="connsiteY10" fmla="*/ 243888 h 285083"/>
                <a:gd name="connsiteX11" fmla="*/ 30018 w 91651"/>
                <a:gd name="connsiteY11" fmla="*/ 76780 h 285083"/>
                <a:gd name="connsiteX12" fmla="*/ 28650 w 91651"/>
                <a:gd name="connsiteY12" fmla="*/ 38823 h 285083"/>
                <a:gd name="connsiteX13" fmla="*/ 24088 w 91651"/>
                <a:gd name="connsiteY13" fmla="*/ 29106 h 285083"/>
                <a:gd name="connsiteX14" fmla="*/ 16332 w 91651"/>
                <a:gd name="connsiteY14" fmla="*/ 26506 h 285083"/>
                <a:gd name="connsiteX15" fmla="*/ 3376 w 91651"/>
                <a:gd name="connsiteY15" fmla="*/ 29745 h 285083"/>
                <a:gd name="connsiteX16" fmla="*/ 0 w 91651"/>
                <a:gd name="connsiteY16" fmla="*/ 22445 h 285083"/>
                <a:gd name="connsiteX17" fmla="*/ 53650 w 91651"/>
                <a:gd name="connsiteY17" fmla="*/ 0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651" h="285083">
                  <a:moveTo>
                    <a:pt x="62637" y="0"/>
                  </a:moveTo>
                  <a:lnTo>
                    <a:pt x="62637" y="243568"/>
                  </a:lnTo>
                  <a:cubicBezTo>
                    <a:pt x="62149" y="251255"/>
                    <a:pt x="62984" y="258970"/>
                    <a:pt x="65100" y="266379"/>
                  </a:cubicBezTo>
                  <a:cubicBezTo>
                    <a:pt x="66602" y="269974"/>
                    <a:pt x="69247" y="272976"/>
                    <a:pt x="72628" y="274910"/>
                  </a:cubicBezTo>
                  <a:cubicBezTo>
                    <a:pt x="78673" y="277287"/>
                    <a:pt x="85174" y="278272"/>
                    <a:pt x="91652" y="277784"/>
                  </a:cubicBezTo>
                  <a:lnTo>
                    <a:pt x="91652" y="285083"/>
                  </a:lnTo>
                  <a:lnTo>
                    <a:pt x="3285" y="285083"/>
                  </a:lnTo>
                  <a:lnTo>
                    <a:pt x="3285" y="277875"/>
                  </a:lnTo>
                  <a:cubicBezTo>
                    <a:pt x="9083" y="278322"/>
                    <a:pt x="14904" y="277433"/>
                    <a:pt x="20301" y="275275"/>
                  </a:cubicBezTo>
                  <a:cubicBezTo>
                    <a:pt x="23567" y="273281"/>
                    <a:pt x="26086" y="270266"/>
                    <a:pt x="27463" y="266698"/>
                  </a:cubicBezTo>
                  <a:cubicBezTo>
                    <a:pt x="29589" y="259294"/>
                    <a:pt x="30452" y="251580"/>
                    <a:pt x="30018" y="243888"/>
                  </a:cubicBezTo>
                  <a:lnTo>
                    <a:pt x="30018" y="76780"/>
                  </a:lnTo>
                  <a:cubicBezTo>
                    <a:pt x="30383" y="64111"/>
                    <a:pt x="29927" y="51433"/>
                    <a:pt x="28650" y="38823"/>
                  </a:cubicBezTo>
                  <a:cubicBezTo>
                    <a:pt x="28234" y="35173"/>
                    <a:pt x="26629" y="31757"/>
                    <a:pt x="24088" y="29106"/>
                  </a:cubicBezTo>
                  <a:cubicBezTo>
                    <a:pt x="21911" y="27313"/>
                    <a:pt x="19152" y="26387"/>
                    <a:pt x="16332" y="26506"/>
                  </a:cubicBezTo>
                  <a:cubicBezTo>
                    <a:pt x="11848" y="26761"/>
                    <a:pt x="7454" y="27860"/>
                    <a:pt x="3376" y="29745"/>
                  </a:cubicBezTo>
                  <a:lnTo>
                    <a:pt x="0" y="22445"/>
                  </a:lnTo>
                  <a:lnTo>
                    <a:pt x="53650" y="0"/>
                  </a:lnTo>
                  <a:close/>
                </a:path>
              </a:pathLst>
            </a:custGeom>
            <a:grpFill/>
            <a:ln w="4553"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CDEE901E-7A41-7C7F-DD7B-9D29A15C4950}"/>
                </a:ext>
              </a:extLst>
            </p:cNvPr>
            <p:cNvSpPr/>
            <p:nvPr/>
          </p:nvSpPr>
          <p:spPr>
            <a:xfrm>
              <a:off x="7036345" y="2216089"/>
              <a:ext cx="151916" cy="194661"/>
            </a:xfrm>
            <a:custGeom>
              <a:avLst/>
              <a:gdLst>
                <a:gd name="connsiteX0" fmla="*/ 27555 w 151916"/>
                <a:gd name="connsiteY0" fmla="*/ 74715 h 194661"/>
                <a:gd name="connsiteX1" fmla="*/ 46989 w 151916"/>
                <a:gd name="connsiteY1" fmla="*/ 138584 h 194661"/>
                <a:gd name="connsiteX2" fmla="*/ 93066 w 151916"/>
                <a:gd name="connsiteY2" fmla="*/ 161759 h 194661"/>
                <a:gd name="connsiteX3" fmla="*/ 123769 w 151916"/>
                <a:gd name="connsiteY3" fmla="*/ 151905 h 194661"/>
                <a:gd name="connsiteX4" fmla="*/ 145621 w 151916"/>
                <a:gd name="connsiteY4" fmla="*/ 117918 h 194661"/>
                <a:gd name="connsiteX5" fmla="*/ 151689 w 151916"/>
                <a:gd name="connsiteY5" fmla="*/ 121932 h 194661"/>
                <a:gd name="connsiteX6" fmla="*/ 127783 w 151916"/>
                <a:gd name="connsiteY6" fmla="*/ 172115 h 194661"/>
                <a:gd name="connsiteX7" fmla="*/ 78194 w 151916"/>
                <a:gd name="connsiteY7" fmla="*/ 194652 h 194661"/>
                <a:gd name="connsiteX8" fmla="*/ 22810 w 151916"/>
                <a:gd name="connsiteY8" fmla="*/ 168922 h 194661"/>
                <a:gd name="connsiteX9" fmla="*/ 0 w 151916"/>
                <a:gd name="connsiteY9" fmla="*/ 99715 h 194661"/>
                <a:gd name="connsiteX10" fmla="*/ 23631 w 151916"/>
                <a:gd name="connsiteY10" fmla="*/ 26357 h 194661"/>
                <a:gd name="connsiteX11" fmla="*/ 82938 w 151916"/>
                <a:gd name="connsiteY11" fmla="*/ 34 h 194661"/>
                <a:gd name="connsiteX12" fmla="*/ 132528 w 151916"/>
                <a:gd name="connsiteY12" fmla="*/ 20335 h 194661"/>
                <a:gd name="connsiteX13" fmla="*/ 151917 w 151916"/>
                <a:gd name="connsiteY13" fmla="*/ 74669 h 194661"/>
                <a:gd name="connsiteX14" fmla="*/ 27555 w 151916"/>
                <a:gd name="connsiteY14" fmla="*/ 63173 h 194661"/>
                <a:gd name="connsiteX15" fmla="*/ 111177 w 151916"/>
                <a:gd name="connsiteY15" fmla="*/ 63173 h 194661"/>
                <a:gd name="connsiteX16" fmla="*/ 107026 w 151916"/>
                <a:gd name="connsiteY16" fmla="*/ 38401 h 194661"/>
                <a:gd name="connsiteX17" fmla="*/ 92382 w 151916"/>
                <a:gd name="connsiteY17" fmla="*/ 20791 h 194661"/>
                <a:gd name="connsiteX18" fmla="*/ 72035 w 151916"/>
                <a:gd name="connsiteY18" fmla="*/ 14405 h 194661"/>
                <a:gd name="connsiteX19" fmla="*/ 42838 w 151916"/>
                <a:gd name="connsiteY19" fmla="*/ 27315 h 194661"/>
                <a:gd name="connsiteX20" fmla="*/ 27783 w 151916"/>
                <a:gd name="connsiteY20" fmla="*/ 63173 h 19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916" h="194661">
                  <a:moveTo>
                    <a:pt x="27555" y="74715"/>
                  </a:moveTo>
                  <a:cubicBezTo>
                    <a:pt x="27555" y="101905"/>
                    <a:pt x="34033" y="123196"/>
                    <a:pt x="46989" y="138584"/>
                  </a:cubicBezTo>
                  <a:cubicBezTo>
                    <a:pt x="59946" y="153972"/>
                    <a:pt x="75306" y="161700"/>
                    <a:pt x="93066" y="161759"/>
                  </a:cubicBezTo>
                  <a:cubicBezTo>
                    <a:pt x="104111" y="161992"/>
                    <a:pt x="114918" y="158520"/>
                    <a:pt x="123769" y="151905"/>
                  </a:cubicBezTo>
                  <a:cubicBezTo>
                    <a:pt x="132436" y="145336"/>
                    <a:pt x="139722" y="134008"/>
                    <a:pt x="145621" y="117918"/>
                  </a:cubicBezTo>
                  <a:lnTo>
                    <a:pt x="151689" y="121932"/>
                  </a:lnTo>
                  <a:cubicBezTo>
                    <a:pt x="148837" y="140651"/>
                    <a:pt x="140521" y="158110"/>
                    <a:pt x="127783" y="172115"/>
                  </a:cubicBezTo>
                  <a:cubicBezTo>
                    <a:pt x="115489" y="186709"/>
                    <a:pt x="97272" y="194989"/>
                    <a:pt x="78194" y="194652"/>
                  </a:cubicBezTo>
                  <a:cubicBezTo>
                    <a:pt x="56825" y="194743"/>
                    <a:pt x="36524" y="185313"/>
                    <a:pt x="22810" y="168922"/>
                  </a:cubicBezTo>
                  <a:cubicBezTo>
                    <a:pt x="7605" y="151768"/>
                    <a:pt x="0" y="128698"/>
                    <a:pt x="0" y="99715"/>
                  </a:cubicBezTo>
                  <a:cubicBezTo>
                    <a:pt x="0" y="68360"/>
                    <a:pt x="7879" y="43908"/>
                    <a:pt x="23631" y="26357"/>
                  </a:cubicBezTo>
                  <a:cubicBezTo>
                    <a:pt x="38495" y="9186"/>
                    <a:pt x="60237" y="-463"/>
                    <a:pt x="82938" y="34"/>
                  </a:cubicBezTo>
                  <a:cubicBezTo>
                    <a:pt x="101606" y="-568"/>
                    <a:pt x="119640" y="6818"/>
                    <a:pt x="132528" y="20335"/>
                  </a:cubicBezTo>
                  <a:cubicBezTo>
                    <a:pt x="145452" y="33898"/>
                    <a:pt x="151917" y="52010"/>
                    <a:pt x="151917" y="74669"/>
                  </a:cubicBezTo>
                  <a:close/>
                  <a:moveTo>
                    <a:pt x="27555" y="63173"/>
                  </a:moveTo>
                  <a:lnTo>
                    <a:pt x="111177" y="63173"/>
                  </a:lnTo>
                  <a:cubicBezTo>
                    <a:pt x="111127" y="54747"/>
                    <a:pt x="109727" y="46385"/>
                    <a:pt x="107026" y="38401"/>
                  </a:cubicBezTo>
                  <a:cubicBezTo>
                    <a:pt x="104010" y="31202"/>
                    <a:pt x="98910" y="25071"/>
                    <a:pt x="92382" y="20791"/>
                  </a:cubicBezTo>
                  <a:cubicBezTo>
                    <a:pt x="86387" y="16686"/>
                    <a:pt x="79302" y="14459"/>
                    <a:pt x="72035" y="14405"/>
                  </a:cubicBezTo>
                  <a:cubicBezTo>
                    <a:pt x="60935" y="14491"/>
                    <a:pt x="50370" y="19167"/>
                    <a:pt x="42838" y="27315"/>
                  </a:cubicBezTo>
                  <a:cubicBezTo>
                    <a:pt x="33727" y="37105"/>
                    <a:pt x="28394" y="49815"/>
                    <a:pt x="27783" y="63173"/>
                  </a:cubicBezTo>
                </a:path>
              </a:pathLst>
            </a:custGeom>
            <a:grpFill/>
            <a:ln w="455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1F4C010-6487-1B56-B492-F585DC2F0D68}"/>
                </a:ext>
              </a:extLst>
            </p:cNvPr>
            <p:cNvSpPr/>
            <p:nvPr/>
          </p:nvSpPr>
          <p:spPr>
            <a:xfrm>
              <a:off x="7211391" y="2216256"/>
              <a:ext cx="181796" cy="277621"/>
            </a:xfrm>
            <a:custGeom>
              <a:avLst/>
              <a:gdLst>
                <a:gd name="connsiteX0" fmla="*/ 48586 w 181796"/>
                <a:gd name="connsiteY0" fmla="*/ 121948 h 277621"/>
                <a:gd name="connsiteX1" fmla="*/ 23312 w 181796"/>
                <a:gd name="connsiteY1" fmla="*/ 99137 h 277621"/>
                <a:gd name="connsiteX2" fmla="*/ 14507 w 181796"/>
                <a:gd name="connsiteY2" fmla="*/ 66564 h 277621"/>
                <a:gd name="connsiteX3" fmla="*/ 34626 w 181796"/>
                <a:gd name="connsiteY3" fmla="*/ 19666 h 277621"/>
                <a:gd name="connsiteX4" fmla="*/ 86132 w 181796"/>
                <a:gd name="connsiteY4" fmla="*/ 50 h 277621"/>
                <a:gd name="connsiteX5" fmla="*/ 130657 w 181796"/>
                <a:gd name="connsiteY5" fmla="*/ 12869 h 277621"/>
                <a:gd name="connsiteX6" fmla="*/ 168796 w 181796"/>
                <a:gd name="connsiteY6" fmla="*/ 12869 h 277621"/>
                <a:gd name="connsiteX7" fmla="*/ 178605 w 181796"/>
                <a:gd name="connsiteY7" fmla="*/ 13371 h 277621"/>
                <a:gd name="connsiteX8" fmla="*/ 180566 w 181796"/>
                <a:gd name="connsiteY8" fmla="*/ 15059 h 277621"/>
                <a:gd name="connsiteX9" fmla="*/ 181753 w 181796"/>
                <a:gd name="connsiteY9" fmla="*/ 21445 h 277621"/>
                <a:gd name="connsiteX10" fmla="*/ 180749 w 181796"/>
                <a:gd name="connsiteY10" fmla="*/ 28654 h 277621"/>
                <a:gd name="connsiteX11" fmla="*/ 178696 w 181796"/>
                <a:gd name="connsiteY11" fmla="*/ 30250 h 277621"/>
                <a:gd name="connsiteX12" fmla="*/ 168705 w 181796"/>
                <a:gd name="connsiteY12" fmla="*/ 30843 h 277621"/>
                <a:gd name="connsiteX13" fmla="*/ 145302 w 181796"/>
                <a:gd name="connsiteY13" fmla="*/ 30843 h 277621"/>
                <a:gd name="connsiteX14" fmla="*/ 156251 w 181796"/>
                <a:gd name="connsiteY14" fmla="*/ 67796 h 277621"/>
                <a:gd name="connsiteX15" fmla="*/ 137044 w 181796"/>
                <a:gd name="connsiteY15" fmla="*/ 111774 h 277621"/>
                <a:gd name="connsiteX16" fmla="*/ 85539 w 181796"/>
                <a:gd name="connsiteY16" fmla="*/ 130022 h 277621"/>
                <a:gd name="connsiteX17" fmla="*/ 58166 w 181796"/>
                <a:gd name="connsiteY17" fmla="*/ 125917 h 277621"/>
                <a:gd name="connsiteX18" fmla="*/ 46533 w 181796"/>
                <a:gd name="connsiteY18" fmla="*/ 139238 h 277621"/>
                <a:gd name="connsiteX19" fmla="*/ 43522 w 181796"/>
                <a:gd name="connsiteY19" fmla="*/ 148955 h 277621"/>
                <a:gd name="connsiteX20" fmla="*/ 46715 w 181796"/>
                <a:gd name="connsiteY20" fmla="*/ 155570 h 277621"/>
                <a:gd name="connsiteX21" fmla="*/ 59352 w 181796"/>
                <a:gd name="connsiteY21" fmla="*/ 160132 h 277621"/>
                <a:gd name="connsiteX22" fmla="*/ 86725 w 181796"/>
                <a:gd name="connsiteY22" fmla="*/ 161546 h 277621"/>
                <a:gd name="connsiteX23" fmla="*/ 138960 w 181796"/>
                <a:gd name="connsiteY23" fmla="*/ 164421 h 277621"/>
                <a:gd name="connsiteX24" fmla="*/ 168021 w 181796"/>
                <a:gd name="connsiteY24" fmla="*/ 178107 h 277621"/>
                <a:gd name="connsiteX25" fmla="*/ 178879 w 181796"/>
                <a:gd name="connsiteY25" fmla="*/ 205799 h 277621"/>
                <a:gd name="connsiteX26" fmla="*/ 158167 w 181796"/>
                <a:gd name="connsiteY26" fmla="*/ 248317 h 277621"/>
                <a:gd name="connsiteX27" fmla="*/ 78559 w 181796"/>
                <a:gd name="connsiteY27" fmla="*/ 277560 h 277621"/>
                <a:gd name="connsiteX28" fmla="*/ 14690 w 181796"/>
                <a:gd name="connsiteY28" fmla="*/ 260087 h 277621"/>
                <a:gd name="connsiteX29" fmla="*/ 0 w 181796"/>
                <a:gd name="connsiteY29" fmla="*/ 239193 h 277621"/>
                <a:gd name="connsiteX30" fmla="*/ 2144 w 181796"/>
                <a:gd name="connsiteY30" fmla="*/ 229567 h 277621"/>
                <a:gd name="connsiteX31" fmla="*/ 15830 w 181796"/>
                <a:gd name="connsiteY31" fmla="*/ 208901 h 277621"/>
                <a:gd name="connsiteX32" fmla="*/ 35767 w 181796"/>
                <a:gd name="connsiteY32" fmla="*/ 187185 h 277621"/>
                <a:gd name="connsiteX33" fmla="*/ 21350 w 181796"/>
                <a:gd name="connsiteY33" fmla="*/ 176054 h 277621"/>
                <a:gd name="connsiteX34" fmla="*/ 17108 w 181796"/>
                <a:gd name="connsiteY34" fmla="*/ 164922 h 277621"/>
                <a:gd name="connsiteX35" fmla="*/ 22719 w 181796"/>
                <a:gd name="connsiteY35" fmla="*/ 148499 h 277621"/>
                <a:gd name="connsiteX36" fmla="*/ 48495 w 181796"/>
                <a:gd name="connsiteY36" fmla="*/ 121811 h 277621"/>
                <a:gd name="connsiteX37" fmla="*/ 46533 w 181796"/>
                <a:gd name="connsiteY37" fmla="*/ 188827 h 277621"/>
                <a:gd name="connsiteX38" fmla="*/ 32847 w 181796"/>
                <a:gd name="connsiteY38" fmla="*/ 207851 h 277621"/>
                <a:gd name="connsiteX39" fmla="*/ 28285 w 181796"/>
                <a:gd name="connsiteY39" fmla="*/ 224092 h 277621"/>
                <a:gd name="connsiteX40" fmla="*/ 39644 w 181796"/>
                <a:gd name="connsiteY40" fmla="*/ 240972 h 277621"/>
                <a:gd name="connsiteX41" fmla="*/ 96214 w 181796"/>
                <a:gd name="connsiteY41" fmla="*/ 253381 h 277621"/>
                <a:gd name="connsiteX42" fmla="*/ 148176 w 181796"/>
                <a:gd name="connsiteY42" fmla="*/ 240652 h 277621"/>
                <a:gd name="connsiteX43" fmla="*/ 164919 w 181796"/>
                <a:gd name="connsiteY43" fmla="*/ 213554 h 277621"/>
                <a:gd name="connsiteX44" fmla="*/ 154928 w 181796"/>
                <a:gd name="connsiteY44" fmla="*/ 198727 h 277621"/>
                <a:gd name="connsiteX45" fmla="*/ 114553 w 181796"/>
                <a:gd name="connsiteY45" fmla="*/ 193527 h 277621"/>
                <a:gd name="connsiteX46" fmla="*/ 46807 w 181796"/>
                <a:gd name="connsiteY46" fmla="*/ 188964 h 277621"/>
                <a:gd name="connsiteX47" fmla="*/ 82893 w 181796"/>
                <a:gd name="connsiteY47" fmla="*/ 9539 h 277621"/>
                <a:gd name="connsiteX48" fmla="*/ 58531 w 181796"/>
                <a:gd name="connsiteY48" fmla="*/ 21354 h 277621"/>
                <a:gd name="connsiteX49" fmla="*/ 48723 w 181796"/>
                <a:gd name="connsiteY49" fmla="*/ 57577 h 277621"/>
                <a:gd name="connsiteX50" fmla="*/ 62090 w 181796"/>
                <a:gd name="connsiteY50" fmla="*/ 106665 h 277621"/>
                <a:gd name="connsiteX51" fmla="*/ 87957 w 181796"/>
                <a:gd name="connsiteY51" fmla="*/ 119895 h 277621"/>
                <a:gd name="connsiteX52" fmla="*/ 112455 w 181796"/>
                <a:gd name="connsiteY52" fmla="*/ 108444 h 277621"/>
                <a:gd name="connsiteX53" fmla="*/ 122081 w 181796"/>
                <a:gd name="connsiteY53" fmla="*/ 72586 h 277621"/>
                <a:gd name="connsiteX54" fmla="*/ 108395 w 181796"/>
                <a:gd name="connsiteY54" fmla="*/ 22768 h 277621"/>
                <a:gd name="connsiteX55" fmla="*/ 82756 w 181796"/>
                <a:gd name="connsiteY55" fmla="*/ 9539 h 27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81796" h="277621">
                  <a:moveTo>
                    <a:pt x="48586" y="121948"/>
                  </a:moveTo>
                  <a:cubicBezTo>
                    <a:pt x="38134" y="116948"/>
                    <a:pt x="29357" y="109023"/>
                    <a:pt x="23312" y="99137"/>
                  </a:cubicBezTo>
                  <a:cubicBezTo>
                    <a:pt x="17432" y="89297"/>
                    <a:pt x="14389" y="78024"/>
                    <a:pt x="14507" y="66564"/>
                  </a:cubicBezTo>
                  <a:cubicBezTo>
                    <a:pt x="14334" y="48800"/>
                    <a:pt x="21633" y="31783"/>
                    <a:pt x="34626" y="19666"/>
                  </a:cubicBezTo>
                  <a:cubicBezTo>
                    <a:pt x="48422" y="6414"/>
                    <a:pt x="67012" y="-667"/>
                    <a:pt x="86132" y="50"/>
                  </a:cubicBezTo>
                  <a:cubicBezTo>
                    <a:pt x="101935" y="-316"/>
                    <a:pt x="117469" y="4160"/>
                    <a:pt x="130657" y="12869"/>
                  </a:cubicBezTo>
                  <a:lnTo>
                    <a:pt x="168796" y="12869"/>
                  </a:lnTo>
                  <a:cubicBezTo>
                    <a:pt x="172076" y="12714"/>
                    <a:pt x="175361" y="12883"/>
                    <a:pt x="178605" y="13371"/>
                  </a:cubicBezTo>
                  <a:cubicBezTo>
                    <a:pt x="179462" y="13640"/>
                    <a:pt x="180169" y="14251"/>
                    <a:pt x="180566" y="15059"/>
                  </a:cubicBezTo>
                  <a:cubicBezTo>
                    <a:pt x="181515" y="17048"/>
                    <a:pt x="181921" y="19251"/>
                    <a:pt x="181753" y="21445"/>
                  </a:cubicBezTo>
                  <a:cubicBezTo>
                    <a:pt x="181926" y="23891"/>
                    <a:pt x="181584" y="26345"/>
                    <a:pt x="180749" y="28654"/>
                  </a:cubicBezTo>
                  <a:cubicBezTo>
                    <a:pt x="180261" y="29397"/>
                    <a:pt x="179540" y="29958"/>
                    <a:pt x="178696" y="30250"/>
                  </a:cubicBezTo>
                  <a:cubicBezTo>
                    <a:pt x="175402" y="30834"/>
                    <a:pt x="172049" y="31035"/>
                    <a:pt x="168705" y="30843"/>
                  </a:cubicBezTo>
                  <a:lnTo>
                    <a:pt x="145302" y="30843"/>
                  </a:lnTo>
                  <a:cubicBezTo>
                    <a:pt x="152961" y="41601"/>
                    <a:pt x="156816" y="54603"/>
                    <a:pt x="156251" y="67796"/>
                  </a:cubicBezTo>
                  <a:cubicBezTo>
                    <a:pt x="156442" y="84530"/>
                    <a:pt x="149448" y="100543"/>
                    <a:pt x="137044" y="111774"/>
                  </a:cubicBezTo>
                  <a:cubicBezTo>
                    <a:pt x="124271" y="123941"/>
                    <a:pt x="107103" y="130022"/>
                    <a:pt x="85539" y="130022"/>
                  </a:cubicBezTo>
                  <a:cubicBezTo>
                    <a:pt x="76264" y="129986"/>
                    <a:pt x="67044" y="128604"/>
                    <a:pt x="58166" y="125917"/>
                  </a:cubicBezTo>
                  <a:cubicBezTo>
                    <a:pt x="53559" y="129662"/>
                    <a:pt x="49622" y="134165"/>
                    <a:pt x="46533" y="139238"/>
                  </a:cubicBezTo>
                  <a:cubicBezTo>
                    <a:pt x="44772" y="142190"/>
                    <a:pt x="43741" y="145524"/>
                    <a:pt x="43522" y="148955"/>
                  </a:cubicBezTo>
                  <a:cubicBezTo>
                    <a:pt x="43641" y="151505"/>
                    <a:pt x="44795" y="153891"/>
                    <a:pt x="46715" y="155570"/>
                  </a:cubicBezTo>
                  <a:cubicBezTo>
                    <a:pt x="50397" y="158284"/>
                    <a:pt x="54786" y="159872"/>
                    <a:pt x="59352" y="160132"/>
                  </a:cubicBezTo>
                  <a:cubicBezTo>
                    <a:pt x="63002" y="160680"/>
                    <a:pt x="72126" y="161149"/>
                    <a:pt x="86725" y="161546"/>
                  </a:cubicBezTo>
                  <a:cubicBezTo>
                    <a:pt x="113609" y="162245"/>
                    <a:pt x="131022" y="163202"/>
                    <a:pt x="138960" y="164421"/>
                  </a:cubicBezTo>
                  <a:cubicBezTo>
                    <a:pt x="149918" y="165547"/>
                    <a:pt x="160169" y="170374"/>
                    <a:pt x="168021" y="178107"/>
                  </a:cubicBezTo>
                  <a:cubicBezTo>
                    <a:pt x="175233" y="185488"/>
                    <a:pt x="179152" y="195479"/>
                    <a:pt x="178879" y="205799"/>
                  </a:cubicBezTo>
                  <a:cubicBezTo>
                    <a:pt x="178879" y="221004"/>
                    <a:pt x="171976" y="235178"/>
                    <a:pt x="158167" y="248317"/>
                  </a:cubicBezTo>
                  <a:cubicBezTo>
                    <a:pt x="137879" y="267810"/>
                    <a:pt x="111346" y="277560"/>
                    <a:pt x="78559" y="277560"/>
                  </a:cubicBezTo>
                  <a:cubicBezTo>
                    <a:pt x="55995" y="278312"/>
                    <a:pt x="33727" y="272222"/>
                    <a:pt x="14690" y="260087"/>
                  </a:cubicBezTo>
                  <a:cubicBezTo>
                    <a:pt x="4881" y="253381"/>
                    <a:pt x="0" y="246401"/>
                    <a:pt x="0" y="239193"/>
                  </a:cubicBezTo>
                  <a:cubicBezTo>
                    <a:pt x="14" y="235867"/>
                    <a:pt x="748" y="232582"/>
                    <a:pt x="2144" y="229567"/>
                  </a:cubicBezTo>
                  <a:cubicBezTo>
                    <a:pt x="5899" y="222176"/>
                    <a:pt x="10493" y="215242"/>
                    <a:pt x="15830" y="208901"/>
                  </a:cubicBezTo>
                  <a:cubicBezTo>
                    <a:pt x="16743" y="207669"/>
                    <a:pt x="23358" y="200461"/>
                    <a:pt x="35767" y="187185"/>
                  </a:cubicBezTo>
                  <a:cubicBezTo>
                    <a:pt x="30424" y="184224"/>
                    <a:pt x="25566" y="180474"/>
                    <a:pt x="21350" y="176054"/>
                  </a:cubicBezTo>
                  <a:cubicBezTo>
                    <a:pt x="18600" y="173002"/>
                    <a:pt x="17089" y="169033"/>
                    <a:pt x="17108" y="164922"/>
                  </a:cubicBezTo>
                  <a:cubicBezTo>
                    <a:pt x="17496" y="159046"/>
                    <a:pt x="19434" y="153380"/>
                    <a:pt x="22719" y="148499"/>
                  </a:cubicBezTo>
                  <a:cubicBezTo>
                    <a:pt x="26414" y="142203"/>
                    <a:pt x="35037" y="133307"/>
                    <a:pt x="48495" y="121811"/>
                  </a:cubicBezTo>
                  <a:moveTo>
                    <a:pt x="46533" y="188827"/>
                  </a:moveTo>
                  <a:cubicBezTo>
                    <a:pt x="41223" y="194594"/>
                    <a:pt x="36624" y="200981"/>
                    <a:pt x="32847" y="207851"/>
                  </a:cubicBezTo>
                  <a:cubicBezTo>
                    <a:pt x="30037" y="212815"/>
                    <a:pt x="28472" y="218390"/>
                    <a:pt x="28285" y="224092"/>
                  </a:cubicBezTo>
                  <a:cubicBezTo>
                    <a:pt x="28285" y="230538"/>
                    <a:pt x="32071" y="236168"/>
                    <a:pt x="39644" y="240972"/>
                  </a:cubicBezTo>
                  <a:cubicBezTo>
                    <a:pt x="52692" y="249243"/>
                    <a:pt x="71547" y="253381"/>
                    <a:pt x="96214" y="253381"/>
                  </a:cubicBezTo>
                  <a:cubicBezTo>
                    <a:pt x="119722" y="253381"/>
                    <a:pt x="137044" y="249138"/>
                    <a:pt x="148176" y="240652"/>
                  </a:cubicBezTo>
                  <a:cubicBezTo>
                    <a:pt x="159353" y="232213"/>
                    <a:pt x="164919" y="223134"/>
                    <a:pt x="164919" y="213554"/>
                  </a:cubicBezTo>
                  <a:cubicBezTo>
                    <a:pt x="165170" y="206962"/>
                    <a:pt x="161132" y="200967"/>
                    <a:pt x="154928" y="198727"/>
                  </a:cubicBezTo>
                  <a:cubicBezTo>
                    <a:pt x="148116" y="195684"/>
                    <a:pt x="134658" y="193951"/>
                    <a:pt x="114553" y="193527"/>
                  </a:cubicBezTo>
                  <a:cubicBezTo>
                    <a:pt x="91907" y="193230"/>
                    <a:pt x="69289" y="191706"/>
                    <a:pt x="46807" y="188964"/>
                  </a:cubicBezTo>
                  <a:moveTo>
                    <a:pt x="82893" y="9539"/>
                  </a:moveTo>
                  <a:cubicBezTo>
                    <a:pt x="73372" y="9447"/>
                    <a:pt x="64357" y="13822"/>
                    <a:pt x="58531" y="21354"/>
                  </a:cubicBezTo>
                  <a:cubicBezTo>
                    <a:pt x="52008" y="29247"/>
                    <a:pt x="48723" y="41290"/>
                    <a:pt x="48723" y="57577"/>
                  </a:cubicBezTo>
                  <a:cubicBezTo>
                    <a:pt x="48723" y="78713"/>
                    <a:pt x="53180" y="95077"/>
                    <a:pt x="62090" y="106665"/>
                  </a:cubicBezTo>
                  <a:cubicBezTo>
                    <a:pt x="68029" y="115041"/>
                    <a:pt x="77687" y="119981"/>
                    <a:pt x="87957" y="119895"/>
                  </a:cubicBezTo>
                  <a:cubicBezTo>
                    <a:pt x="97459" y="120096"/>
                    <a:pt x="106515" y="115862"/>
                    <a:pt x="112455" y="108444"/>
                  </a:cubicBezTo>
                  <a:cubicBezTo>
                    <a:pt x="118874" y="100871"/>
                    <a:pt x="122081" y="88918"/>
                    <a:pt x="122081" y="72586"/>
                  </a:cubicBezTo>
                  <a:cubicBezTo>
                    <a:pt x="122081" y="51295"/>
                    <a:pt x="117519" y="34689"/>
                    <a:pt x="108395" y="22768"/>
                  </a:cubicBezTo>
                  <a:cubicBezTo>
                    <a:pt x="102583" y="14370"/>
                    <a:pt x="92970" y="9406"/>
                    <a:pt x="82756" y="9539"/>
                  </a:cubicBezTo>
                </a:path>
              </a:pathLst>
            </a:custGeom>
            <a:grpFill/>
            <a:ln w="4553"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A188572-6908-5846-7F7A-EA9130A2071E}"/>
                </a:ext>
              </a:extLst>
            </p:cNvPr>
            <p:cNvSpPr/>
            <p:nvPr/>
          </p:nvSpPr>
          <p:spPr>
            <a:xfrm>
              <a:off x="7414996" y="2216089"/>
              <a:ext cx="151916" cy="194662"/>
            </a:xfrm>
            <a:custGeom>
              <a:avLst/>
              <a:gdLst>
                <a:gd name="connsiteX0" fmla="*/ 27600 w 151916"/>
                <a:gd name="connsiteY0" fmla="*/ 74715 h 194662"/>
                <a:gd name="connsiteX1" fmla="*/ 46989 w 151916"/>
                <a:gd name="connsiteY1" fmla="*/ 138584 h 194662"/>
                <a:gd name="connsiteX2" fmla="*/ 93066 w 151916"/>
                <a:gd name="connsiteY2" fmla="*/ 161759 h 194662"/>
                <a:gd name="connsiteX3" fmla="*/ 123769 w 151916"/>
                <a:gd name="connsiteY3" fmla="*/ 151905 h 194662"/>
                <a:gd name="connsiteX4" fmla="*/ 145621 w 151916"/>
                <a:gd name="connsiteY4" fmla="*/ 117918 h 194662"/>
                <a:gd name="connsiteX5" fmla="*/ 151689 w 151916"/>
                <a:gd name="connsiteY5" fmla="*/ 121932 h 194662"/>
                <a:gd name="connsiteX6" fmla="*/ 127783 w 151916"/>
                <a:gd name="connsiteY6" fmla="*/ 172115 h 194662"/>
                <a:gd name="connsiteX7" fmla="*/ 78194 w 151916"/>
                <a:gd name="connsiteY7" fmla="*/ 194652 h 194662"/>
                <a:gd name="connsiteX8" fmla="*/ 22810 w 151916"/>
                <a:gd name="connsiteY8" fmla="*/ 168922 h 194662"/>
                <a:gd name="connsiteX9" fmla="*/ 0 w 151916"/>
                <a:gd name="connsiteY9" fmla="*/ 99715 h 194662"/>
                <a:gd name="connsiteX10" fmla="*/ 23631 w 151916"/>
                <a:gd name="connsiteY10" fmla="*/ 26357 h 194662"/>
                <a:gd name="connsiteX11" fmla="*/ 82938 w 151916"/>
                <a:gd name="connsiteY11" fmla="*/ 34 h 194662"/>
                <a:gd name="connsiteX12" fmla="*/ 132528 w 151916"/>
                <a:gd name="connsiteY12" fmla="*/ 20335 h 194662"/>
                <a:gd name="connsiteX13" fmla="*/ 151917 w 151916"/>
                <a:gd name="connsiteY13" fmla="*/ 74669 h 194662"/>
                <a:gd name="connsiteX14" fmla="*/ 27600 w 151916"/>
                <a:gd name="connsiteY14" fmla="*/ 63173 h 194662"/>
                <a:gd name="connsiteX15" fmla="*/ 111177 w 151916"/>
                <a:gd name="connsiteY15" fmla="*/ 63173 h 194662"/>
                <a:gd name="connsiteX16" fmla="*/ 107071 w 151916"/>
                <a:gd name="connsiteY16" fmla="*/ 38401 h 194662"/>
                <a:gd name="connsiteX17" fmla="*/ 92382 w 151916"/>
                <a:gd name="connsiteY17" fmla="*/ 20791 h 194662"/>
                <a:gd name="connsiteX18" fmla="*/ 72035 w 151916"/>
                <a:gd name="connsiteY18" fmla="*/ 14405 h 194662"/>
                <a:gd name="connsiteX19" fmla="*/ 42838 w 151916"/>
                <a:gd name="connsiteY19" fmla="*/ 27315 h 194662"/>
                <a:gd name="connsiteX20" fmla="*/ 27828 w 151916"/>
                <a:gd name="connsiteY20" fmla="*/ 63173 h 194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916" h="194662">
                  <a:moveTo>
                    <a:pt x="27600" y="74715"/>
                  </a:moveTo>
                  <a:cubicBezTo>
                    <a:pt x="27600" y="101905"/>
                    <a:pt x="34065" y="123196"/>
                    <a:pt x="46989" y="138584"/>
                  </a:cubicBezTo>
                  <a:cubicBezTo>
                    <a:pt x="59914" y="153972"/>
                    <a:pt x="75274" y="161700"/>
                    <a:pt x="93066" y="161759"/>
                  </a:cubicBezTo>
                  <a:cubicBezTo>
                    <a:pt x="104111" y="161992"/>
                    <a:pt x="114918" y="158520"/>
                    <a:pt x="123769" y="151905"/>
                  </a:cubicBezTo>
                  <a:cubicBezTo>
                    <a:pt x="132436" y="145336"/>
                    <a:pt x="139722" y="134008"/>
                    <a:pt x="145621" y="117918"/>
                  </a:cubicBezTo>
                  <a:lnTo>
                    <a:pt x="151689" y="121932"/>
                  </a:lnTo>
                  <a:cubicBezTo>
                    <a:pt x="148837" y="140651"/>
                    <a:pt x="140521" y="158110"/>
                    <a:pt x="127783" y="172115"/>
                  </a:cubicBezTo>
                  <a:cubicBezTo>
                    <a:pt x="115493" y="186718"/>
                    <a:pt x="97277" y="194999"/>
                    <a:pt x="78194" y="194652"/>
                  </a:cubicBezTo>
                  <a:cubicBezTo>
                    <a:pt x="56825" y="194743"/>
                    <a:pt x="36524" y="185313"/>
                    <a:pt x="22810" y="168922"/>
                  </a:cubicBezTo>
                  <a:cubicBezTo>
                    <a:pt x="7605" y="151768"/>
                    <a:pt x="0" y="128698"/>
                    <a:pt x="0" y="99715"/>
                  </a:cubicBezTo>
                  <a:cubicBezTo>
                    <a:pt x="0" y="68360"/>
                    <a:pt x="7879" y="43908"/>
                    <a:pt x="23631" y="26357"/>
                  </a:cubicBezTo>
                  <a:cubicBezTo>
                    <a:pt x="38495" y="9195"/>
                    <a:pt x="60237" y="-459"/>
                    <a:pt x="82938" y="34"/>
                  </a:cubicBezTo>
                  <a:cubicBezTo>
                    <a:pt x="101606" y="-568"/>
                    <a:pt x="119640" y="6818"/>
                    <a:pt x="132528" y="20335"/>
                  </a:cubicBezTo>
                  <a:cubicBezTo>
                    <a:pt x="145452" y="33898"/>
                    <a:pt x="151917" y="52010"/>
                    <a:pt x="151917" y="74669"/>
                  </a:cubicBezTo>
                  <a:close/>
                  <a:moveTo>
                    <a:pt x="27600" y="63173"/>
                  </a:moveTo>
                  <a:lnTo>
                    <a:pt x="111177" y="63173"/>
                  </a:lnTo>
                  <a:cubicBezTo>
                    <a:pt x="111114" y="54751"/>
                    <a:pt x="109731" y="46394"/>
                    <a:pt x="107071" y="38401"/>
                  </a:cubicBezTo>
                  <a:cubicBezTo>
                    <a:pt x="104024" y="31207"/>
                    <a:pt x="98910" y="25080"/>
                    <a:pt x="92382" y="20791"/>
                  </a:cubicBezTo>
                  <a:cubicBezTo>
                    <a:pt x="86387" y="16686"/>
                    <a:pt x="79302" y="14459"/>
                    <a:pt x="72035" y="14405"/>
                  </a:cubicBezTo>
                  <a:cubicBezTo>
                    <a:pt x="60935" y="14491"/>
                    <a:pt x="50370" y="19167"/>
                    <a:pt x="42838" y="27315"/>
                  </a:cubicBezTo>
                  <a:cubicBezTo>
                    <a:pt x="33727" y="37101"/>
                    <a:pt x="28403" y="49815"/>
                    <a:pt x="27828" y="63173"/>
                  </a:cubicBezTo>
                </a:path>
              </a:pathLst>
            </a:custGeom>
            <a:grpFill/>
            <a:ln w="4553" cap="flat">
              <a:noFill/>
              <a:prstDash val="solid"/>
              <a:miter/>
            </a:ln>
          </p:spPr>
          <p:txBody>
            <a:bodyPr rtlCol="0" anchor="ctr"/>
            <a:lstStyle/>
            <a:p>
              <a:endParaRPr 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AE2B9-1FBF-4D98-1381-9D8229DE46A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DAC4BF-3A63-9B90-F3D1-196C4E21670F}"/>
              </a:ext>
            </a:extLst>
          </p:cNvPr>
          <p:cNvSpPr>
            <a:spLocks noGrp="1"/>
          </p:cNvSpPr>
          <p:nvPr>
            <p:ph type="title"/>
          </p:nvPr>
        </p:nvSpPr>
        <p:spPr>
          <a:xfrm>
            <a:off x="372533" y="177860"/>
            <a:ext cx="8421512" cy="769441"/>
          </a:xfrm>
        </p:spPr>
        <p:txBody>
          <a:bodyPr/>
          <a:lstStyle/>
          <a:p>
            <a:r>
              <a:rPr lang="en-US" sz="4400" dirty="0"/>
              <a:t>“Like Prefers to Dissolve in Like”</a:t>
            </a:r>
          </a:p>
        </p:txBody>
      </p:sp>
      <p:sp>
        <p:nvSpPr>
          <p:cNvPr id="5" name="Content Placeholder 4">
            <a:extLst>
              <a:ext uri="{FF2B5EF4-FFF2-40B4-BE49-F238E27FC236}">
                <a16:creationId xmlns:a16="http://schemas.microsoft.com/office/drawing/2014/main" id="{00CCDE79-791A-85B1-8AA1-71B3ED92E330}"/>
              </a:ext>
            </a:extLst>
          </p:cNvPr>
          <p:cNvSpPr>
            <a:spLocks noGrp="1"/>
          </p:cNvSpPr>
          <p:nvPr>
            <p:ph idx="1"/>
          </p:nvPr>
        </p:nvSpPr>
        <p:spPr>
          <a:xfrm>
            <a:off x="406400" y="4155687"/>
            <a:ext cx="8387645" cy="2393795"/>
          </a:xfrm>
        </p:spPr>
        <p:txBody>
          <a:bodyPr/>
          <a:lstStyle/>
          <a:p>
            <a:pPr marL="0" indent="0">
              <a:buNone/>
            </a:pPr>
            <a:r>
              <a:rPr lang="en-US" dirty="0"/>
              <a:t>What about </a:t>
            </a:r>
            <a:r>
              <a:rPr lang="en-US" dirty="0">
                <a:solidFill>
                  <a:srgbClr val="00FF00"/>
                </a:solidFill>
              </a:rPr>
              <a:t>ionic solvents</a:t>
            </a:r>
            <a:r>
              <a:rPr lang="en-US" dirty="0"/>
              <a:t>?</a:t>
            </a:r>
          </a:p>
          <a:p>
            <a:pPr marL="0" indent="0">
              <a:buNone/>
            </a:pPr>
            <a:r>
              <a:rPr lang="en-US" dirty="0"/>
              <a:t>Yes there are </a:t>
            </a:r>
            <a:r>
              <a:rPr lang="en-US" b="1" dirty="0">
                <a:solidFill>
                  <a:schemeClr val="accent1">
                    <a:lumMod val="60000"/>
                    <a:lumOff val="40000"/>
                  </a:schemeClr>
                </a:solidFill>
              </a:rPr>
              <a:t>ionic solvents</a:t>
            </a:r>
          </a:p>
          <a:p>
            <a:r>
              <a:rPr lang="en-US" dirty="0">
                <a:solidFill>
                  <a:srgbClr val="FFFF00"/>
                </a:solidFill>
              </a:rPr>
              <a:t>Molten salts </a:t>
            </a:r>
            <a:r>
              <a:rPr lang="en-US" dirty="0"/>
              <a:t>(melted NaCl, KNO3, </a:t>
            </a:r>
            <a:r>
              <a:rPr lang="en-US" dirty="0" err="1"/>
              <a:t>etc</a:t>
            </a:r>
            <a:r>
              <a:rPr lang="en-US" dirty="0"/>
              <a:t>)</a:t>
            </a:r>
          </a:p>
          <a:p>
            <a:r>
              <a:rPr lang="en-US" dirty="0">
                <a:solidFill>
                  <a:srgbClr val="FFFF00"/>
                </a:solidFill>
              </a:rPr>
              <a:t>Room temperature ionic liquids </a:t>
            </a:r>
            <a:r>
              <a:rPr lang="en-US" dirty="0"/>
              <a:t>(RTILs)</a:t>
            </a:r>
          </a:p>
        </p:txBody>
      </p:sp>
      <p:sp>
        <p:nvSpPr>
          <p:cNvPr id="2" name="Slide Number Placeholder 1">
            <a:extLst>
              <a:ext uri="{FF2B5EF4-FFF2-40B4-BE49-F238E27FC236}">
                <a16:creationId xmlns:a16="http://schemas.microsoft.com/office/drawing/2014/main" id="{0F2A936C-41F1-554E-29CB-0784ACD6AE25}"/>
              </a:ext>
            </a:extLst>
          </p:cNvPr>
          <p:cNvSpPr>
            <a:spLocks noGrp="1"/>
          </p:cNvSpPr>
          <p:nvPr>
            <p:ph type="sldNum" sz="quarter" idx="10"/>
          </p:nvPr>
        </p:nvSpPr>
        <p:spPr/>
        <p:txBody>
          <a:bodyPr/>
          <a:lstStyle/>
          <a:p>
            <a:fld id="{48B47BF4-C530-47F3-8F78-E261EA428483}" type="slidenum">
              <a:rPr lang="en-US" smtClean="0"/>
              <a:pPr/>
              <a:t>10</a:t>
            </a:fld>
            <a:endParaRPr lang="en-US" dirty="0"/>
          </a:p>
        </p:txBody>
      </p:sp>
      <p:pic>
        <p:nvPicPr>
          <p:cNvPr id="10" name="Picture 9">
            <a:extLst>
              <a:ext uri="{FF2B5EF4-FFF2-40B4-BE49-F238E27FC236}">
                <a16:creationId xmlns:a16="http://schemas.microsoft.com/office/drawing/2014/main" id="{A4F3726D-471D-F6A3-AC02-F511BD6E17B5}"/>
              </a:ext>
            </a:extLst>
          </p:cNvPr>
          <p:cNvPicPr>
            <a:picLocks noChangeAspect="1"/>
          </p:cNvPicPr>
          <p:nvPr/>
        </p:nvPicPr>
        <p:blipFill>
          <a:blip r:embed="rId2"/>
          <a:stretch>
            <a:fillRect/>
          </a:stretch>
        </p:blipFill>
        <p:spPr>
          <a:xfrm>
            <a:off x="1685624" y="1156748"/>
            <a:ext cx="5772752" cy="2909700"/>
          </a:xfrm>
          <a:prstGeom prst="rect">
            <a:avLst/>
          </a:prstGeom>
        </p:spPr>
      </p:pic>
    </p:spTree>
    <p:extLst>
      <p:ext uri="{BB962C8B-B14F-4D97-AF65-F5344CB8AC3E}">
        <p14:creationId xmlns:p14="http://schemas.microsoft.com/office/powerpoint/2010/main" val="180793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2C7BD-00CE-8142-6F0F-88A5391CB8A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8C7B45F-4A7B-AEC1-672D-D8C613513EF6}"/>
              </a:ext>
            </a:extLst>
          </p:cNvPr>
          <p:cNvSpPr>
            <a:spLocks noGrp="1"/>
          </p:cNvSpPr>
          <p:nvPr>
            <p:ph type="title"/>
          </p:nvPr>
        </p:nvSpPr>
        <p:spPr>
          <a:xfrm>
            <a:off x="372533" y="147082"/>
            <a:ext cx="8421512" cy="830997"/>
          </a:xfrm>
        </p:spPr>
        <p:txBody>
          <a:bodyPr/>
          <a:lstStyle/>
          <a:p>
            <a:r>
              <a:rPr lang="en-US" dirty="0"/>
              <a:t>Electrolytes / Nonelectrolytes</a:t>
            </a:r>
          </a:p>
        </p:txBody>
      </p:sp>
      <p:sp>
        <p:nvSpPr>
          <p:cNvPr id="5" name="Content Placeholder 4">
            <a:extLst>
              <a:ext uri="{FF2B5EF4-FFF2-40B4-BE49-F238E27FC236}">
                <a16:creationId xmlns:a16="http://schemas.microsoft.com/office/drawing/2014/main" id="{5D1DB1E4-2F3B-35AA-7A7B-56A5DE425BE9}"/>
              </a:ext>
            </a:extLst>
          </p:cNvPr>
          <p:cNvSpPr>
            <a:spLocks noGrp="1"/>
          </p:cNvSpPr>
          <p:nvPr>
            <p:ph idx="1"/>
          </p:nvPr>
        </p:nvSpPr>
        <p:spPr>
          <a:xfrm>
            <a:off x="378177" y="1129723"/>
            <a:ext cx="8387645" cy="5383503"/>
          </a:xfrm>
        </p:spPr>
        <p:txBody>
          <a:bodyPr/>
          <a:lstStyle/>
          <a:p>
            <a:r>
              <a:rPr lang="en-US" dirty="0">
                <a:solidFill>
                  <a:schemeClr val="accent1">
                    <a:lumMod val="60000"/>
                    <a:lumOff val="40000"/>
                  </a:schemeClr>
                </a:solidFill>
              </a:rPr>
              <a:t>Ionic compounds </a:t>
            </a:r>
            <a:r>
              <a:rPr lang="en-US" dirty="0"/>
              <a:t>dissolving in a </a:t>
            </a:r>
            <a:r>
              <a:rPr lang="en-US" dirty="0">
                <a:solidFill>
                  <a:srgbClr val="FFFF00"/>
                </a:solidFill>
              </a:rPr>
              <a:t>solvent</a:t>
            </a:r>
            <a:r>
              <a:rPr lang="en-US" dirty="0"/>
              <a:t> create a </a:t>
            </a:r>
            <a:r>
              <a:rPr lang="en-US" dirty="0">
                <a:solidFill>
                  <a:srgbClr val="FFFF00"/>
                </a:solidFill>
              </a:rPr>
              <a:t>solution</a:t>
            </a:r>
            <a:r>
              <a:rPr lang="en-US" dirty="0"/>
              <a:t> with </a:t>
            </a:r>
            <a:r>
              <a:rPr lang="en-US" b="1" dirty="0">
                <a:solidFill>
                  <a:srgbClr val="00FF00"/>
                </a:solidFill>
              </a:rPr>
              <a:t>electrolytes</a:t>
            </a:r>
          </a:p>
          <a:p>
            <a:r>
              <a:rPr lang="en-US" dirty="0"/>
              <a:t>Substances dissolving but not being </a:t>
            </a:r>
            <a:r>
              <a:rPr lang="en-US" dirty="0">
                <a:solidFill>
                  <a:srgbClr val="FFFF00"/>
                </a:solidFill>
              </a:rPr>
              <a:t>ions</a:t>
            </a:r>
            <a:r>
              <a:rPr lang="en-US" dirty="0"/>
              <a:t> (</a:t>
            </a:r>
            <a:r>
              <a:rPr lang="en-US" dirty="0">
                <a:solidFill>
                  <a:srgbClr val="FFFF00"/>
                </a:solidFill>
              </a:rPr>
              <a:t>ionic</a:t>
            </a:r>
            <a:r>
              <a:rPr lang="en-US" dirty="0"/>
              <a:t>) in </a:t>
            </a:r>
            <a:r>
              <a:rPr lang="en-US" dirty="0">
                <a:solidFill>
                  <a:srgbClr val="FFFF00"/>
                </a:solidFill>
              </a:rPr>
              <a:t>solution</a:t>
            </a:r>
            <a:r>
              <a:rPr lang="en-US" dirty="0"/>
              <a:t> are </a:t>
            </a:r>
            <a:r>
              <a:rPr lang="en-US" b="1" dirty="0">
                <a:solidFill>
                  <a:srgbClr val="00FF00"/>
                </a:solidFill>
              </a:rPr>
              <a:t>nonelectrolytes</a:t>
            </a:r>
          </a:p>
          <a:p>
            <a:r>
              <a:rPr lang="en-US" dirty="0"/>
              <a:t>If the </a:t>
            </a:r>
            <a:r>
              <a:rPr lang="en-US" dirty="0">
                <a:solidFill>
                  <a:srgbClr val="FFFF00"/>
                </a:solidFill>
              </a:rPr>
              <a:t>ionic solute </a:t>
            </a:r>
            <a:r>
              <a:rPr lang="en-US" dirty="0"/>
              <a:t>dissolves (almost) entirely in the </a:t>
            </a:r>
            <a:r>
              <a:rPr lang="en-US" dirty="0">
                <a:solidFill>
                  <a:srgbClr val="FFFF00"/>
                </a:solidFill>
              </a:rPr>
              <a:t>solvent</a:t>
            </a:r>
            <a:r>
              <a:rPr lang="en-US" dirty="0"/>
              <a:t>, it is a </a:t>
            </a:r>
            <a:r>
              <a:rPr lang="en-US" b="1" dirty="0">
                <a:solidFill>
                  <a:srgbClr val="00FF00"/>
                </a:solidFill>
              </a:rPr>
              <a:t>strong</a:t>
            </a:r>
            <a:r>
              <a:rPr lang="en-US" dirty="0"/>
              <a:t> </a:t>
            </a:r>
            <a:r>
              <a:rPr lang="en-US" dirty="0">
                <a:solidFill>
                  <a:schemeClr val="accent1">
                    <a:lumMod val="60000"/>
                    <a:lumOff val="40000"/>
                  </a:schemeClr>
                </a:solidFill>
              </a:rPr>
              <a:t>electrolyte</a:t>
            </a:r>
            <a:r>
              <a:rPr lang="en-US" dirty="0"/>
              <a:t> and a </a:t>
            </a:r>
            <a:r>
              <a:rPr lang="en-US" dirty="0">
                <a:solidFill>
                  <a:srgbClr val="FFFF00"/>
                </a:solidFill>
              </a:rPr>
              <a:t>good conductor</a:t>
            </a:r>
          </a:p>
          <a:p>
            <a:r>
              <a:rPr lang="en-US" dirty="0"/>
              <a:t>If </a:t>
            </a:r>
            <a:r>
              <a:rPr lang="en-US" dirty="0">
                <a:solidFill>
                  <a:srgbClr val="FFFF00"/>
                </a:solidFill>
              </a:rPr>
              <a:t>ionic solute </a:t>
            </a:r>
            <a:r>
              <a:rPr lang="en-US" dirty="0"/>
              <a:t>dissolves only partially, it is likely a </a:t>
            </a:r>
            <a:r>
              <a:rPr lang="en-US" b="1" dirty="0">
                <a:solidFill>
                  <a:srgbClr val="00FF00"/>
                </a:solidFill>
              </a:rPr>
              <a:t>weak</a:t>
            </a:r>
            <a:r>
              <a:rPr lang="en-US" dirty="0"/>
              <a:t> </a:t>
            </a:r>
            <a:r>
              <a:rPr lang="en-US" dirty="0">
                <a:solidFill>
                  <a:schemeClr val="accent1">
                    <a:lumMod val="60000"/>
                    <a:lumOff val="40000"/>
                  </a:schemeClr>
                </a:solidFill>
              </a:rPr>
              <a:t>electrolyte</a:t>
            </a:r>
            <a:r>
              <a:rPr lang="en-US" dirty="0"/>
              <a:t> and likely </a:t>
            </a:r>
            <a:r>
              <a:rPr lang="en-US" dirty="0">
                <a:solidFill>
                  <a:srgbClr val="FFFF00"/>
                </a:solidFill>
              </a:rPr>
              <a:t>not</a:t>
            </a:r>
            <a:r>
              <a:rPr lang="en-US" dirty="0"/>
              <a:t> a good </a:t>
            </a:r>
            <a:r>
              <a:rPr lang="en-US" dirty="0">
                <a:solidFill>
                  <a:srgbClr val="FFFF00"/>
                </a:solidFill>
              </a:rPr>
              <a:t>conductor</a:t>
            </a:r>
          </a:p>
        </p:txBody>
      </p:sp>
      <p:sp>
        <p:nvSpPr>
          <p:cNvPr id="2" name="Slide Number Placeholder 1">
            <a:extLst>
              <a:ext uri="{FF2B5EF4-FFF2-40B4-BE49-F238E27FC236}">
                <a16:creationId xmlns:a16="http://schemas.microsoft.com/office/drawing/2014/main" id="{3F3022BE-B6C6-1651-4F6C-B985B12B513F}"/>
              </a:ext>
            </a:extLst>
          </p:cNvPr>
          <p:cNvSpPr>
            <a:spLocks noGrp="1"/>
          </p:cNvSpPr>
          <p:nvPr>
            <p:ph type="sldNum" sz="quarter" idx="10"/>
          </p:nvPr>
        </p:nvSpPr>
        <p:spPr/>
        <p:txBody>
          <a:bodyPr/>
          <a:lstStyle/>
          <a:p>
            <a:fld id="{48B47BF4-C530-47F3-8F78-E261EA428483}" type="slidenum">
              <a:rPr lang="en-US" smtClean="0"/>
              <a:pPr/>
              <a:t>11</a:t>
            </a:fld>
            <a:endParaRPr lang="en-US" dirty="0"/>
          </a:p>
        </p:txBody>
      </p:sp>
    </p:spTree>
    <p:extLst>
      <p:ext uri="{BB962C8B-B14F-4D97-AF65-F5344CB8AC3E}">
        <p14:creationId xmlns:p14="http://schemas.microsoft.com/office/powerpoint/2010/main" val="3712547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C6605-3AF2-A8C9-9CE3-F8EDDFCB7E8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D6725F5-CFC8-FA29-FDE7-62D22D8137AE}"/>
              </a:ext>
            </a:extLst>
          </p:cNvPr>
          <p:cNvSpPr>
            <a:spLocks noGrp="1"/>
          </p:cNvSpPr>
          <p:nvPr>
            <p:ph type="title"/>
          </p:nvPr>
        </p:nvSpPr>
        <p:spPr>
          <a:xfrm>
            <a:off x="372533" y="147082"/>
            <a:ext cx="8421512" cy="830997"/>
          </a:xfrm>
        </p:spPr>
        <p:txBody>
          <a:bodyPr/>
          <a:lstStyle/>
          <a:p>
            <a:r>
              <a:rPr lang="en-US" dirty="0"/>
              <a:t>Carrying Electric Current</a:t>
            </a:r>
          </a:p>
        </p:txBody>
      </p:sp>
      <p:sp>
        <p:nvSpPr>
          <p:cNvPr id="5" name="Content Placeholder 4">
            <a:extLst>
              <a:ext uri="{FF2B5EF4-FFF2-40B4-BE49-F238E27FC236}">
                <a16:creationId xmlns:a16="http://schemas.microsoft.com/office/drawing/2014/main" id="{443AD01B-2562-8A82-88A1-40A25878C84B}"/>
              </a:ext>
            </a:extLst>
          </p:cNvPr>
          <p:cNvSpPr>
            <a:spLocks noGrp="1"/>
          </p:cNvSpPr>
          <p:nvPr>
            <p:ph idx="1"/>
          </p:nvPr>
        </p:nvSpPr>
        <p:spPr>
          <a:xfrm>
            <a:off x="378177" y="1070249"/>
            <a:ext cx="8387645" cy="5383503"/>
          </a:xfrm>
        </p:spPr>
        <p:txBody>
          <a:bodyPr/>
          <a:lstStyle/>
          <a:p>
            <a:r>
              <a:rPr lang="en-US" dirty="0">
                <a:solidFill>
                  <a:srgbClr val="FFFF00"/>
                </a:solidFill>
              </a:rPr>
              <a:t>Aqueous</a:t>
            </a:r>
            <a:r>
              <a:rPr lang="en-US" dirty="0"/>
              <a:t> </a:t>
            </a:r>
            <a:r>
              <a:rPr lang="en-US" dirty="0">
                <a:solidFill>
                  <a:srgbClr val="FFFF00"/>
                </a:solidFill>
              </a:rPr>
              <a:t>solutions</a:t>
            </a:r>
            <a:r>
              <a:rPr lang="en-US" dirty="0"/>
              <a:t> with dissolved </a:t>
            </a:r>
            <a:r>
              <a:rPr lang="en-US" dirty="0">
                <a:solidFill>
                  <a:srgbClr val="FFFF00"/>
                </a:solidFill>
              </a:rPr>
              <a:t>electrolytes</a:t>
            </a:r>
            <a:r>
              <a:rPr lang="en-US" dirty="0"/>
              <a:t> conduct electricity</a:t>
            </a:r>
          </a:p>
          <a:p>
            <a:r>
              <a:rPr lang="en-US" dirty="0"/>
              <a:t>The dissolved ions move freely in the solvent when an </a:t>
            </a:r>
            <a:r>
              <a:rPr lang="en-US" dirty="0">
                <a:solidFill>
                  <a:srgbClr val="FFFF00"/>
                </a:solidFill>
              </a:rPr>
              <a:t>external</a:t>
            </a:r>
            <a:r>
              <a:rPr lang="en-US" dirty="0"/>
              <a:t> </a:t>
            </a:r>
            <a:r>
              <a:rPr lang="en-US" dirty="0">
                <a:solidFill>
                  <a:srgbClr val="FFFF00"/>
                </a:solidFill>
              </a:rPr>
              <a:t>voltage</a:t>
            </a:r>
            <a:r>
              <a:rPr lang="en-US" dirty="0"/>
              <a:t> is applied</a:t>
            </a:r>
          </a:p>
          <a:p>
            <a:pPr marL="0" indent="0">
              <a:buNone/>
            </a:pPr>
            <a:r>
              <a:rPr lang="en-US" sz="2000" dirty="0">
                <a:solidFill>
                  <a:srgbClr val="FFFF00"/>
                </a:solidFill>
              </a:rPr>
              <a:t>Dissolved</a:t>
            </a:r>
            <a:r>
              <a:rPr lang="en-US" sz="2000" dirty="0"/>
              <a:t> </a:t>
            </a:r>
            <a:r>
              <a:rPr lang="en-US" sz="2000" dirty="0">
                <a:solidFill>
                  <a:srgbClr val="FFFF00"/>
                </a:solidFill>
              </a:rPr>
              <a:t>ions</a:t>
            </a:r>
            <a:r>
              <a:rPr lang="en-US" sz="2000" dirty="0"/>
              <a:t> of the</a:t>
            </a:r>
            <a:br>
              <a:rPr lang="en-US" sz="2000" dirty="0"/>
            </a:br>
            <a:r>
              <a:rPr lang="en-US" sz="2000" dirty="0"/>
              <a:t>one charge move to</a:t>
            </a:r>
            <a:br>
              <a:rPr lang="en-US" sz="2000" dirty="0"/>
            </a:br>
            <a:r>
              <a:rPr lang="en-US" sz="2000" dirty="0"/>
              <a:t>the </a:t>
            </a:r>
            <a:r>
              <a:rPr lang="en-US" sz="2000" dirty="0">
                <a:solidFill>
                  <a:schemeClr val="accent1">
                    <a:lumMod val="60000"/>
                    <a:lumOff val="40000"/>
                  </a:schemeClr>
                </a:solidFill>
              </a:rPr>
              <a:t>electrode</a:t>
            </a:r>
            <a:r>
              <a:rPr lang="en-US" sz="2000" dirty="0"/>
              <a:t> of</a:t>
            </a:r>
            <a:br>
              <a:rPr lang="en-US" sz="2000" dirty="0"/>
            </a:br>
            <a:r>
              <a:rPr lang="en-US" sz="2000" dirty="0"/>
              <a:t>opposite charge,</a:t>
            </a:r>
            <a:br>
              <a:rPr lang="en-US" sz="2000" dirty="0"/>
            </a:br>
            <a:r>
              <a:rPr lang="en-US" sz="2000" dirty="0"/>
              <a:t>creating the</a:t>
            </a:r>
            <a:br>
              <a:rPr lang="en-US" sz="2000" dirty="0"/>
            </a:br>
            <a:r>
              <a:rPr lang="en-US" sz="2000" dirty="0"/>
              <a:t>continuity that is</a:t>
            </a:r>
            <a:br>
              <a:rPr lang="en-US" sz="2000" dirty="0"/>
            </a:br>
            <a:r>
              <a:rPr lang="en-US" sz="2000" dirty="0"/>
              <a:t>the </a:t>
            </a:r>
            <a:r>
              <a:rPr lang="en-US" sz="2000" dirty="0">
                <a:solidFill>
                  <a:schemeClr val="accent1">
                    <a:lumMod val="60000"/>
                    <a:lumOff val="40000"/>
                  </a:schemeClr>
                </a:solidFill>
              </a:rPr>
              <a:t>electric</a:t>
            </a:r>
            <a:r>
              <a:rPr lang="en-US" sz="2000" dirty="0"/>
              <a:t> </a:t>
            </a:r>
            <a:r>
              <a:rPr lang="en-US" sz="2000" dirty="0">
                <a:solidFill>
                  <a:schemeClr val="accent1">
                    <a:lumMod val="60000"/>
                    <a:lumOff val="40000"/>
                  </a:schemeClr>
                </a:solidFill>
              </a:rPr>
              <a:t>current</a:t>
            </a:r>
            <a:br>
              <a:rPr lang="en-US" sz="2000" dirty="0"/>
            </a:br>
            <a:br>
              <a:rPr lang="en-US" sz="2000" dirty="0"/>
            </a:br>
            <a:r>
              <a:rPr lang="en-US" sz="2000" dirty="0"/>
              <a:t>If </a:t>
            </a:r>
            <a:r>
              <a:rPr lang="en-US" sz="2000" dirty="0">
                <a:solidFill>
                  <a:srgbClr val="FFFF00"/>
                </a:solidFill>
              </a:rPr>
              <a:t>solute</a:t>
            </a:r>
            <a:r>
              <a:rPr lang="en-US" sz="2000" dirty="0"/>
              <a:t> does not </a:t>
            </a:r>
            <a:br>
              <a:rPr lang="en-US" sz="2000" dirty="0"/>
            </a:br>
            <a:r>
              <a:rPr lang="en-US" sz="2000" dirty="0"/>
              <a:t>produce ions, there is</a:t>
            </a:r>
            <a:br>
              <a:rPr lang="en-US" sz="2000" dirty="0"/>
            </a:br>
            <a:r>
              <a:rPr lang="en-US" sz="2000" dirty="0"/>
              <a:t>no </a:t>
            </a:r>
            <a:r>
              <a:rPr lang="en-US" sz="2000" dirty="0">
                <a:solidFill>
                  <a:schemeClr val="accent1">
                    <a:lumMod val="60000"/>
                    <a:lumOff val="40000"/>
                  </a:schemeClr>
                </a:solidFill>
              </a:rPr>
              <a:t>electric</a:t>
            </a:r>
            <a:r>
              <a:rPr lang="en-US" sz="2000" dirty="0"/>
              <a:t> </a:t>
            </a:r>
            <a:r>
              <a:rPr lang="en-US" sz="2000" dirty="0">
                <a:solidFill>
                  <a:schemeClr val="accent1">
                    <a:lumMod val="60000"/>
                    <a:lumOff val="40000"/>
                  </a:schemeClr>
                </a:solidFill>
              </a:rPr>
              <a:t>current</a:t>
            </a:r>
          </a:p>
          <a:p>
            <a:pPr lvl="1"/>
            <a:endParaRPr lang="en-US" dirty="0"/>
          </a:p>
          <a:p>
            <a:pPr lvl="1"/>
            <a:endParaRPr lang="en-US" dirty="0"/>
          </a:p>
        </p:txBody>
      </p:sp>
      <p:sp>
        <p:nvSpPr>
          <p:cNvPr id="2" name="Slide Number Placeholder 1">
            <a:extLst>
              <a:ext uri="{FF2B5EF4-FFF2-40B4-BE49-F238E27FC236}">
                <a16:creationId xmlns:a16="http://schemas.microsoft.com/office/drawing/2014/main" id="{537D4292-49F6-D924-D852-85FC0B71D60F}"/>
              </a:ext>
            </a:extLst>
          </p:cNvPr>
          <p:cNvSpPr>
            <a:spLocks noGrp="1"/>
          </p:cNvSpPr>
          <p:nvPr>
            <p:ph type="sldNum" sz="quarter" idx="10"/>
          </p:nvPr>
        </p:nvSpPr>
        <p:spPr/>
        <p:txBody>
          <a:bodyPr/>
          <a:lstStyle/>
          <a:p>
            <a:fld id="{48B47BF4-C530-47F3-8F78-E261EA428483}" type="slidenum">
              <a:rPr lang="en-US" smtClean="0"/>
              <a:pPr/>
              <a:t>12</a:t>
            </a:fld>
            <a:endParaRPr lang="en-US" dirty="0"/>
          </a:p>
        </p:txBody>
      </p:sp>
      <p:pic>
        <p:nvPicPr>
          <p:cNvPr id="6" name="Picture 5">
            <a:extLst>
              <a:ext uri="{FF2B5EF4-FFF2-40B4-BE49-F238E27FC236}">
                <a16:creationId xmlns:a16="http://schemas.microsoft.com/office/drawing/2014/main" id="{46D2D020-621B-A83D-ADF3-E65640FD22E6}"/>
              </a:ext>
            </a:extLst>
          </p:cNvPr>
          <p:cNvPicPr>
            <a:picLocks noChangeAspect="1"/>
          </p:cNvPicPr>
          <p:nvPr/>
        </p:nvPicPr>
        <p:blipFill>
          <a:blip r:embed="rId2"/>
          <a:stretch>
            <a:fillRect/>
          </a:stretch>
        </p:blipFill>
        <p:spPr>
          <a:xfrm>
            <a:off x="3533846" y="3010829"/>
            <a:ext cx="5160878" cy="3442923"/>
          </a:xfrm>
          <a:prstGeom prst="rect">
            <a:avLst/>
          </a:prstGeom>
        </p:spPr>
      </p:pic>
    </p:spTree>
    <p:extLst>
      <p:ext uri="{BB962C8B-B14F-4D97-AF65-F5344CB8AC3E}">
        <p14:creationId xmlns:p14="http://schemas.microsoft.com/office/powerpoint/2010/main" val="577195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EADB0-F49D-47E0-957C-EEB8FB1549D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090A1A8-472A-CB16-B4E9-EDAB28E51D76}"/>
              </a:ext>
            </a:extLst>
          </p:cNvPr>
          <p:cNvSpPr>
            <a:spLocks noGrp="1"/>
          </p:cNvSpPr>
          <p:nvPr>
            <p:ph type="title"/>
          </p:nvPr>
        </p:nvSpPr>
        <p:spPr>
          <a:xfrm>
            <a:off x="372533" y="147082"/>
            <a:ext cx="8421512" cy="830997"/>
          </a:xfrm>
        </p:spPr>
        <p:txBody>
          <a:bodyPr/>
          <a:lstStyle/>
          <a:p>
            <a:r>
              <a:rPr lang="en-US" dirty="0"/>
              <a:t>Ion-Dipole Attraction</a:t>
            </a:r>
          </a:p>
        </p:txBody>
      </p:sp>
      <p:sp>
        <p:nvSpPr>
          <p:cNvPr id="5" name="Content Placeholder 4">
            <a:extLst>
              <a:ext uri="{FF2B5EF4-FFF2-40B4-BE49-F238E27FC236}">
                <a16:creationId xmlns:a16="http://schemas.microsoft.com/office/drawing/2014/main" id="{2221990C-45AF-85CA-0514-AA626FFA1459}"/>
              </a:ext>
            </a:extLst>
          </p:cNvPr>
          <p:cNvSpPr>
            <a:spLocks noGrp="1"/>
          </p:cNvSpPr>
          <p:nvPr>
            <p:ph idx="1"/>
          </p:nvPr>
        </p:nvSpPr>
        <p:spPr>
          <a:xfrm>
            <a:off x="378177" y="1129723"/>
            <a:ext cx="8387645" cy="5383503"/>
          </a:xfrm>
        </p:spPr>
        <p:txBody>
          <a:bodyPr/>
          <a:lstStyle/>
          <a:p>
            <a:r>
              <a:rPr lang="en-US" sz="2000" dirty="0">
                <a:solidFill>
                  <a:schemeClr val="accent1">
                    <a:lumMod val="60000"/>
                    <a:lumOff val="40000"/>
                  </a:schemeClr>
                </a:solidFill>
              </a:rPr>
              <a:t>Ionic compounds </a:t>
            </a:r>
            <a:r>
              <a:rPr lang="en-US" sz="2000" dirty="0"/>
              <a:t>(salts) dissolve as ions in </a:t>
            </a:r>
            <a:r>
              <a:rPr lang="en-US" sz="2000" dirty="0">
                <a:solidFill>
                  <a:srgbClr val="FFFF00"/>
                </a:solidFill>
              </a:rPr>
              <a:t>polar solvents </a:t>
            </a:r>
            <a:r>
              <a:rPr lang="en-US" sz="2000" dirty="0"/>
              <a:t>like </a:t>
            </a:r>
            <a:r>
              <a:rPr lang="en-US" sz="2000" dirty="0">
                <a:solidFill>
                  <a:schemeClr val="accent1">
                    <a:lumMod val="60000"/>
                    <a:lumOff val="40000"/>
                  </a:schemeClr>
                </a:solidFill>
              </a:rPr>
              <a:t>water</a:t>
            </a:r>
          </a:p>
          <a:p>
            <a:r>
              <a:rPr lang="en-US" sz="2000" dirty="0"/>
              <a:t>Water has </a:t>
            </a:r>
            <a:r>
              <a:rPr lang="en-US" sz="2000" dirty="0">
                <a:solidFill>
                  <a:srgbClr val="FFFF00"/>
                </a:solidFill>
              </a:rPr>
              <a:t>no electric charge </a:t>
            </a:r>
            <a:r>
              <a:rPr lang="en-US" sz="2000" dirty="0"/>
              <a:t>like a dissolved ion</a:t>
            </a:r>
          </a:p>
          <a:p>
            <a:r>
              <a:rPr lang="en-US" sz="2000" dirty="0"/>
              <a:t>But it DOES have a </a:t>
            </a:r>
            <a:r>
              <a:rPr lang="en-US" sz="2000" b="1" dirty="0">
                <a:solidFill>
                  <a:srgbClr val="00FF00"/>
                </a:solidFill>
              </a:rPr>
              <a:t>dipole</a:t>
            </a:r>
            <a:r>
              <a:rPr lang="en-US" sz="2000" dirty="0"/>
              <a:t> (recall from previous unit)</a:t>
            </a:r>
          </a:p>
          <a:p>
            <a:r>
              <a:rPr lang="en-US" sz="2000" dirty="0"/>
              <a:t>That </a:t>
            </a:r>
            <a:r>
              <a:rPr lang="en-US" sz="2000" dirty="0">
                <a:solidFill>
                  <a:srgbClr val="FFFF00"/>
                </a:solidFill>
              </a:rPr>
              <a:t>dipole</a:t>
            </a:r>
            <a:r>
              <a:rPr lang="en-US" sz="2000" dirty="0"/>
              <a:t> in the </a:t>
            </a:r>
            <a:r>
              <a:rPr lang="en-US" sz="2000" dirty="0">
                <a:solidFill>
                  <a:srgbClr val="FFC000"/>
                </a:solidFill>
              </a:rPr>
              <a:t>H</a:t>
            </a:r>
            <a:r>
              <a:rPr lang="en-US" sz="2000" baseline="-25000" dirty="0">
                <a:solidFill>
                  <a:srgbClr val="FFC000"/>
                </a:solidFill>
              </a:rPr>
              <a:t>2</a:t>
            </a:r>
            <a:r>
              <a:rPr lang="en-US" sz="2000" dirty="0">
                <a:solidFill>
                  <a:srgbClr val="FFC000"/>
                </a:solidFill>
              </a:rPr>
              <a:t>O</a:t>
            </a:r>
            <a:r>
              <a:rPr lang="en-US" sz="2000" dirty="0"/>
              <a:t> molecule formed by the </a:t>
            </a:r>
            <a:r>
              <a:rPr lang="en-US" sz="2000" dirty="0">
                <a:solidFill>
                  <a:schemeClr val="accent1">
                    <a:lumMod val="60000"/>
                    <a:lumOff val="40000"/>
                  </a:schemeClr>
                </a:solidFill>
              </a:rPr>
              <a:t>electron group </a:t>
            </a:r>
            <a:r>
              <a:rPr lang="en-US" sz="2000" dirty="0"/>
              <a:t>&amp; </a:t>
            </a:r>
            <a:r>
              <a:rPr lang="en-US" sz="2000" dirty="0">
                <a:solidFill>
                  <a:schemeClr val="accent1">
                    <a:lumMod val="60000"/>
                    <a:lumOff val="40000"/>
                  </a:schemeClr>
                </a:solidFill>
              </a:rPr>
              <a:t>molecular</a:t>
            </a:r>
            <a:r>
              <a:rPr lang="en-US" sz="2000" dirty="0"/>
              <a:t> </a:t>
            </a:r>
            <a:r>
              <a:rPr lang="en-US" sz="2000" dirty="0">
                <a:solidFill>
                  <a:schemeClr val="accent1">
                    <a:lumMod val="60000"/>
                    <a:lumOff val="40000"/>
                  </a:schemeClr>
                </a:solidFill>
              </a:rPr>
              <a:t>geometry</a:t>
            </a:r>
            <a:r>
              <a:rPr lang="en-US" sz="2000" dirty="0"/>
              <a:t> of</a:t>
            </a:r>
            <a:br>
              <a:rPr lang="en-US" sz="2000" dirty="0"/>
            </a:br>
            <a:r>
              <a:rPr lang="en-US" sz="2000" dirty="0"/>
              <a:t>the molecule enables</a:t>
            </a:r>
            <a:br>
              <a:rPr lang="en-US" sz="2000" dirty="0"/>
            </a:br>
            <a:r>
              <a:rPr lang="en-US" sz="2000" dirty="0"/>
              <a:t>interactions with dissolved ions</a:t>
            </a:r>
          </a:p>
          <a:p>
            <a:r>
              <a:rPr lang="en-US" sz="2000" dirty="0"/>
              <a:t>For </a:t>
            </a:r>
            <a:r>
              <a:rPr lang="en-US" sz="2000" dirty="0">
                <a:solidFill>
                  <a:srgbClr val="FFC000"/>
                </a:solidFill>
              </a:rPr>
              <a:t>NaCl </a:t>
            </a:r>
            <a:r>
              <a:rPr lang="en-US" sz="2000" dirty="0"/>
              <a:t>(</a:t>
            </a:r>
            <a:r>
              <a:rPr lang="en-US" sz="2000" dirty="0">
                <a:solidFill>
                  <a:srgbClr val="FFFF00"/>
                </a:solidFill>
              </a:rPr>
              <a:t>sodium chloride</a:t>
            </a:r>
            <a:r>
              <a:rPr lang="en-US" sz="2000" dirty="0"/>
              <a:t>),</a:t>
            </a:r>
            <a:br>
              <a:rPr lang="en-US" sz="2000" dirty="0">
                <a:solidFill>
                  <a:srgbClr val="FFC000"/>
                </a:solidFill>
              </a:rPr>
            </a:br>
            <a:r>
              <a:rPr lang="en-US" sz="2000" dirty="0"/>
              <a:t>note how the </a:t>
            </a:r>
            <a:r>
              <a:rPr lang="en-US" sz="2000" dirty="0">
                <a:solidFill>
                  <a:schemeClr val="accent1">
                    <a:lumMod val="60000"/>
                    <a:lumOff val="40000"/>
                  </a:schemeClr>
                </a:solidFill>
              </a:rPr>
              <a:t>oxygen </a:t>
            </a:r>
            <a:r>
              <a:rPr lang="en-US" sz="2000" dirty="0"/>
              <a:t>(</a:t>
            </a:r>
            <a:r>
              <a:rPr lang="en-US" sz="2000" dirty="0">
                <a:solidFill>
                  <a:schemeClr val="accent1">
                    <a:lumMod val="60000"/>
                    <a:lumOff val="40000"/>
                  </a:schemeClr>
                </a:solidFill>
              </a:rPr>
              <a:t>O</a:t>
            </a:r>
            <a:r>
              <a:rPr lang="en-US" sz="2000" dirty="0"/>
              <a:t>) atom</a:t>
            </a:r>
            <a:br>
              <a:rPr lang="en-US" sz="2000" dirty="0"/>
            </a:br>
            <a:r>
              <a:rPr lang="en-US" sz="2000" dirty="0"/>
              <a:t>with its </a:t>
            </a:r>
            <a:r>
              <a:rPr lang="en-US" sz="2000" dirty="0">
                <a:solidFill>
                  <a:srgbClr val="FFFF00"/>
                </a:solidFill>
              </a:rPr>
              <a:t>negative dipole </a:t>
            </a:r>
            <a:r>
              <a:rPr lang="en-US" sz="2000" dirty="0"/>
              <a:t>orients</a:t>
            </a:r>
            <a:br>
              <a:rPr lang="en-US" sz="2000" dirty="0"/>
            </a:br>
            <a:r>
              <a:rPr lang="en-US" sz="2000" dirty="0"/>
              <a:t>itself to </a:t>
            </a:r>
            <a:r>
              <a:rPr lang="en-US" sz="2000" dirty="0">
                <a:solidFill>
                  <a:srgbClr val="FFC000"/>
                </a:solidFill>
              </a:rPr>
              <a:t>Na</a:t>
            </a:r>
            <a:r>
              <a:rPr lang="en-US" sz="2000" baseline="30000" dirty="0">
                <a:solidFill>
                  <a:srgbClr val="FFC000"/>
                </a:solidFill>
              </a:rPr>
              <a:t>+</a:t>
            </a:r>
            <a:r>
              <a:rPr lang="en-US" sz="2000" dirty="0"/>
              <a:t> (</a:t>
            </a:r>
            <a:r>
              <a:rPr lang="en-US" sz="2000" dirty="0">
                <a:solidFill>
                  <a:srgbClr val="FFFF00"/>
                </a:solidFill>
              </a:rPr>
              <a:t>sodium</a:t>
            </a:r>
            <a:r>
              <a:rPr lang="en-US" sz="2000" dirty="0"/>
              <a:t>) ions</a:t>
            </a:r>
          </a:p>
          <a:p>
            <a:r>
              <a:rPr lang="en-US" sz="2000" dirty="0"/>
              <a:t>And the </a:t>
            </a:r>
            <a:r>
              <a:rPr lang="en-US" sz="2000" dirty="0">
                <a:solidFill>
                  <a:schemeClr val="accent1">
                    <a:lumMod val="60000"/>
                    <a:lumOff val="40000"/>
                  </a:schemeClr>
                </a:solidFill>
              </a:rPr>
              <a:t>hydrogen</a:t>
            </a:r>
            <a:r>
              <a:rPr lang="en-US" sz="2000" dirty="0"/>
              <a:t> (</a:t>
            </a:r>
            <a:r>
              <a:rPr lang="en-US" sz="2000" dirty="0">
                <a:solidFill>
                  <a:schemeClr val="accent1">
                    <a:lumMod val="60000"/>
                    <a:lumOff val="40000"/>
                  </a:schemeClr>
                </a:solidFill>
              </a:rPr>
              <a:t>H</a:t>
            </a:r>
            <a:r>
              <a:rPr lang="en-US" sz="2000" dirty="0"/>
              <a:t>) atoms</a:t>
            </a:r>
            <a:br>
              <a:rPr lang="en-US" sz="2000" dirty="0"/>
            </a:br>
            <a:r>
              <a:rPr lang="en-US" sz="2000" dirty="0"/>
              <a:t>with their </a:t>
            </a:r>
            <a:r>
              <a:rPr lang="en-US" sz="2000" dirty="0">
                <a:solidFill>
                  <a:srgbClr val="FFFF00"/>
                </a:solidFill>
              </a:rPr>
              <a:t>positive dipole </a:t>
            </a:r>
            <a:r>
              <a:rPr lang="en-US" sz="2000" dirty="0"/>
              <a:t>will</a:t>
            </a:r>
            <a:br>
              <a:rPr lang="en-US" sz="2000" dirty="0"/>
            </a:br>
            <a:r>
              <a:rPr lang="en-US" sz="2000" dirty="0"/>
              <a:t>orient themselves to the </a:t>
            </a:r>
            <a:r>
              <a:rPr lang="en-US" sz="2000" dirty="0">
                <a:solidFill>
                  <a:schemeClr val="accent1">
                    <a:lumMod val="60000"/>
                    <a:lumOff val="40000"/>
                  </a:schemeClr>
                </a:solidFill>
              </a:rPr>
              <a:t>Cl</a:t>
            </a:r>
            <a:r>
              <a:rPr lang="en-US" sz="2000" baseline="30000" dirty="0">
                <a:solidFill>
                  <a:schemeClr val="accent1">
                    <a:lumMod val="60000"/>
                    <a:lumOff val="40000"/>
                  </a:schemeClr>
                </a:solidFill>
              </a:rPr>
              <a:t>–</a:t>
            </a:r>
            <a:br>
              <a:rPr lang="en-US" sz="2000" dirty="0"/>
            </a:br>
            <a:r>
              <a:rPr lang="en-US" sz="2000" dirty="0"/>
              <a:t>(</a:t>
            </a:r>
            <a:r>
              <a:rPr lang="en-US" sz="2000" dirty="0">
                <a:solidFill>
                  <a:srgbClr val="FFFF00"/>
                </a:solidFill>
              </a:rPr>
              <a:t>chlorine</a:t>
            </a:r>
            <a:r>
              <a:rPr lang="en-US" sz="2000" dirty="0"/>
              <a:t>/ “</a:t>
            </a:r>
            <a:r>
              <a:rPr lang="en-US" sz="2000" dirty="0">
                <a:solidFill>
                  <a:srgbClr val="FFFF00"/>
                </a:solidFill>
              </a:rPr>
              <a:t>chloride</a:t>
            </a:r>
            <a:r>
              <a:rPr lang="en-US" sz="2000" dirty="0"/>
              <a:t>”) ions</a:t>
            </a:r>
          </a:p>
          <a:p>
            <a:pPr lvl="1"/>
            <a:endParaRPr lang="en-US" dirty="0"/>
          </a:p>
        </p:txBody>
      </p:sp>
      <p:sp>
        <p:nvSpPr>
          <p:cNvPr id="2" name="Slide Number Placeholder 1">
            <a:extLst>
              <a:ext uri="{FF2B5EF4-FFF2-40B4-BE49-F238E27FC236}">
                <a16:creationId xmlns:a16="http://schemas.microsoft.com/office/drawing/2014/main" id="{AB116B5C-E09E-1B4E-7832-3A11D5B04AA1}"/>
              </a:ext>
            </a:extLst>
          </p:cNvPr>
          <p:cNvSpPr>
            <a:spLocks noGrp="1"/>
          </p:cNvSpPr>
          <p:nvPr>
            <p:ph type="sldNum" sz="quarter" idx="10"/>
          </p:nvPr>
        </p:nvSpPr>
        <p:spPr/>
        <p:txBody>
          <a:bodyPr/>
          <a:lstStyle/>
          <a:p>
            <a:fld id="{48B47BF4-C530-47F3-8F78-E261EA428483}" type="slidenum">
              <a:rPr lang="en-US" smtClean="0"/>
              <a:pPr/>
              <a:t>13</a:t>
            </a:fld>
            <a:endParaRPr lang="en-US" dirty="0"/>
          </a:p>
        </p:txBody>
      </p:sp>
      <p:pic>
        <p:nvPicPr>
          <p:cNvPr id="7" name="Picture 6">
            <a:extLst>
              <a:ext uri="{FF2B5EF4-FFF2-40B4-BE49-F238E27FC236}">
                <a16:creationId xmlns:a16="http://schemas.microsoft.com/office/drawing/2014/main" id="{933B383D-FCA6-567C-574E-D22909AFDC2D}"/>
              </a:ext>
            </a:extLst>
          </p:cNvPr>
          <p:cNvPicPr>
            <a:picLocks noChangeAspect="1"/>
          </p:cNvPicPr>
          <p:nvPr/>
        </p:nvPicPr>
        <p:blipFill>
          <a:blip r:embed="rId2"/>
          <a:stretch>
            <a:fillRect/>
          </a:stretch>
        </p:blipFill>
        <p:spPr>
          <a:xfrm>
            <a:off x="5040352" y="3118554"/>
            <a:ext cx="3429000" cy="3429000"/>
          </a:xfrm>
          <a:prstGeom prst="rect">
            <a:avLst/>
          </a:prstGeom>
        </p:spPr>
      </p:pic>
    </p:spTree>
    <p:extLst>
      <p:ext uri="{BB962C8B-B14F-4D97-AF65-F5344CB8AC3E}">
        <p14:creationId xmlns:p14="http://schemas.microsoft.com/office/powerpoint/2010/main" val="7999695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13974-DA04-530A-D874-2D527960A7D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A8B4A18-83A4-F98F-2344-6BCCA009BB49}"/>
              </a:ext>
            </a:extLst>
          </p:cNvPr>
          <p:cNvSpPr>
            <a:spLocks noGrp="1"/>
          </p:cNvSpPr>
          <p:nvPr>
            <p:ph type="title"/>
          </p:nvPr>
        </p:nvSpPr>
        <p:spPr>
          <a:xfrm>
            <a:off x="372533" y="147082"/>
            <a:ext cx="8421512" cy="830997"/>
          </a:xfrm>
        </p:spPr>
        <p:txBody>
          <a:bodyPr/>
          <a:lstStyle/>
          <a:p>
            <a:r>
              <a:rPr lang="en-US" dirty="0"/>
              <a:t>Ion-Dipole Attraction</a:t>
            </a:r>
          </a:p>
        </p:txBody>
      </p:sp>
      <p:sp>
        <p:nvSpPr>
          <p:cNvPr id="5" name="Content Placeholder 4">
            <a:extLst>
              <a:ext uri="{FF2B5EF4-FFF2-40B4-BE49-F238E27FC236}">
                <a16:creationId xmlns:a16="http://schemas.microsoft.com/office/drawing/2014/main" id="{FE68E3D6-B956-053F-833C-67684BC0A000}"/>
              </a:ext>
            </a:extLst>
          </p:cNvPr>
          <p:cNvSpPr>
            <a:spLocks noGrp="1"/>
          </p:cNvSpPr>
          <p:nvPr>
            <p:ph idx="1"/>
          </p:nvPr>
        </p:nvSpPr>
        <p:spPr>
          <a:xfrm>
            <a:off x="378177" y="1129723"/>
            <a:ext cx="8387645" cy="5383503"/>
          </a:xfrm>
        </p:spPr>
        <p:txBody>
          <a:bodyPr/>
          <a:lstStyle/>
          <a:p>
            <a:r>
              <a:rPr lang="en-US" dirty="0"/>
              <a:t>The </a:t>
            </a:r>
            <a:r>
              <a:rPr lang="en-US" dirty="0">
                <a:solidFill>
                  <a:srgbClr val="FFFF00"/>
                </a:solidFill>
              </a:rPr>
              <a:t>ion-dipole attraction </a:t>
            </a:r>
            <a:r>
              <a:rPr lang="en-US" dirty="0"/>
              <a:t>actually helps to dissolve the salt crystal/solid</a:t>
            </a:r>
          </a:p>
          <a:p>
            <a:r>
              <a:rPr lang="en-US" dirty="0"/>
              <a:t>During the </a:t>
            </a:r>
            <a:r>
              <a:rPr lang="en-US" dirty="0">
                <a:solidFill>
                  <a:srgbClr val="FFFF00"/>
                </a:solidFill>
              </a:rPr>
              <a:t>dissolution</a:t>
            </a:r>
            <a:r>
              <a:rPr lang="en-US" dirty="0"/>
              <a:t> process, ions leave the solid (crystal) and are </a:t>
            </a:r>
            <a:r>
              <a:rPr lang="en-US" dirty="0">
                <a:solidFill>
                  <a:schemeClr val="accent1">
                    <a:lumMod val="60000"/>
                    <a:lumOff val="40000"/>
                  </a:schemeClr>
                </a:solidFill>
              </a:rPr>
              <a:t>solvated</a:t>
            </a:r>
            <a:r>
              <a:rPr lang="en-US" dirty="0"/>
              <a:t> in a physical process called </a:t>
            </a:r>
            <a:r>
              <a:rPr lang="en-US" b="1" dirty="0">
                <a:solidFill>
                  <a:srgbClr val="00FF00"/>
                </a:solidFill>
              </a:rPr>
              <a:t>dissociation</a:t>
            </a:r>
            <a:r>
              <a:rPr lang="en-US" dirty="0"/>
              <a:t>, forming the </a:t>
            </a:r>
            <a:r>
              <a:rPr lang="en-US" dirty="0">
                <a:solidFill>
                  <a:srgbClr val="FFFF00"/>
                </a:solidFill>
              </a:rPr>
              <a:t>electrolytic solution</a:t>
            </a:r>
          </a:p>
          <a:p>
            <a:pPr lvl="1"/>
            <a:endParaRPr lang="en-US" dirty="0"/>
          </a:p>
        </p:txBody>
      </p:sp>
      <p:sp>
        <p:nvSpPr>
          <p:cNvPr id="2" name="Slide Number Placeholder 1">
            <a:extLst>
              <a:ext uri="{FF2B5EF4-FFF2-40B4-BE49-F238E27FC236}">
                <a16:creationId xmlns:a16="http://schemas.microsoft.com/office/drawing/2014/main" id="{A09DECE7-12C2-EAFC-B4FF-3EFDC5547516}"/>
              </a:ext>
            </a:extLst>
          </p:cNvPr>
          <p:cNvSpPr>
            <a:spLocks noGrp="1"/>
          </p:cNvSpPr>
          <p:nvPr>
            <p:ph type="sldNum" sz="quarter" idx="10"/>
          </p:nvPr>
        </p:nvSpPr>
        <p:spPr/>
        <p:txBody>
          <a:bodyPr/>
          <a:lstStyle/>
          <a:p>
            <a:fld id="{48B47BF4-C530-47F3-8F78-E261EA428483}" type="slidenum">
              <a:rPr lang="en-US" smtClean="0"/>
              <a:pPr/>
              <a:t>14</a:t>
            </a:fld>
            <a:endParaRPr lang="en-US" dirty="0"/>
          </a:p>
        </p:txBody>
      </p:sp>
      <p:pic>
        <p:nvPicPr>
          <p:cNvPr id="6" name="Picture 5">
            <a:extLst>
              <a:ext uri="{FF2B5EF4-FFF2-40B4-BE49-F238E27FC236}">
                <a16:creationId xmlns:a16="http://schemas.microsoft.com/office/drawing/2014/main" id="{07FECEDC-B12E-3C27-4DF4-DCA0F1AD3995}"/>
              </a:ext>
            </a:extLst>
          </p:cNvPr>
          <p:cNvPicPr>
            <a:picLocks noChangeAspect="1"/>
          </p:cNvPicPr>
          <p:nvPr/>
        </p:nvPicPr>
        <p:blipFill>
          <a:blip r:embed="rId2"/>
          <a:stretch>
            <a:fillRect/>
          </a:stretch>
        </p:blipFill>
        <p:spPr>
          <a:xfrm>
            <a:off x="2802673" y="3429000"/>
            <a:ext cx="5672253" cy="3078961"/>
          </a:xfrm>
          <a:prstGeom prst="rect">
            <a:avLst/>
          </a:prstGeom>
        </p:spPr>
      </p:pic>
    </p:spTree>
    <p:extLst>
      <p:ext uri="{BB962C8B-B14F-4D97-AF65-F5344CB8AC3E}">
        <p14:creationId xmlns:p14="http://schemas.microsoft.com/office/powerpoint/2010/main" val="800953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49922-388F-6E0C-0CAD-F8FBE3D7B79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C74F457-EA22-98B6-276C-2553B0945934}"/>
              </a:ext>
            </a:extLst>
          </p:cNvPr>
          <p:cNvSpPr>
            <a:spLocks noGrp="1"/>
          </p:cNvSpPr>
          <p:nvPr>
            <p:ph type="title"/>
          </p:nvPr>
        </p:nvSpPr>
        <p:spPr>
          <a:xfrm>
            <a:off x="372533" y="177860"/>
            <a:ext cx="8421512" cy="769441"/>
          </a:xfrm>
        </p:spPr>
        <p:txBody>
          <a:bodyPr/>
          <a:lstStyle/>
          <a:p>
            <a:r>
              <a:rPr lang="en-US" sz="4400" dirty="0"/>
              <a:t>Which Become Ions in Solution?</a:t>
            </a:r>
          </a:p>
        </p:txBody>
      </p:sp>
      <p:sp>
        <p:nvSpPr>
          <p:cNvPr id="5" name="Content Placeholder 4">
            <a:extLst>
              <a:ext uri="{FF2B5EF4-FFF2-40B4-BE49-F238E27FC236}">
                <a16:creationId xmlns:a16="http://schemas.microsoft.com/office/drawing/2014/main" id="{922EC50F-FE8E-61C8-41F1-7AFF1F2E980F}"/>
              </a:ext>
            </a:extLst>
          </p:cNvPr>
          <p:cNvSpPr>
            <a:spLocks noGrp="1"/>
          </p:cNvSpPr>
          <p:nvPr>
            <p:ph idx="1"/>
          </p:nvPr>
        </p:nvSpPr>
        <p:spPr>
          <a:xfrm>
            <a:off x="378177" y="1077684"/>
            <a:ext cx="8387645" cy="5383503"/>
          </a:xfrm>
        </p:spPr>
        <p:txBody>
          <a:bodyPr/>
          <a:lstStyle/>
          <a:p>
            <a:r>
              <a:rPr lang="en-US" sz="1800" dirty="0"/>
              <a:t>It needs to be an ion (an ionic compound)</a:t>
            </a:r>
          </a:p>
          <a:p>
            <a:r>
              <a:rPr lang="en-US" sz="1800" dirty="0"/>
              <a:t>Except for polyatomic molecules forming ions, molecules whether polar or nonpolar will not form ions!</a:t>
            </a:r>
          </a:p>
          <a:p>
            <a:pPr marL="401638" indent="-401638">
              <a:buFont typeface="Wingdings" panose="05000000000000000000" pitchFamily="2" charset="2"/>
              <a:buChar char="v"/>
            </a:pPr>
            <a:r>
              <a:rPr lang="en-US" sz="2000" dirty="0" err="1"/>
              <a:t>LiF</a:t>
            </a:r>
            <a:r>
              <a:rPr lang="en-US" sz="2000" dirty="0"/>
              <a:t> (lithium fluoride)</a:t>
            </a:r>
            <a:endParaRPr lang="en-US" sz="1800" dirty="0"/>
          </a:p>
          <a:p>
            <a:pPr marL="236538" lvl="1" indent="0">
              <a:buNone/>
            </a:pPr>
            <a:r>
              <a:rPr lang="en-US" sz="1600" b="1" dirty="0">
                <a:solidFill>
                  <a:schemeClr val="accent1">
                    <a:lumMod val="60000"/>
                    <a:lumOff val="40000"/>
                  </a:schemeClr>
                </a:solidFill>
              </a:rPr>
              <a:t>yes</a:t>
            </a:r>
          </a:p>
          <a:p>
            <a:pPr marL="401638" indent="-401638">
              <a:buFont typeface="Wingdings" panose="05000000000000000000" pitchFamily="2" charset="2"/>
              <a:buChar char="v"/>
            </a:pPr>
            <a:r>
              <a:rPr lang="en-US" sz="2000" dirty="0"/>
              <a:t>P</a:t>
            </a:r>
            <a:r>
              <a:rPr lang="en-US" sz="2000" baseline="-25000" dirty="0"/>
              <a:t>2</a:t>
            </a:r>
            <a:r>
              <a:rPr lang="en-US" sz="2000" dirty="0"/>
              <a:t>F</a:t>
            </a:r>
            <a:r>
              <a:rPr lang="en-US" sz="2000" baseline="-25000" dirty="0"/>
              <a:t>5 </a:t>
            </a:r>
            <a:r>
              <a:rPr lang="en-US" sz="2000" dirty="0"/>
              <a:t>(</a:t>
            </a:r>
            <a:r>
              <a:rPr lang="en-US" sz="2000" dirty="0" err="1"/>
              <a:t>diphosphorus</a:t>
            </a:r>
            <a:r>
              <a:rPr lang="en-US" sz="2000" dirty="0"/>
              <a:t> pentafluoride)</a:t>
            </a:r>
          </a:p>
          <a:p>
            <a:pPr marL="236538" lvl="1" indent="0">
              <a:buNone/>
            </a:pPr>
            <a:r>
              <a:rPr lang="en-US" sz="1600" b="1" dirty="0">
                <a:solidFill>
                  <a:schemeClr val="accent1">
                    <a:lumMod val="60000"/>
                    <a:lumOff val="40000"/>
                  </a:schemeClr>
                </a:solidFill>
              </a:rPr>
              <a:t>no</a:t>
            </a:r>
            <a:r>
              <a:rPr lang="en-US" sz="1600" dirty="0"/>
              <a:t>: all bonded are covalent and don’t break apart in a solvent</a:t>
            </a:r>
          </a:p>
          <a:p>
            <a:pPr marL="401638" indent="-401638">
              <a:buFont typeface="Wingdings" panose="05000000000000000000" pitchFamily="2" charset="2"/>
              <a:buChar char="v"/>
            </a:pPr>
            <a:r>
              <a:rPr lang="en-US" sz="2000" dirty="0"/>
              <a:t>C</a:t>
            </a:r>
            <a:r>
              <a:rPr lang="en-US" sz="2000" baseline="-25000" dirty="0"/>
              <a:t>2</a:t>
            </a:r>
            <a:r>
              <a:rPr lang="en-US" sz="2000" dirty="0"/>
              <a:t>H</a:t>
            </a:r>
            <a:r>
              <a:rPr lang="en-US" sz="2000" baseline="-25000" dirty="0"/>
              <a:t>5</a:t>
            </a:r>
            <a:r>
              <a:rPr lang="en-US" sz="2000" dirty="0"/>
              <a:t>OH (CH</a:t>
            </a:r>
            <a:r>
              <a:rPr lang="en-US" sz="2000" baseline="-25000" dirty="0"/>
              <a:t>3</a:t>
            </a:r>
            <a:r>
              <a:rPr lang="en-US" sz="2000" dirty="0"/>
              <a:t>CH</a:t>
            </a:r>
            <a:r>
              <a:rPr lang="en-US" sz="2000" baseline="-25000" dirty="0"/>
              <a:t>2</a:t>
            </a:r>
            <a:r>
              <a:rPr lang="en-US" sz="2000" dirty="0"/>
              <a:t>OH) (ethanol)</a:t>
            </a:r>
          </a:p>
          <a:p>
            <a:pPr marL="236538" lvl="1" indent="0">
              <a:buNone/>
            </a:pPr>
            <a:r>
              <a:rPr lang="en-US" sz="1600" b="1" dirty="0">
                <a:solidFill>
                  <a:schemeClr val="accent1">
                    <a:lumMod val="60000"/>
                    <a:lumOff val="40000"/>
                  </a:schemeClr>
                </a:solidFill>
              </a:rPr>
              <a:t>no</a:t>
            </a:r>
            <a:r>
              <a:rPr lang="en-US" sz="1600" dirty="0"/>
              <a:t>, a covalent molecule</a:t>
            </a:r>
          </a:p>
          <a:p>
            <a:pPr marL="401638" indent="-401638">
              <a:buFont typeface="Wingdings" panose="05000000000000000000" pitchFamily="2" charset="2"/>
              <a:buChar char="v"/>
            </a:pPr>
            <a:r>
              <a:rPr lang="en-US" sz="2000" dirty="0"/>
              <a:t>C</a:t>
            </a:r>
            <a:r>
              <a:rPr lang="en-US" sz="2000" baseline="-25000" dirty="0"/>
              <a:t>6</a:t>
            </a:r>
            <a:r>
              <a:rPr lang="en-US" sz="2000" dirty="0"/>
              <a:t>H</a:t>
            </a:r>
            <a:r>
              <a:rPr lang="en-US" sz="2000" baseline="-25000" dirty="0"/>
              <a:t>12</a:t>
            </a:r>
            <a:r>
              <a:rPr lang="en-US" sz="2000" dirty="0"/>
              <a:t>O</a:t>
            </a:r>
            <a:r>
              <a:rPr lang="en-US" sz="2000" baseline="-25000" dirty="0"/>
              <a:t>6</a:t>
            </a:r>
            <a:r>
              <a:rPr lang="en-US" sz="2000" dirty="0"/>
              <a:t> (glucose)</a:t>
            </a:r>
          </a:p>
          <a:p>
            <a:pPr marL="236538" lvl="1" indent="0">
              <a:buNone/>
            </a:pPr>
            <a:r>
              <a:rPr lang="en-US" sz="1600" b="1" dirty="0">
                <a:solidFill>
                  <a:schemeClr val="accent1">
                    <a:lumMod val="60000"/>
                    <a:lumOff val="40000"/>
                  </a:schemeClr>
                </a:solidFill>
              </a:rPr>
              <a:t>no</a:t>
            </a:r>
            <a:r>
              <a:rPr lang="en-US" sz="1600" dirty="0"/>
              <a:t>, a covalent molecule</a:t>
            </a:r>
          </a:p>
          <a:p>
            <a:pPr marL="401638" indent="-401638">
              <a:buFont typeface="Wingdings" panose="05000000000000000000" pitchFamily="2" charset="2"/>
              <a:buChar char="v"/>
            </a:pPr>
            <a:r>
              <a:rPr lang="en-US" sz="2000" dirty="0"/>
              <a:t>CCl</a:t>
            </a:r>
            <a:r>
              <a:rPr lang="en-US" sz="2000" baseline="-25000" dirty="0"/>
              <a:t>4  </a:t>
            </a:r>
            <a:r>
              <a:rPr lang="en-US" sz="2000" dirty="0"/>
              <a:t>(carbon tetrachloride)</a:t>
            </a:r>
          </a:p>
          <a:p>
            <a:pPr marL="236538" lvl="1" indent="0">
              <a:buNone/>
            </a:pPr>
            <a:r>
              <a:rPr lang="en-US" sz="1600" b="1" dirty="0">
                <a:solidFill>
                  <a:schemeClr val="accent1">
                    <a:lumMod val="60000"/>
                    <a:lumOff val="40000"/>
                  </a:schemeClr>
                </a:solidFill>
              </a:rPr>
              <a:t>no</a:t>
            </a:r>
            <a:r>
              <a:rPr lang="en-US" sz="1600" dirty="0"/>
              <a:t> a covalent molecule and also nonpolar</a:t>
            </a:r>
          </a:p>
          <a:p>
            <a:pPr marL="401638" indent="-401638">
              <a:buFont typeface="Wingdings" panose="05000000000000000000" pitchFamily="2" charset="2"/>
              <a:buChar char="v"/>
            </a:pPr>
            <a:r>
              <a:rPr lang="en-US" sz="2000" dirty="0"/>
              <a:t>CaCl</a:t>
            </a:r>
            <a:r>
              <a:rPr lang="en-US" sz="2000" baseline="-25000" dirty="0"/>
              <a:t>2 </a:t>
            </a:r>
            <a:r>
              <a:rPr lang="en-US" sz="2000" dirty="0"/>
              <a:t>(calcium chloride)</a:t>
            </a:r>
          </a:p>
          <a:p>
            <a:pPr marL="236538" lvl="1" indent="0">
              <a:buNone/>
            </a:pPr>
            <a:r>
              <a:rPr lang="en-US" sz="1600" b="1" dirty="0">
                <a:solidFill>
                  <a:schemeClr val="accent1">
                    <a:lumMod val="60000"/>
                    <a:lumOff val="40000"/>
                  </a:schemeClr>
                </a:solidFill>
              </a:rPr>
              <a:t>yes</a:t>
            </a:r>
            <a:endParaRPr lang="en-US" sz="2000" b="1" baseline="-25000" dirty="0">
              <a:solidFill>
                <a:schemeClr val="accent1">
                  <a:lumMod val="60000"/>
                  <a:lumOff val="40000"/>
                </a:schemeClr>
              </a:solidFill>
            </a:endParaRPr>
          </a:p>
          <a:p>
            <a:pPr marL="401638" indent="-401638">
              <a:buFont typeface="Wingdings" panose="05000000000000000000" pitchFamily="2" charset="2"/>
              <a:buChar char="v"/>
            </a:pPr>
            <a:r>
              <a:rPr lang="en-US" sz="2000" dirty="0"/>
              <a:t>AgNO</a:t>
            </a:r>
            <a:r>
              <a:rPr lang="en-US" sz="2000" baseline="-25000" dirty="0"/>
              <a:t>3 </a:t>
            </a:r>
            <a:r>
              <a:rPr lang="en-US" sz="2000" dirty="0"/>
              <a:t>(silver nitrate)</a:t>
            </a:r>
          </a:p>
          <a:p>
            <a:pPr marL="236538" lvl="1" indent="0">
              <a:buNone/>
            </a:pPr>
            <a:r>
              <a:rPr lang="en-US" sz="1600" b="1" dirty="0">
                <a:solidFill>
                  <a:schemeClr val="accent1">
                    <a:lumMod val="60000"/>
                    <a:lumOff val="40000"/>
                  </a:schemeClr>
                </a:solidFill>
              </a:rPr>
              <a:t>yes</a:t>
            </a:r>
          </a:p>
          <a:p>
            <a:pPr marL="401638" indent="-401638">
              <a:buFont typeface="Wingdings" panose="05000000000000000000" pitchFamily="2" charset="2"/>
              <a:buChar char="v"/>
            </a:pPr>
            <a:endParaRPr lang="en-US" baseline="-25000" dirty="0"/>
          </a:p>
        </p:txBody>
      </p:sp>
      <p:sp>
        <p:nvSpPr>
          <p:cNvPr id="2" name="Slide Number Placeholder 1">
            <a:extLst>
              <a:ext uri="{FF2B5EF4-FFF2-40B4-BE49-F238E27FC236}">
                <a16:creationId xmlns:a16="http://schemas.microsoft.com/office/drawing/2014/main" id="{097A6B3B-8479-A117-D4E7-F3F7A24F56E7}"/>
              </a:ext>
            </a:extLst>
          </p:cNvPr>
          <p:cNvSpPr>
            <a:spLocks noGrp="1"/>
          </p:cNvSpPr>
          <p:nvPr>
            <p:ph type="sldNum" sz="quarter" idx="10"/>
          </p:nvPr>
        </p:nvSpPr>
        <p:spPr/>
        <p:txBody>
          <a:bodyPr/>
          <a:lstStyle/>
          <a:p>
            <a:fld id="{48B47BF4-C530-47F3-8F78-E261EA428483}" type="slidenum">
              <a:rPr lang="en-US" smtClean="0"/>
              <a:pPr/>
              <a:t>15</a:t>
            </a:fld>
            <a:endParaRPr lang="en-US" dirty="0"/>
          </a:p>
        </p:txBody>
      </p:sp>
    </p:spTree>
    <p:extLst>
      <p:ext uri="{BB962C8B-B14F-4D97-AF65-F5344CB8AC3E}">
        <p14:creationId xmlns:p14="http://schemas.microsoft.com/office/powerpoint/2010/main" val="2149803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9EC6B-A565-B8B3-593A-D64CE313135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76E4584-4058-1EB8-FE6E-31A4CFA5A948}"/>
              </a:ext>
            </a:extLst>
          </p:cNvPr>
          <p:cNvSpPr>
            <a:spLocks noGrp="1"/>
          </p:cNvSpPr>
          <p:nvPr>
            <p:ph type="title"/>
          </p:nvPr>
        </p:nvSpPr>
        <p:spPr>
          <a:xfrm>
            <a:off x="372533" y="127883"/>
            <a:ext cx="8421512" cy="769441"/>
          </a:xfrm>
        </p:spPr>
        <p:txBody>
          <a:bodyPr/>
          <a:lstStyle/>
          <a:p>
            <a:r>
              <a:rPr lang="en-US" sz="4400" dirty="0"/>
              <a:t>Solubility in Aqueous Solutions</a:t>
            </a:r>
          </a:p>
        </p:txBody>
      </p:sp>
      <p:sp>
        <p:nvSpPr>
          <p:cNvPr id="5" name="Content Placeholder 4">
            <a:extLst>
              <a:ext uri="{FF2B5EF4-FFF2-40B4-BE49-F238E27FC236}">
                <a16:creationId xmlns:a16="http://schemas.microsoft.com/office/drawing/2014/main" id="{3ADD6C23-0225-1B25-0278-B35E0A496453}"/>
              </a:ext>
            </a:extLst>
          </p:cNvPr>
          <p:cNvSpPr>
            <a:spLocks noGrp="1"/>
          </p:cNvSpPr>
          <p:nvPr>
            <p:ph idx="1"/>
          </p:nvPr>
        </p:nvSpPr>
        <p:spPr>
          <a:xfrm>
            <a:off x="378177" y="981489"/>
            <a:ext cx="8387645" cy="5383503"/>
          </a:xfrm>
        </p:spPr>
        <p:txBody>
          <a:bodyPr/>
          <a:lstStyle/>
          <a:p>
            <a:r>
              <a:rPr lang="en-US" dirty="0"/>
              <a:t>Some ions (a </a:t>
            </a:r>
            <a:r>
              <a:rPr lang="en-US" dirty="0">
                <a:solidFill>
                  <a:schemeClr val="accent1">
                    <a:lumMod val="60000"/>
                    <a:lumOff val="40000"/>
                  </a:schemeClr>
                </a:solidFill>
              </a:rPr>
              <a:t>cation</a:t>
            </a:r>
            <a:r>
              <a:rPr lang="en-US" dirty="0"/>
              <a:t> and an </a:t>
            </a:r>
            <a:r>
              <a:rPr lang="en-US" dirty="0">
                <a:solidFill>
                  <a:schemeClr val="accent1">
                    <a:lumMod val="60000"/>
                    <a:lumOff val="40000"/>
                  </a:schemeClr>
                </a:solidFill>
              </a:rPr>
              <a:t>anion</a:t>
            </a:r>
            <a:r>
              <a:rPr lang="en-US" dirty="0"/>
              <a:t>) that are brought together in solution will form a complex quickly and </a:t>
            </a:r>
            <a:r>
              <a:rPr lang="en-US" b="1" i="1" dirty="0">
                <a:solidFill>
                  <a:srgbClr val="00FF00"/>
                </a:solidFill>
              </a:rPr>
              <a:t>precipitate</a:t>
            </a:r>
            <a:r>
              <a:rPr lang="en-US" dirty="0"/>
              <a:t> out of solution, forming a </a:t>
            </a:r>
            <a:r>
              <a:rPr lang="en-US" dirty="0">
                <a:solidFill>
                  <a:srgbClr val="FFFF00"/>
                </a:solidFill>
              </a:rPr>
              <a:t>solid</a:t>
            </a:r>
            <a:r>
              <a:rPr lang="en-US" dirty="0"/>
              <a:t> in the </a:t>
            </a:r>
            <a:r>
              <a:rPr lang="en-US" dirty="0">
                <a:solidFill>
                  <a:srgbClr val="FFFF00"/>
                </a:solidFill>
              </a:rPr>
              <a:t>solution</a:t>
            </a:r>
          </a:p>
          <a:p>
            <a:r>
              <a:rPr lang="en-US" dirty="0"/>
              <a:t>A classic example is </a:t>
            </a:r>
            <a:r>
              <a:rPr lang="en-US" dirty="0">
                <a:solidFill>
                  <a:srgbClr val="FFC000"/>
                </a:solidFill>
              </a:rPr>
              <a:t>silver</a:t>
            </a:r>
            <a:r>
              <a:rPr lang="en-US" dirty="0"/>
              <a:t> (</a:t>
            </a:r>
            <a:r>
              <a:rPr lang="en-US" dirty="0">
                <a:solidFill>
                  <a:srgbClr val="FFC000"/>
                </a:solidFill>
              </a:rPr>
              <a:t>Ag</a:t>
            </a:r>
            <a:r>
              <a:rPr lang="en-US" baseline="30000" dirty="0">
                <a:solidFill>
                  <a:srgbClr val="FFC000"/>
                </a:solidFill>
              </a:rPr>
              <a:t>+</a:t>
            </a:r>
            <a:r>
              <a:rPr lang="en-US" dirty="0"/>
              <a:t>)</a:t>
            </a:r>
            <a:br>
              <a:rPr lang="en-US" dirty="0"/>
            </a:br>
            <a:r>
              <a:rPr lang="en-US" dirty="0">
                <a:solidFill>
                  <a:srgbClr val="FFFF00"/>
                </a:solidFill>
              </a:rPr>
              <a:t>cation </a:t>
            </a:r>
            <a:r>
              <a:rPr lang="en-US" dirty="0"/>
              <a:t>binding or combining (not</a:t>
            </a:r>
            <a:br>
              <a:rPr lang="en-US" dirty="0"/>
            </a:br>
            <a:r>
              <a:rPr lang="en-US" dirty="0"/>
              <a:t>bonding) with </a:t>
            </a:r>
            <a:r>
              <a:rPr lang="en-US" dirty="0">
                <a:solidFill>
                  <a:srgbClr val="FFC000"/>
                </a:solidFill>
              </a:rPr>
              <a:t>chloride</a:t>
            </a:r>
            <a:r>
              <a:rPr lang="en-US" dirty="0"/>
              <a:t> (</a:t>
            </a:r>
            <a:r>
              <a:rPr lang="en-US" dirty="0">
                <a:solidFill>
                  <a:srgbClr val="FFC000"/>
                </a:solidFill>
              </a:rPr>
              <a:t>Cl</a:t>
            </a:r>
            <a:r>
              <a:rPr lang="en-US" baseline="30000" dirty="0">
                <a:solidFill>
                  <a:srgbClr val="FFC000"/>
                </a:solidFill>
              </a:rPr>
              <a:t>–</a:t>
            </a:r>
            <a:r>
              <a:rPr lang="en-US" dirty="0"/>
              <a:t>) anion</a:t>
            </a:r>
            <a:br>
              <a:rPr lang="en-US" dirty="0"/>
            </a:br>
            <a:r>
              <a:rPr lang="en-US" dirty="0"/>
              <a:t>to form the </a:t>
            </a:r>
            <a:r>
              <a:rPr lang="en-US" dirty="0">
                <a:solidFill>
                  <a:srgbClr val="FFC000"/>
                </a:solidFill>
              </a:rPr>
              <a:t>silver chloride </a:t>
            </a:r>
            <a:r>
              <a:rPr lang="en-US" dirty="0"/>
              <a:t>(</a:t>
            </a:r>
            <a:r>
              <a:rPr lang="en-US" dirty="0">
                <a:solidFill>
                  <a:srgbClr val="FFC000"/>
                </a:solidFill>
              </a:rPr>
              <a:t>AgCl</a:t>
            </a:r>
            <a:r>
              <a:rPr lang="en-US" dirty="0"/>
              <a:t>)</a:t>
            </a:r>
            <a:br>
              <a:rPr lang="en-US" dirty="0"/>
            </a:br>
            <a:r>
              <a:rPr lang="en-US" dirty="0">
                <a:solidFill>
                  <a:schemeClr val="accent1">
                    <a:lumMod val="60000"/>
                    <a:lumOff val="40000"/>
                  </a:schemeClr>
                </a:solidFill>
              </a:rPr>
              <a:t>precipitate</a:t>
            </a:r>
          </a:p>
          <a:p>
            <a:r>
              <a:rPr lang="en-US" dirty="0"/>
              <a:t>Several ion combinations occurring</a:t>
            </a:r>
            <a:br>
              <a:rPr lang="en-US" dirty="0"/>
            </a:br>
            <a:r>
              <a:rPr lang="en-US" dirty="0"/>
              <a:t>in solution and having no or low </a:t>
            </a:r>
            <a:br>
              <a:rPr lang="en-US" dirty="0"/>
            </a:br>
            <a:r>
              <a:rPr lang="en-US" dirty="0"/>
              <a:t>solubility—thus forming precipitates—</a:t>
            </a:r>
            <a:br>
              <a:rPr lang="en-US" dirty="0"/>
            </a:br>
            <a:r>
              <a:rPr lang="en-US" dirty="0"/>
              <a:t>are known (table next page)</a:t>
            </a:r>
          </a:p>
          <a:p>
            <a:pPr lvl="1"/>
            <a:endParaRPr lang="en-US" dirty="0"/>
          </a:p>
          <a:p>
            <a:pPr lvl="1"/>
            <a:endParaRPr lang="en-US" dirty="0"/>
          </a:p>
        </p:txBody>
      </p:sp>
      <p:sp>
        <p:nvSpPr>
          <p:cNvPr id="2" name="Slide Number Placeholder 1">
            <a:extLst>
              <a:ext uri="{FF2B5EF4-FFF2-40B4-BE49-F238E27FC236}">
                <a16:creationId xmlns:a16="http://schemas.microsoft.com/office/drawing/2014/main" id="{60EF87A0-D3CA-4EE8-35D2-C758572D7C3F}"/>
              </a:ext>
            </a:extLst>
          </p:cNvPr>
          <p:cNvSpPr>
            <a:spLocks noGrp="1"/>
          </p:cNvSpPr>
          <p:nvPr>
            <p:ph type="sldNum" sz="quarter" idx="10"/>
          </p:nvPr>
        </p:nvSpPr>
        <p:spPr/>
        <p:txBody>
          <a:bodyPr/>
          <a:lstStyle/>
          <a:p>
            <a:fld id="{48B47BF4-C530-47F3-8F78-E261EA428483}" type="slidenum">
              <a:rPr lang="en-US" smtClean="0"/>
              <a:pPr/>
              <a:t>16</a:t>
            </a:fld>
            <a:endParaRPr lang="en-US" dirty="0"/>
          </a:p>
        </p:txBody>
      </p:sp>
      <p:pic>
        <p:nvPicPr>
          <p:cNvPr id="3" name="m2-res_1080p">
            <a:hlinkClick r:id="" action="ppaction://media"/>
            <a:extLst>
              <a:ext uri="{FF2B5EF4-FFF2-40B4-BE49-F238E27FC236}">
                <a16:creationId xmlns:a16="http://schemas.microsoft.com/office/drawing/2014/main" id="{79F9C645-F715-EFDF-EDFC-897605F52BC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569416" y="2743448"/>
            <a:ext cx="2078687" cy="3698488"/>
          </a:xfrm>
          <a:prstGeom prst="rect">
            <a:avLst/>
          </a:prstGeom>
        </p:spPr>
      </p:pic>
      <p:sp>
        <p:nvSpPr>
          <p:cNvPr id="6" name="TextBox 5">
            <a:extLst>
              <a:ext uri="{FF2B5EF4-FFF2-40B4-BE49-F238E27FC236}">
                <a16:creationId xmlns:a16="http://schemas.microsoft.com/office/drawing/2014/main" id="{E7EE75D0-9290-FE9E-2BDD-DBDEFB9A9ED7}"/>
              </a:ext>
            </a:extLst>
          </p:cNvPr>
          <p:cNvSpPr txBox="1"/>
          <p:nvPr/>
        </p:nvSpPr>
        <p:spPr>
          <a:xfrm>
            <a:off x="1535240" y="6211103"/>
            <a:ext cx="5036379" cy="307777"/>
          </a:xfrm>
          <a:prstGeom prst="rect">
            <a:avLst/>
          </a:prstGeom>
          <a:noFill/>
        </p:spPr>
        <p:txBody>
          <a:bodyPr wrap="none" rtlCol="0">
            <a:spAutoFit/>
          </a:bodyPr>
          <a:lstStyle/>
          <a:p>
            <a:r>
              <a:rPr lang="en-US" sz="1400" dirty="0">
                <a:solidFill>
                  <a:schemeClr val="bg1"/>
                </a:solidFill>
              </a:rPr>
              <a:t>Video shows HCl being added to AgNO</a:t>
            </a:r>
            <a:r>
              <a:rPr lang="en-US" sz="1400" baseline="-25000" dirty="0">
                <a:solidFill>
                  <a:schemeClr val="bg1"/>
                </a:solidFill>
              </a:rPr>
              <a:t>3</a:t>
            </a:r>
            <a:r>
              <a:rPr lang="en-US" sz="1400" dirty="0">
                <a:solidFill>
                  <a:schemeClr val="bg1"/>
                </a:solidFill>
              </a:rPr>
              <a:t> (</a:t>
            </a:r>
            <a:r>
              <a:rPr lang="en-US" sz="1400" i="1" dirty="0" err="1">
                <a:solidFill>
                  <a:schemeClr val="bg1"/>
                </a:solidFill>
              </a:rPr>
              <a:t>aq</a:t>
            </a:r>
            <a:r>
              <a:rPr lang="en-US" sz="1400" dirty="0">
                <a:solidFill>
                  <a:schemeClr val="bg1"/>
                </a:solidFill>
              </a:rPr>
              <a:t>) to form AgCl (</a:t>
            </a:r>
            <a:r>
              <a:rPr lang="en-US" sz="1400" i="1" dirty="0">
                <a:solidFill>
                  <a:schemeClr val="bg1"/>
                </a:solidFill>
              </a:rPr>
              <a:t>s</a:t>
            </a:r>
            <a:r>
              <a:rPr lang="en-US" sz="1400" dirty="0">
                <a:solidFill>
                  <a:schemeClr val="bg1"/>
                </a:solidFill>
              </a:rPr>
              <a:t>)</a:t>
            </a:r>
          </a:p>
        </p:txBody>
      </p:sp>
    </p:spTree>
    <p:extLst>
      <p:ext uri="{BB962C8B-B14F-4D97-AF65-F5344CB8AC3E}">
        <p14:creationId xmlns:p14="http://schemas.microsoft.com/office/powerpoint/2010/main" val="1597831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8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9EC6B-A565-B8B3-593A-D64CE313135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76E4584-4058-1EB8-FE6E-31A4CFA5A948}"/>
              </a:ext>
            </a:extLst>
          </p:cNvPr>
          <p:cNvSpPr>
            <a:spLocks noGrp="1"/>
          </p:cNvSpPr>
          <p:nvPr>
            <p:ph type="title"/>
          </p:nvPr>
        </p:nvSpPr>
        <p:spPr>
          <a:xfrm>
            <a:off x="372533" y="127883"/>
            <a:ext cx="8421512" cy="769441"/>
          </a:xfrm>
        </p:spPr>
        <p:txBody>
          <a:bodyPr/>
          <a:lstStyle/>
          <a:p>
            <a:r>
              <a:rPr lang="en-US" sz="4400" dirty="0"/>
              <a:t>Solubility in Aqueous Solutions</a:t>
            </a:r>
          </a:p>
        </p:txBody>
      </p:sp>
      <p:sp>
        <p:nvSpPr>
          <p:cNvPr id="5" name="Content Placeholder 4">
            <a:extLst>
              <a:ext uri="{FF2B5EF4-FFF2-40B4-BE49-F238E27FC236}">
                <a16:creationId xmlns:a16="http://schemas.microsoft.com/office/drawing/2014/main" id="{3ADD6C23-0225-1B25-0278-B35E0A496453}"/>
              </a:ext>
            </a:extLst>
          </p:cNvPr>
          <p:cNvSpPr>
            <a:spLocks noGrp="1"/>
          </p:cNvSpPr>
          <p:nvPr>
            <p:ph idx="1"/>
          </p:nvPr>
        </p:nvSpPr>
        <p:spPr>
          <a:xfrm>
            <a:off x="378177" y="1038512"/>
            <a:ext cx="8387645" cy="5383503"/>
          </a:xfrm>
        </p:spPr>
        <p:txBody>
          <a:bodyPr/>
          <a:lstStyle/>
          <a:p>
            <a:r>
              <a:rPr lang="en-US" dirty="0"/>
              <a:t>These rules for solubility concerning the various ion combinations in aqueous solutions are part of the Green Sheet</a:t>
            </a:r>
          </a:p>
          <a:p>
            <a:endParaRPr lang="en-US" dirty="0"/>
          </a:p>
          <a:p>
            <a:pPr marL="0" indent="0">
              <a:buNone/>
            </a:pPr>
            <a:r>
              <a:rPr lang="en-US" dirty="0"/>
              <a:t>If you are asked</a:t>
            </a:r>
            <a:br>
              <a:rPr lang="en-US" dirty="0"/>
            </a:br>
            <a:r>
              <a:rPr lang="en-US" dirty="0"/>
              <a:t>about whether</a:t>
            </a:r>
            <a:br>
              <a:rPr lang="en-US" dirty="0"/>
            </a:br>
            <a:r>
              <a:rPr lang="en-US" dirty="0"/>
              <a:t>the mixing of </a:t>
            </a:r>
            <a:br>
              <a:rPr lang="en-US" dirty="0"/>
            </a:br>
            <a:r>
              <a:rPr lang="en-US" dirty="0"/>
              <a:t>solutions with</a:t>
            </a:r>
            <a:br>
              <a:rPr lang="en-US" dirty="0"/>
            </a:br>
            <a:r>
              <a:rPr lang="en-US" dirty="0"/>
              <a:t>soluble ions form</a:t>
            </a:r>
            <a:br>
              <a:rPr lang="en-US" dirty="0"/>
            </a:br>
            <a:r>
              <a:rPr lang="en-US" dirty="0"/>
              <a:t>a precipitate, </a:t>
            </a:r>
            <a:br>
              <a:rPr lang="en-US" dirty="0"/>
            </a:br>
            <a:r>
              <a:rPr lang="en-US" dirty="0"/>
              <a:t>be prepared to</a:t>
            </a:r>
            <a:br>
              <a:rPr lang="en-US" dirty="0"/>
            </a:br>
            <a:r>
              <a:rPr lang="en-US" dirty="0"/>
              <a:t>say yes or no </a:t>
            </a:r>
            <a:br>
              <a:rPr lang="en-US" dirty="0"/>
            </a:br>
            <a:r>
              <a:rPr lang="en-US" dirty="0"/>
              <a:t>by understanding</a:t>
            </a:r>
            <a:br>
              <a:rPr lang="en-US" dirty="0"/>
            </a:br>
            <a:r>
              <a:rPr lang="en-US" dirty="0"/>
              <a:t>the table</a:t>
            </a:r>
          </a:p>
          <a:p>
            <a:pPr lvl="1"/>
            <a:endParaRPr lang="en-US" dirty="0"/>
          </a:p>
          <a:p>
            <a:pPr lvl="1"/>
            <a:endParaRPr lang="en-US" dirty="0"/>
          </a:p>
        </p:txBody>
      </p:sp>
      <p:sp>
        <p:nvSpPr>
          <p:cNvPr id="2" name="Slide Number Placeholder 1">
            <a:extLst>
              <a:ext uri="{FF2B5EF4-FFF2-40B4-BE49-F238E27FC236}">
                <a16:creationId xmlns:a16="http://schemas.microsoft.com/office/drawing/2014/main" id="{60EF87A0-D3CA-4EE8-35D2-C758572D7C3F}"/>
              </a:ext>
            </a:extLst>
          </p:cNvPr>
          <p:cNvSpPr>
            <a:spLocks noGrp="1"/>
          </p:cNvSpPr>
          <p:nvPr>
            <p:ph type="sldNum" sz="quarter" idx="10"/>
          </p:nvPr>
        </p:nvSpPr>
        <p:spPr/>
        <p:txBody>
          <a:bodyPr/>
          <a:lstStyle/>
          <a:p>
            <a:fld id="{48B47BF4-C530-47F3-8F78-E261EA428483}" type="slidenum">
              <a:rPr lang="en-US" smtClean="0"/>
              <a:pPr/>
              <a:t>17</a:t>
            </a:fld>
            <a:endParaRPr lang="en-US" dirty="0"/>
          </a:p>
        </p:txBody>
      </p:sp>
      <p:pic>
        <p:nvPicPr>
          <p:cNvPr id="7" name="Picture 6">
            <a:extLst>
              <a:ext uri="{FF2B5EF4-FFF2-40B4-BE49-F238E27FC236}">
                <a16:creationId xmlns:a16="http://schemas.microsoft.com/office/drawing/2014/main" id="{ECF7A230-FEA5-819A-ADD5-57084C4685FB}"/>
              </a:ext>
            </a:extLst>
          </p:cNvPr>
          <p:cNvPicPr>
            <a:picLocks noChangeAspect="1"/>
          </p:cNvPicPr>
          <p:nvPr/>
        </p:nvPicPr>
        <p:blipFill>
          <a:blip r:embed="rId2"/>
          <a:stretch>
            <a:fillRect/>
          </a:stretch>
        </p:blipFill>
        <p:spPr>
          <a:xfrm>
            <a:off x="3425593" y="2425149"/>
            <a:ext cx="5340229" cy="3939843"/>
          </a:xfrm>
          <a:prstGeom prst="rect">
            <a:avLst/>
          </a:prstGeom>
        </p:spPr>
      </p:pic>
    </p:spTree>
    <p:extLst>
      <p:ext uri="{BB962C8B-B14F-4D97-AF65-F5344CB8AC3E}">
        <p14:creationId xmlns:p14="http://schemas.microsoft.com/office/powerpoint/2010/main" val="17281593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DB133-45BD-EB2C-118F-DF474A14874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1001A55-2A68-95BC-AA1A-65570DDCF6F6}"/>
              </a:ext>
            </a:extLst>
          </p:cNvPr>
          <p:cNvSpPr>
            <a:spLocks noGrp="1"/>
          </p:cNvSpPr>
          <p:nvPr>
            <p:ph type="title"/>
          </p:nvPr>
        </p:nvSpPr>
        <p:spPr>
          <a:xfrm>
            <a:off x="372533" y="147082"/>
            <a:ext cx="8421512" cy="830997"/>
          </a:xfrm>
        </p:spPr>
        <p:txBody>
          <a:bodyPr/>
          <a:lstStyle/>
          <a:p>
            <a:r>
              <a:rPr lang="en-US" dirty="0"/>
              <a:t>Practice: Is It Soluble?</a:t>
            </a:r>
          </a:p>
        </p:txBody>
      </p:sp>
      <p:sp>
        <p:nvSpPr>
          <p:cNvPr id="5" name="Content Placeholder 4">
            <a:extLst>
              <a:ext uri="{FF2B5EF4-FFF2-40B4-BE49-F238E27FC236}">
                <a16:creationId xmlns:a16="http://schemas.microsoft.com/office/drawing/2014/main" id="{59826125-88C5-002C-8BAF-77A7BDEE2BB4}"/>
              </a:ext>
            </a:extLst>
          </p:cNvPr>
          <p:cNvSpPr>
            <a:spLocks noGrp="1"/>
          </p:cNvSpPr>
          <p:nvPr>
            <p:ph idx="1"/>
          </p:nvPr>
        </p:nvSpPr>
        <p:spPr>
          <a:xfrm>
            <a:off x="406400" y="1003791"/>
            <a:ext cx="8387645" cy="5383503"/>
          </a:xfrm>
        </p:spPr>
        <p:txBody>
          <a:bodyPr/>
          <a:lstStyle/>
          <a:p>
            <a:pPr marL="0" indent="0">
              <a:buNone/>
            </a:pPr>
            <a:r>
              <a:rPr lang="en-US" sz="1800" dirty="0"/>
              <a:t>Refer to the Green Sheet</a:t>
            </a:r>
          </a:p>
          <a:p>
            <a:pPr marL="344488" indent="-344488">
              <a:buFont typeface="+mj-lt"/>
              <a:buAutoNum type="alphaLcPeriod"/>
            </a:pPr>
            <a:r>
              <a:rPr lang="en-US" sz="2000" dirty="0">
                <a:solidFill>
                  <a:srgbClr val="00FF00"/>
                </a:solidFill>
              </a:rPr>
              <a:t>Zn(NO</a:t>
            </a:r>
            <a:r>
              <a:rPr lang="en-US" sz="2000" baseline="-25000" dirty="0">
                <a:solidFill>
                  <a:srgbClr val="00FF00"/>
                </a:solidFill>
              </a:rPr>
              <a:t>3</a:t>
            </a:r>
            <a:r>
              <a:rPr lang="en-US" sz="2000" dirty="0">
                <a:solidFill>
                  <a:srgbClr val="00FF00"/>
                </a:solidFill>
              </a:rPr>
              <a:t>)</a:t>
            </a:r>
            <a:r>
              <a:rPr lang="en-US" sz="2000" baseline="-25000" dirty="0">
                <a:solidFill>
                  <a:srgbClr val="00FF00"/>
                </a:solidFill>
              </a:rPr>
              <a:t>2</a:t>
            </a:r>
            <a:r>
              <a:rPr lang="en-US" sz="2000" dirty="0"/>
              <a:t> (</a:t>
            </a:r>
            <a:r>
              <a:rPr lang="en-US" sz="2000" dirty="0">
                <a:solidFill>
                  <a:srgbClr val="00FF00"/>
                </a:solidFill>
              </a:rPr>
              <a:t>zinc nitrate</a:t>
            </a:r>
            <a:r>
              <a:rPr lang="en-US" sz="2000" dirty="0"/>
              <a:t>)</a:t>
            </a:r>
          </a:p>
          <a:p>
            <a:pPr marL="236538" lvl="1" indent="0">
              <a:buNone/>
            </a:pPr>
            <a:r>
              <a:rPr lang="en-US" sz="1800" dirty="0"/>
              <a:t>The solubility table indicates ALL </a:t>
            </a:r>
            <a:r>
              <a:rPr lang="en-US" sz="1800" dirty="0">
                <a:solidFill>
                  <a:srgbClr val="00FF00"/>
                </a:solidFill>
              </a:rPr>
              <a:t>nitrates</a:t>
            </a:r>
            <a:r>
              <a:rPr lang="en-US" sz="1800" dirty="0"/>
              <a:t> are </a:t>
            </a:r>
            <a:r>
              <a:rPr lang="en-US" sz="1800" dirty="0">
                <a:solidFill>
                  <a:srgbClr val="FFFF00"/>
                </a:solidFill>
              </a:rPr>
              <a:t>soluble</a:t>
            </a:r>
          </a:p>
          <a:p>
            <a:pPr marL="341313" indent="-341313">
              <a:buFont typeface="+mj-lt"/>
              <a:buAutoNum type="alphaLcPeriod"/>
            </a:pPr>
            <a:r>
              <a:rPr lang="en-US" sz="2000" dirty="0">
                <a:solidFill>
                  <a:srgbClr val="00FF00"/>
                </a:solidFill>
              </a:rPr>
              <a:t>PbBr</a:t>
            </a:r>
            <a:r>
              <a:rPr lang="en-US" sz="2000" baseline="-25000" dirty="0">
                <a:solidFill>
                  <a:srgbClr val="00FF00"/>
                </a:solidFill>
              </a:rPr>
              <a:t>2</a:t>
            </a:r>
            <a:r>
              <a:rPr lang="en-US" sz="2000" dirty="0">
                <a:solidFill>
                  <a:srgbClr val="00FF00"/>
                </a:solidFill>
              </a:rPr>
              <a:t> </a:t>
            </a:r>
            <a:r>
              <a:rPr lang="en-US" sz="2000" dirty="0"/>
              <a:t>(</a:t>
            </a:r>
            <a:r>
              <a:rPr lang="en-US" sz="2000" dirty="0">
                <a:solidFill>
                  <a:srgbClr val="00FF00"/>
                </a:solidFill>
              </a:rPr>
              <a:t>lead(II) bromide</a:t>
            </a:r>
            <a:r>
              <a:rPr lang="en-US" sz="2000" dirty="0"/>
              <a:t>)</a:t>
            </a:r>
          </a:p>
          <a:p>
            <a:pPr marL="236538" lvl="1" indent="0">
              <a:buNone/>
            </a:pPr>
            <a:r>
              <a:rPr lang="en-US" sz="1800" dirty="0"/>
              <a:t>Table states all </a:t>
            </a:r>
            <a:r>
              <a:rPr lang="en-US" sz="1800" dirty="0">
                <a:solidFill>
                  <a:schemeClr val="accent1">
                    <a:lumMod val="60000"/>
                    <a:lumOff val="40000"/>
                  </a:schemeClr>
                </a:solidFill>
              </a:rPr>
              <a:t>bromides</a:t>
            </a:r>
            <a:r>
              <a:rPr lang="en-US" sz="1800" dirty="0"/>
              <a:t> are </a:t>
            </a:r>
            <a:r>
              <a:rPr lang="en-US" sz="1800" dirty="0">
                <a:solidFill>
                  <a:srgbClr val="FFFF00"/>
                </a:solidFill>
              </a:rPr>
              <a:t>soluble</a:t>
            </a:r>
            <a:r>
              <a:rPr lang="en-US" sz="1800" dirty="0"/>
              <a:t> </a:t>
            </a:r>
            <a:r>
              <a:rPr lang="en-US" sz="1800" b="1" i="1" dirty="0">
                <a:solidFill>
                  <a:srgbClr val="FF0000"/>
                </a:solidFill>
              </a:rPr>
              <a:t>except</a:t>
            </a:r>
            <a:r>
              <a:rPr lang="en-US" sz="1800" dirty="0"/>
              <a:t> when combined with </a:t>
            </a:r>
            <a:r>
              <a:rPr lang="en-US" sz="1800" dirty="0">
                <a:solidFill>
                  <a:srgbClr val="FFC000"/>
                </a:solidFill>
              </a:rPr>
              <a:t>Pb</a:t>
            </a:r>
            <a:r>
              <a:rPr lang="en-US" sz="1800" baseline="30000" dirty="0">
                <a:solidFill>
                  <a:srgbClr val="FFC000"/>
                </a:solidFill>
              </a:rPr>
              <a:t>2+</a:t>
            </a:r>
            <a:r>
              <a:rPr lang="en-US" sz="1800" baseline="30000" dirty="0"/>
              <a:t> </a:t>
            </a:r>
            <a:r>
              <a:rPr lang="en-US" sz="1800" dirty="0">
                <a:solidFill>
                  <a:schemeClr val="accent1">
                    <a:lumMod val="60000"/>
                    <a:lumOff val="40000"/>
                  </a:schemeClr>
                </a:solidFill>
              </a:rPr>
              <a:t>lead ion</a:t>
            </a:r>
          </a:p>
          <a:p>
            <a:pPr marL="396875" indent="-396875">
              <a:buFont typeface="+mj-lt"/>
              <a:buAutoNum type="alphaLcPeriod"/>
            </a:pPr>
            <a:r>
              <a:rPr lang="en-US" sz="2000" dirty="0">
                <a:solidFill>
                  <a:srgbClr val="00FF00"/>
                </a:solidFill>
              </a:rPr>
              <a:t>Sr</a:t>
            </a:r>
            <a:r>
              <a:rPr lang="en-US" sz="2000" baseline="-25000" dirty="0">
                <a:solidFill>
                  <a:srgbClr val="00FF00"/>
                </a:solidFill>
              </a:rPr>
              <a:t>3</a:t>
            </a:r>
            <a:r>
              <a:rPr lang="en-US" sz="2000" dirty="0">
                <a:solidFill>
                  <a:srgbClr val="00FF00"/>
                </a:solidFill>
              </a:rPr>
              <a:t>(PO</a:t>
            </a:r>
            <a:r>
              <a:rPr lang="en-US" sz="2000" baseline="-25000" dirty="0">
                <a:solidFill>
                  <a:srgbClr val="00FF00"/>
                </a:solidFill>
              </a:rPr>
              <a:t>4</a:t>
            </a:r>
            <a:r>
              <a:rPr lang="en-US" sz="2000" dirty="0">
                <a:solidFill>
                  <a:srgbClr val="00FF00"/>
                </a:solidFill>
              </a:rPr>
              <a:t>)</a:t>
            </a:r>
            <a:r>
              <a:rPr lang="en-US" sz="2000" baseline="-25000" dirty="0">
                <a:solidFill>
                  <a:srgbClr val="00FF00"/>
                </a:solidFill>
              </a:rPr>
              <a:t>2 </a:t>
            </a:r>
            <a:r>
              <a:rPr lang="en-US" sz="2000" dirty="0"/>
              <a:t>(</a:t>
            </a:r>
            <a:r>
              <a:rPr lang="en-US" sz="2000" dirty="0">
                <a:solidFill>
                  <a:srgbClr val="00FF00"/>
                </a:solidFill>
              </a:rPr>
              <a:t>strontium phosphate</a:t>
            </a:r>
            <a:r>
              <a:rPr lang="en-US" sz="2000" dirty="0"/>
              <a:t>)</a:t>
            </a:r>
          </a:p>
          <a:p>
            <a:pPr marL="111125" lvl="1" indent="0">
              <a:buNone/>
            </a:pPr>
            <a:r>
              <a:rPr lang="en-US" sz="1800" dirty="0"/>
              <a:t>Table states all </a:t>
            </a:r>
            <a:r>
              <a:rPr lang="en-US" sz="1800" dirty="0">
                <a:solidFill>
                  <a:schemeClr val="accent1">
                    <a:lumMod val="60000"/>
                    <a:lumOff val="40000"/>
                  </a:schemeClr>
                </a:solidFill>
              </a:rPr>
              <a:t>phosphates</a:t>
            </a:r>
            <a:r>
              <a:rPr lang="en-US" sz="1800" dirty="0"/>
              <a:t> are </a:t>
            </a:r>
            <a:r>
              <a:rPr lang="en-US" sz="1800" dirty="0">
                <a:solidFill>
                  <a:srgbClr val="FFFF00"/>
                </a:solidFill>
              </a:rPr>
              <a:t>insoluble</a:t>
            </a:r>
            <a:r>
              <a:rPr lang="en-US" sz="1800" dirty="0"/>
              <a:t> </a:t>
            </a:r>
            <a:r>
              <a:rPr lang="en-US" sz="1800" dirty="0">
                <a:solidFill>
                  <a:schemeClr val="accent1">
                    <a:lumMod val="60000"/>
                    <a:lumOff val="40000"/>
                  </a:schemeClr>
                </a:solidFill>
              </a:rPr>
              <a:t>(not soluble), </a:t>
            </a:r>
            <a:r>
              <a:rPr lang="en-US" sz="1800" dirty="0"/>
              <a:t>so </a:t>
            </a:r>
            <a:r>
              <a:rPr lang="en-US" sz="1800" dirty="0">
                <a:solidFill>
                  <a:srgbClr val="FFC000"/>
                </a:solidFill>
              </a:rPr>
              <a:t>Sr</a:t>
            </a:r>
            <a:r>
              <a:rPr lang="en-US" sz="1800" baseline="-25000" dirty="0">
                <a:solidFill>
                  <a:srgbClr val="FFC000"/>
                </a:solidFill>
              </a:rPr>
              <a:t>3</a:t>
            </a:r>
            <a:r>
              <a:rPr lang="en-US" sz="1800" dirty="0">
                <a:solidFill>
                  <a:srgbClr val="FFC000"/>
                </a:solidFill>
              </a:rPr>
              <a:t>(PO</a:t>
            </a:r>
            <a:r>
              <a:rPr lang="en-US" sz="1800" baseline="-25000" dirty="0">
                <a:solidFill>
                  <a:srgbClr val="FFC000"/>
                </a:solidFill>
              </a:rPr>
              <a:t>4</a:t>
            </a:r>
            <a:r>
              <a:rPr lang="en-US" sz="1800" dirty="0">
                <a:solidFill>
                  <a:srgbClr val="FFC000"/>
                </a:solidFill>
              </a:rPr>
              <a:t>)</a:t>
            </a:r>
            <a:r>
              <a:rPr lang="en-US" sz="1800" baseline="-25000" dirty="0">
                <a:solidFill>
                  <a:srgbClr val="FFC000"/>
                </a:solidFill>
              </a:rPr>
              <a:t>2</a:t>
            </a:r>
            <a:r>
              <a:rPr lang="en-US" sz="1800" dirty="0">
                <a:solidFill>
                  <a:srgbClr val="FFC000"/>
                </a:solidFill>
              </a:rPr>
              <a:t> </a:t>
            </a:r>
            <a:r>
              <a:rPr lang="en-US" sz="1800" dirty="0"/>
              <a:t>is</a:t>
            </a:r>
          </a:p>
          <a:p>
            <a:pPr marL="344488" indent="-344488">
              <a:buFont typeface="+mj-lt"/>
              <a:buAutoNum type="alphaLcPeriod"/>
            </a:pPr>
            <a:r>
              <a:rPr lang="en-US" sz="2000" dirty="0">
                <a:solidFill>
                  <a:srgbClr val="00FF00"/>
                </a:solidFill>
              </a:rPr>
              <a:t>Mg(OH)</a:t>
            </a:r>
            <a:r>
              <a:rPr lang="en-US" sz="2000" baseline="-25000" dirty="0">
                <a:solidFill>
                  <a:srgbClr val="00FF00"/>
                </a:solidFill>
              </a:rPr>
              <a:t>2</a:t>
            </a:r>
            <a:r>
              <a:rPr lang="en-US" sz="2000" dirty="0"/>
              <a:t> (</a:t>
            </a:r>
            <a:r>
              <a:rPr lang="en-US" sz="2000" dirty="0">
                <a:solidFill>
                  <a:srgbClr val="00FF00"/>
                </a:solidFill>
              </a:rPr>
              <a:t>magnesium hydroxide</a:t>
            </a:r>
            <a:r>
              <a:rPr lang="en-US" sz="2000" dirty="0"/>
              <a:t>)</a:t>
            </a:r>
          </a:p>
          <a:p>
            <a:pPr marL="236538" lvl="1" indent="0">
              <a:buNone/>
            </a:pPr>
            <a:r>
              <a:rPr lang="en-US" sz="1800" dirty="0"/>
              <a:t>The Group 2 ion is insoluble with hydroxide ion</a:t>
            </a:r>
            <a:endParaRPr lang="en-US" sz="1800" dirty="0">
              <a:solidFill>
                <a:srgbClr val="FFFF00"/>
              </a:solidFill>
            </a:endParaRPr>
          </a:p>
          <a:p>
            <a:pPr marL="341313" indent="-341313">
              <a:buFont typeface="+mj-lt"/>
              <a:buAutoNum type="alphaLcPeriod"/>
            </a:pPr>
            <a:r>
              <a:rPr lang="en-US" sz="2000" dirty="0">
                <a:solidFill>
                  <a:srgbClr val="00FF00"/>
                </a:solidFill>
              </a:rPr>
              <a:t>KBr </a:t>
            </a:r>
            <a:r>
              <a:rPr lang="en-US" sz="2000" dirty="0"/>
              <a:t>(</a:t>
            </a:r>
            <a:r>
              <a:rPr lang="en-US" sz="2000" dirty="0">
                <a:solidFill>
                  <a:srgbClr val="00FF00"/>
                </a:solidFill>
              </a:rPr>
              <a:t>potassium bromide</a:t>
            </a:r>
            <a:r>
              <a:rPr lang="en-US" sz="2000" dirty="0"/>
              <a:t>)</a:t>
            </a:r>
          </a:p>
          <a:p>
            <a:pPr marL="236538" lvl="1" indent="0">
              <a:buNone/>
            </a:pPr>
            <a:r>
              <a:rPr lang="en-US" sz="1800" dirty="0"/>
              <a:t>Soluble: Group 1 ions like K</a:t>
            </a:r>
            <a:r>
              <a:rPr lang="en-US" sz="1800" baseline="30000" dirty="0"/>
              <a:t>+</a:t>
            </a:r>
            <a:r>
              <a:rPr lang="en-US" sz="1800" dirty="0"/>
              <a:t> are soluble except for Li</a:t>
            </a:r>
            <a:r>
              <a:rPr lang="en-US" sz="1800" baseline="30000" dirty="0"/>
              <a:t>+</a:t>
            </a:r>
            <a:r>
              <a:rPr lang="en-US" sz="1800" dirty="0"/>
              <a:t> in some combination</a:t>
            </a:r>
            <a:endParaRPr lang="en-US" sz="1800" dirty="0">
              <a:solidFill>
                <a:schemeClr val="accent1">
                  <a:lumMod val="60000"/>
                  <a:lumOff val="40000"/>
                </a:schemeClr>
              </a:solidFill>
            </a:endParaRPr>
          </a:p>
          <a:p>
            <a:pPr marL="344488" indent="-344488">
              <a:buFont typeface="+mj-lt"/>
              <a:buAutoNum type="alphaLcPeriod"/>
            </a:pPr>
            <a:r>
              <a:rPr lang="en-US" sz="2000" dirty="0">
                <a:solidFill>
                  <a:srgbClr val="00FF00"/>
                </a:solidFill>
              </a:rPr>
              <a:t>Pb(NO</a:t>
            </a:r>
            <a:r>
              <a:rPr lang="en-US" sz="2000" baseline="-25000" dirty="0">
                <a:solidFill>
                  <a:srgbClr val="00FF00"/>
                </a:solidFill>
              </a:rPr>
              <a:t>3</a:t>
            </a:r>
            <a:r>
              <a:rPr lang="en-US" sz="2000" dirty="0">
                <a:solidFill>
                  <a:srgbClr val="00FF00"/>
                </a:solidFill>
              </a:rPr>
              <a:t>)</a:t>
            </a:r>
            <a:r>
              <a:rPr lang="en-US" sz="2000" baseline="-25000" dirty="0">
                <a:solidFill>
                  <a:srgbClr val="00FF00"/>
                </a:solidFill>
              </a:rPr>
              <a:t>2</a:t>
            </a:r>
            <a:r>
              <a:rPr lang="en-US" sz="2000" dirty="0">
                <a:solidFill>
                  <a:srgbClr val="00FF00"/>
                </a:solidFill>
              </a:rPr>
              <a:t> </a:t>
            </a:r>
            <a:r>
              <a:rPr lang="en-US" sz="2000" dirty="0"/>
              <a:t>(</a:t>
            </a:r>
            <a:r>
              <a:rPr lang="en-US" sz="2000" dirty="0">
                <a:solidFill>
                  <a:srgbClr val="00FF00"/>
                </a:solidFill>
              </a:rPr>
              <a:t>lead(II) nitrate</a:t>
            </a:r>
            <a:r>
              <a:rPr lang="en-US" sz="2000" dirty="0"/>
              <a:t>)</a:t>
            </a:r>
          </a:p>
          <a:p>
            <a:pPr marL="111125" lvl="1" indent="0">
              <a:buNone/>
            </a:pPr>
            <a:r>
              <a:rPr lang="en-US" sz="1800" dirty="0"/>
              <a:t>Table states all </a:t>
            </a:r>
            <a:r>
              <a:rPr lang="en-US" sz="1800" dirty="0">
                <a:solidFill>
                  <a:schemeClr val="accent1">
                    <a:lumMod val="60000"/>
                    <a:lumOff val="40000"/>
                  </a:schemeClr>
                </a:solidFill>
              </a:rPr>
              <a:t>nitrates</a:t>
            </a:r>
            <a:r>
              <a:rPr lang="en-US" sz="1800" dirty="0"/>
              <a:t> are </a:t>
            </a:r>
            <a:r>
              <a:rPr lang="en-US" sz="1800" dirty="0">
                <a:solidFill>
                  <a:srgbClr val="FFFF00"/>
                </a:solidFill>
              </a:rPr>
              <a:t>soluble </a:t>
            </a:r>
            <a:r>
              <a:rPr lang="en-US" sz="1800" dirty="0"/>
              <a:t>with no exceptions</a:t>
            </a:r>
            <a:endParaRPr lang="en-US" b="1" i="1" dirty="0">
              <a:solidFill>
                <a:srgbClr val="FF0000"/>
              </a:solidFill>
            </a:endParaRPr>
          </a:p>
        </p:txBody>
      </p:sp>
      <p:sp>
        <p:nvSpPr>
          <p:cNvPr id="2" name="Slide Number Placeholder 1">
            <a:extLst>
              <a:ext uri="{FF2B5EF4-FFF2-40B4-BE49-F238E27FC236}">
                <a16:creationId xmlns:a16="http://schemas.microsoft.com/office/drawing/2014/main" id="{CE04A45C-630D-A7E4-CBB0-DFC5AAD56B0E}"/>
              </a:ext>
            </a:extLst>
          </p:cNvPr>
          <p:cNvSpPr>
            <a:spLocks noGrp="1"/>
          </p:cNvSpPr>
          <p:nvPr>
            <p:ph type="sldNum" sz="quarter" idx="10"/>
          </p:nvPr>
        </p:nvSpPr>
        <p:spPr/>
        <p:txBody>
          <a:bodyPr/>
          <a:lstStyle/>
          <a:p>
            <a:fld id="{48B47BF4-C530-47F3-8F78-E261EA428483}" type="slidenum">
              <a:rPr lang="en-US" smtClean="0"/>
              <a:pPr/>
              <a:t>18</a:t>
            </a:fld>
            <a:endParaRPr lang="en-US" dirty="0"/>
          </a:p>
        </p:txBody>
      </p:sp>
    </p:spTree>
    <p:extLst>
      <p:ext uri="{BB962C8B-B14F-4D97-AF65-F5344CB8AC3E}">
        <p14:creationId xmlns:p14="http://schemas.microsoft.com/office/powerpoint/2010/main" val="3439146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2C6DE9-2AD9-512F-19E3-96E1B2498A9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45E3DBE-4443-EA66-CE6B-0128BABAAB53}"/>
              </a:ext>
            </a:extLst>
          </p:cNvPr>
          <p:cNvSpPr>
            <a:spLocks noGrp="1"/>
          </p:cNvSpPr>
          <p:nvPr>
            <p:ph type="title"/>
          </p:nvPr>
        </p:nvSpPr>
        <p:spPr>
          <a:xfrm>
            <a:off x="372533" y="177860"/>
            <a:ext cx="8421512" cy="769441"/>
          </a:xfrm>
        </p:spPr>
        <p:txBody>
          <a:bodyPr/>
          <a:lstStyle/>
          <a:p>
            <a:r>
              <a:rPr lang="en-US" sz="4400" dirty="0"/>
              <a:t>Solubility and Saturation</a:t>
            </a:r>
          </a:p>
        </p:txBody>
      </p:sp>
      <p:sp>
        <p:nvSpPr>
          <p:cNvPr id="5" name="Content Placeholder 4">
            <a:extLst>
              <a:ext uri="{FF2B5EF4-FFF2-40B4-BE49-F238E27FC236}">
                <a16:creationId xmlns:a16="http://schemas.microsoft.com/office/drawing/2014/main" id="{89295825-014D-3330-EF46-D020C7544424}"/>
              </a:ext>
            </a:extLst>
          </p:cNvPr>
          <p:cNvSpPr>
            <a:spLocks noGrp="1"/>
          </p:cNvSpPr>
          <p:nvPr>
            <p:ph idx="1"/>
          </p:nvPr>
        </p:nvSpPr>
        <p:spPr>
          <a:xfrm>
            <a:off x="389466" y="1047947"/>
            <a:ext cx="8387645" cy="5383503"/>
          </a:xfrm>
        </p:spPr>
        <p:txBody>
          <a:bodyPr/>
          <a:lstStyle/>
          <a:p>
            <a:r>
              <a:rPr lang="en-US" sz="2200" dirty="0"/>
              <a:t>Some salt (cation-anion) combinations like </a:t>
            </a:r>
            <a:r>
              <a:rPr lang="en-US" sz="2200" dirty="0">
                <a:solidFill>
                  <a:srgbClr val="FFC000"/>
                </a:solidFill>
              </a:rPr>
              <a:t>silver chloride </a:t>
            </a:r>
            <a:r>
              <a:rPr lang="en-US" sz="2200" dirty="0"/>
              <a:t>(</a:t>
            </a:r>
            <a:r>
              <a:rPr lang="en-US" sz="2200" dirty="0">
                <a:solidFill>
                  <a:srgbClr val="FFC000"/>
                </a:solidFill>
              </a:rPr>
              <a:t>AgCl</a:t>
            </a:r>
            <a:r>
              <a:rPr lang="en-US" sz="2200" dirty="0"/>
              <a:t>) are not really </a:t>
            </a:r>
            <a:r>
              <a:rPr lang="en-US" sz="2200" dirty="0">
                <a:solidFill>
                  <a:srgbClr val="FFFF00"/>
                </a:solidFill>
              </a:rPr>
              <a:t>soluble</a:t>
            </a:r>
            <a:r>
              <a:rPr lang="en-US" sz="2200" dirty="0"/>
              <a:t> at all (see table below)</a:t>
            </a:r>
          </a:p>
          <a:p>
            <a:r>
              <a:rPr lang="en-US" sz="2200" dirty="0"/>
              <a:t>But many salts, while quite soluble, have a </a:t>
            </a:r>
            <a:r>
              <a:rPr lang="en-US" sz="2200" dirty="0">
                <a:solidFill>
                  <a:schemeClr val="accent1">
                    <a:lumMod val="60000"/>
                    <a:lumOff val="40000"/>
                  </a:schemeClr>
                </a:solidFill>
              </a:rPr>
              <a:t>maximum limit</a:t>
            </a:r>
            <a:r>
              <a:rPr lang="en-US" sz="2200" dirty="0"/>
              <a:t> of </a:t>
            </a:r>
            <a:r>
              <a:rPr lang="en-US" sz="2200" dirty="0">
                <a:solidFill>
                  <a:srgbClr val="FFFF00"/>
                </a:solidFill>
              </a:rPr>
              <a:t>dissolution</a:t>
            </a:r>
            <a:r>
              <a:rPr lang="en-US" sz="2200" dirty="0"/>
              <a:t> such that addition of more salt will NOT dissolve the added salt</a:t>
            </a:r>
          </a:p>
          <a:p>
            <a:r>
              <a:rPr lang="en-US" sz="2200" dirty="0"/>
              <a:t>The </a:t>
            </a:r>
            <a:r>
              <a:rPr lang="en-US" sz="2200" dirty="0">
                <a:solidFill>
                  <a:schemeClr val="accent1">
                    <a:lumMod val="60000"/>
                    <a:lumOff val="40000"/>
                  </a:schemeClr>
                </a:solidFill>
              </a:rPr>
              <a:t>solute</a:t>
            </a:r>
            <a:r>
              <a:rPr lang="en-US" sz="2200" dirty="0"/>
              <a:t> has reached a maximum </a:t>
            </a:r>
            <a:r>
              <a:rPr lang="en-US" sz="2200" b="1" dirty="0">
                <a:solidFill>
                  <a:srgbClr val="00FF00"/>
                </a:solidFill>
              </a:rPr>
              <a:t>saturation</a:t>
            </a:r>
          </a:p>
          <a:p>
            <a:r>
              <a:rPr lang="en-US" sz="2200" dirty="0">
                <a:solidFill>
                  <a:srgbClr val="FFC000"/>
                </a:solidFill>
              </a:rPr>
              <a:t>Sodium chloride </a:t>
            </a:r>
            <a:r>
              <a:rPr lang="en-US" sz="2200" dirty="0"/>
              <a:t>(</a:t>
            </a:r>
            <a:r>
              <a:rPr lang="en-US" sz="2200" dirty="0">
                <a:solidFill>
                  <a:srgbClr val="FFC000"/>
                </a:solidFill>
              </a:rPr>
              <a:t>NaCl</a:t>
            </a:r>
            <a:r>
              <a:rPr lang="en-US" sz="2200" dirty="0"/>
              <a:t>) added above </a:t>
            </a:r>
            <a:r>
              <a:rPr lang="en-US" sz="2200" b="1" dirty="0">
                <a:solidFill>
                  <a:srgbClr val="FFFF00"/>
                </a:solidFill>
              </a:rPr>
              <a:t>36.1</a:t>
            </a:r>
            <a:r>
              <a:rPr lang="en-US" sz="2200" b="1" dirty="0"/>
              <a:t> </a:t>
            </a:r>
            <a:r>
              <a:rPr lang="en-US" sz="2200" b="1" dirty="0">
                <a:solidFill>
                  <a:srgbClr val="FFFF00"/>
                </a:solidFill>
              </a:rPr>
              <a:t>g</a:t>
            </a:r>
            <a:r>
              <a:rPr lang="en-US" sz="2200" b="1" dirty="0"/>
              <a:t> </a:t>
            </a:r>
            <a:r>
              <a:rPr lang="en-US" sz="2200" dirty="0"/>
              <a:t>to </a:t>
            </a:r>
            <a:r>
              <a:rPr lang="en-US" sz="2200" b="1" dirty="0">
                <a:solidFill>
                  <a:srgbClr val="FFFF00"/>
                </a:solidFill>
              </a:rPr>
              <a:t>100 g</a:t>
            </a:r>
            <a:r>
              <a:rPr lang="en-US" sz="2200" dirty="0"/>
              <a:t> </a:t>
            </a:r>
            <a:r>
              <a:rPr lang="en-US" sz="2200" dirty="0">
                <a:solidFill>
                  <a:srgbClr val="FFC000"/>
                </a:solidFill>
              </a:rPr>
              <a:t>H</a:t>
            </a:r>
            <a:r>
              <a:rPr lang="en-US" sz="2200" baseline="-25000" dirty="0">
                <a:solidFill>
                  <a:srgbClr val="FFC000"/>
                </a:solidFill>
              </a:rPr>
              <a:t>2</a:t>
            </a:r>
            <a:r>
              <a:rPr lang="en-US" sz="2200" dirty="0">
                <a:solidFill>
                  <a:srgbClr val="FFC000"/>
                </a:solidFill>
              </a:rPr>
              <a:t>O</a:t>
            </a:r>
            <a:r>
              <a:rPr lang="en-US" sz="2200" dirty="0"/>
              <a:t> will not dissolve the added </a:t>
            </a:r>
            <a:r>
              <a:rPr lang="en-US" sz="2200" dirty="0">
                <a:solidFill>
                  <a:srgbClr val="FFC000"/>
                </a:solidFill>
              </a:rPr>
              <a:t>NaCl.</a:t>
            </a:r>
          </a:p>
          <a:p>
            <a:pPr marL="0" indent="0">
              <a:buNone/>
            </a:pPr>
            <a:endParaRPr lang="en-US" sz="2200" dirty="0"/>
          </a:p>
          <a:p>
            <a:pPr marL="0" indent="0">
              <a:buNone/>
            </a:pPr>
            <a:r>
              <a:rPr lang="en-US" sz="2200" dirty="0"/>
              <a:t>The solution is</a:t>
            </a:r>
            <a:br>
              <a:rPr lang="en-US" sz="2200" dirty="0"/>
            </a:br>
            <a:r>
              <a:rPr lang="en-US" sz="2200" dirty="0"/>
              <a:t>said to be</a:t>
            </a:r>
            <a:br>
              <a:rPr lang="en-US" sz="2200" dirty="0"/>
            </a:br>
            <a:r>
              <a:rPr lang="en-US" sz="2200" dirty="0"/>
              <a:t>“saturated” with</a:t>
            </a:r>
            <a:br>
              <a:rPr lang="en-US" sz="2200" dirty="0"/>
            </a:br>
            <a:r>
              <a:rPr lang="en-US" sz="2200" dirty="0"/>
              <a:t>NaCl solute</a:t>
            </a:r>
          </a:p>
          <a:p>
            <a:pPr lvl="1"/>
            <a:endParaRPr lang="en-US" dirty="0"/>
          </a:p>
          <a:p>
            <a:pPr lvl="1"/>
            <a:endParaRPr lang="en-US" dirty="0"/>
          </a:p>
        </p:txBody>
      </p:sp>
      <p:sp>
        <p:nvSpPr>
          <p:cNvPr id="2" name="Slide Number Placeholder 1">
            <a:extLst>
              <a:ext uri="{FF2B5EF4-FFF2-40B4-BE49-F238E27FC236}">
                <a16:creationId xmlns:a16="http://schemas.microsoft.com/office/drawing/2014/main" id="{FDB5948F-2049-884C-957D-3DDCAFBFF384}"/>
              </a:ext>
            </a:extLst>
          </p:cNvPr>
          <p:cNvSpPr>
            <a:spLocks noGrp="1"/>
          </p:cNvSpPr>
          <p:nvPr>
            <p:ph type="sldNum" sz="quarter" idx="10"/>
          </p:nvPr>
        </p:nvSpPr>
        <p:spPr/>
        <p:txBody>
          <a:bodyPr/>
          <a:lstStyle/>
          <a:p>
            <a:fld id="{48B47BF4-C530-47F3-8F78-E261EA428483}" type="slidenum">
              <a:rPr lang="en-US" smtClean="0"/>
              <a:pPr/>
              <a:t>19</a:t>
            </a:fld>
            <a:endParaRPr lang="en-US" dirty="0"/>
          </a:p>
        </p:txBody>
      </p:sp>
      <p:pic>
        <p:nvPicPr>
          <p:cNvPr id="6" name="Picture 5">
            <a:extLst>
              <a:ext uri="{FF2B5EF4-FFF2-40B4-BE49-F238E27FC236}">
                <a16:creationId xmlns:a16="http://schemas.microsoft.com/office/drawing/2014/main" id="{D4F01ECD-A0A6-7B78-98BF-1A963ABB03FE}"/>
              </a:ext>
            </a:extLst>
          </p:cNvPr>
          <p:cNvPicPr>
            <a:picLocks noChangeAspect="1"/>
          </p:cNvPicPr>
          <p:nvPr/>
        </p:nvPicPr>
        <p:blipFill>
          <a:blip r:embed="rId2"/>
          <a:stretch>
            <a:fillRect/>
          </a:stretch>
        </p:blipFill>
        <p:spPr>
          <a:xfrm>
            <a:off x="2877015" y="4428050"/>
            <a:ext cx="5772758" cy="2119504"/>
          </a:xfrm>
          <a:prstGeom prst="rect">
            <a:avLst/>
          </a:prstGeom>
        </p:spPr>
      </p:pic>
    </p:spTree>
    <p:extLst>
      <p:ext uri="{BB962C8B-B14F-4D97-AF65-F5344CB8AC3E}">
        <p14:creationId xmlns:p14="http://schemas.microsoft.com/office/powerpoint/2010/main" val="2992895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78178-09A5-760C-4B2B-FE5DCFDCDAC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24B865D-5DA3-6C23-2A19-B874111D5765}"/>
              </a:ext>
            </a:extLst>
          </p:cNvPr>
          <p:cNvSpPr>
            <a:spLocks noGrp="1"/>
          </p:cNvSpPr>
          <p:nvPr>
            <p:ph type="title"/>
          </p:nvPr>
        </p:nvSpPr>
        <p:spPr>
          <a:xfrm>
            <a:off x="364067" y="306073"/>
            <a:ext cx="8421512" cy="707886"/>
          </a:xfrm>
        </p:spPr>
        <p:txBody>
          <a:bodyPr/>
          <a:lstStyle/>
          <a:p>
            <a:endParaRPr lang="en-US" sz="4000" dirty="0"/>
          </a:p>
        </p:txBody>
      </p:sp>
      <p:sp>
        <p:nvSpPr>
          <p:cNvPr id="5" name="Content Placeholder 4">
            <a:extLst>
              <a:ext uri="{FF2B5EF4-FFF2-40B4-BE49-F238E27FC236}">
                <a16:creationId xmlns:a16="http://schemas.microsoft.com/office/drawing/2014/main" id="{661649CD-26F3-FDAC-6641-475A24C14B07}"/>
              </a:ext>
            </a:extLst>
          </p:cNvPr>
          <p:cNvSpPr>
            <a:spLocks noGrp="1"/>
          </p:cNvSpPr>
          <p:nvPr>
            <p:ph idx="1"/>
          </p:nvPr>
        </p:nvSpPr>
        <p:spPr/>
        <p:txBody>
          <a:bodyPr/>
          <a:lstStyle/>
          <a:p>
            <a:r>
              <a:rPr lang="en-US" sz="2800" dirty="0"/>
              <a:t>Mixtures: Heterogeneous &amp; Homogeneous</a:t>
            </a:r>
          </a:p>
          <a:p>
            <a:r>
              <a:rPr lang="en-US" sz="2800" dirty="0"/>
              <a:t>Solutions &amp; Aqueous Solutions</a:t>
            </a:r>
          </a:p>
          <a:p>
            <a:r>
              <a:rPr lang="en-US" sz="2800" dirty="0"/>
              <a:t>Solubility of Solids and Gases</a:t>
            </a:r>
          </a:p>
          <a:p>
            <a:r>
              <a:rPr lang="en-US" sz="2800" dirty="0"/>
              <a:t>Concentration: Percent of Dissolution, Molarity, Calculations</a:t>
            </a:r>
          </a:p>
          <a:p>
            <a:r>
              <a:rPr lang="en-US" sz="2800" dirty="0"/>
              <a:t>Colligative Properties, Molality, Freezing Point Depression, Boiling Point Elevation</a:t>
            </a:r>
            <a:r>
              <a:rPr lang="en-US" sz="2800"/>
              <a:t>, Osmosis</a:t>
            </a:r>
            <a:endParaRPr lang="en-US" sz="2800" dirty="0"/>
          </a:p>
          <a:p>
            <a:endParaRPr lang="en-US" sz="2800" dirty="0"/>
          </a:p>
          <a:p>
            <a:pPr marL="0" indent="0">
              <a:buNone/>
            </a:pPr>
            <a:endParaRPr lang="en-US" sz="2800" dirty="0"/>
          </a:p>
          <a:p>
            <a:endParaRPr lang="en-US" sz="2800" dirty="0"/>
          </a:p>
        </p:txBody>
      </p:sp>
      <p:sp>
        <p:nvSpPr>
          <p:cNvPr id="2" name="Slide Number Placeholder 1">
            <a:extLst>
              <a:ext uri="{FF2B5EF4-FFF2-40B4-BE49-F238E27FC236}">
                <a16:creationId xmlns:a16="http://schemas.microsoft.com/office/drawing/2014/main" id="{5F49AE54-FADF-A571-6683-10D67175FBBC}"/>
              </a:ext>
            </a:extLst>
          </p:cNvPr>
          <p:cNvSpPr>
            <a:spLocks noGrp="1"/>
          </p:cNvSpPr>
          <p:nvPr>
            <p:ph type="sldNum" sz="quarter" idx="10"/>
          </p:nvPr>
        </p:nvSpPr>
        <p:spPr/>
        <p:txBody>
          <a:bodyPr/>
          <a:lstStyle/>
          <a:p>
            <a:fld id="{48B47BF4-C530-47F3-8F78-E261EA428483}" type="slidenum">
              <a:rPr lang="en-US" smtClean="0"/>
              <a:pPr/>
              <a:t>2</a:t>
            </a:fld>
            <a:endParaRPr lang="en-US" dirty="0"/>
          </a:p>
        </p:txBody>
      </p:sp>
    </p:spTree>
    <p:extLst>
      <p:ext uri="{BB962C8B-B14F-4D97-AF65-F5344CB8AC3E}">
        <p14:creationId xmlns:p14="http://schemas.microsoft.com/office/powerpoint/2010/main" val="4269390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15F86-D426-251C-C46A-948B84E49FF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3221930-23F5-22F5-FCC3-9989D57CEF04}"/>
              </a:ext>
            </a:extLst>
          </p:cNvPr>
          <p:cNvSpPr>
            <a:spLocks noGrp="1"/>
          </p:cNvSpPr>
          <p:nvPr>
            <p:ph type="title"/>
          </p:nvPr>
        </p:nvSpPr>
        <p:spPr>
          <a:xfrm>
            <a:off x="372533" y="177860"/>
            <a:ext cx="8421512" cy="769441"/>
          </a:xfrm>
        </p:spPr>
        <p:txBody>
          <a:bodyPr/>
          <a:lstStyle/>
          <a:p>
            <a:r>
              <a:rPr lang="en-US" sz="4400" dirty="0"/>
              <a:t>Saturated / Unsaturated</a:t>
            </a:r>
          </a:p>
        </p:txBody>
      </p:sp>
      <p:sp>
        <p:nvSpPr>
          <p:cNvPr id="5" name="Content Placeholder 4">
            <a:extLst>
              <a:ext uri="{FF2B5EF4-FFF2-40B4-BE49-F238E27FC236}">
                <a16:creationId xmlns:a16="http://schemas.microsoft.com/office/drawing/2014/main" id="{2051DE9A-7D93-6884-F304-0C5F4AE6C85A}"/>
              </a:ext>
            </a:extLst>
          </p:cNvPr>
          <p:cNvSpPr>
            <a:spLocks noGrp="1"/>
          </p:cNvSpPr>
          <p:nvPr>
            <p:ph idx="1"/>
          </p:nvPr>
        </p:nvSpPr>
        <p:spPr>
          <a:xfrm>
            <a:off x="378177" y="1077951"/>
            <a:ext cx="8387645" cy="5435275"/>
          </a:xfrm>
        </p:spPr>
        <p:txBody>
          <a:bodyPr/>
          <a:lstStyle/>
          <a:p>
            <a:r>
              <a:rPr lang="en-US" dirty="0"/>
              <a:t>When a solute has not</a:t>
            </a:r>
            <a:br>
              <a:rPr lang="en-US" dirty="0"/>
            </a:br>
            <a:r>
              <a:rPr lang="en-US" dirty="0"/>
              <a:t>reached its maximum</a:t>
            </a:r>
            <a:br>
              <a:rPr lang="en-US" dirty="0"/>
            </a:br>
            <a:r>
              <a:rPr lang="en-US" dirty="0"/>
              <a:t>saturation, it is called </a:t>
            </a:r>
            <a:br>
              <a:rPr lang="en-US" dirty="0"/>
            </a:br>
            <a:r>
              <a:rPr lang="en-US" dirty="0">
                <a:solidFill>
                  <a:srgbClr val="00FF00"/>
                </a:solidFill>
              </a:rPr>
              <a:t>unsaturated</a:t>
            </a:r>
          </a:p>
          <a:p>
            <a:pPr lvl="1"/>
            <a:endParaRPr lang="en-US" dirty="0"/>
          </a:p>
          <a:p>
            <a:pPr lvl="1"/>
            <a:endParaRPr lang="en-US" dirty="0"/>
          </a:p>
        </p:txBody>
      </p:sp>
      <p:sp>
        <p:nvSpPr>
          <p:cNvPr id="2" name="Slide Number Placeholder 1">
            <a:extLst>
              <a:ext uri="{FF2B5EF4-FFF2-40B4-BE49-F238E27FC236}">
                <a16:creationId xmlns:a16="http://schemas.microsoft.com/office/drawing/2014/main" id="{0850B7D8-95DF-E47E-39D4-415AA02767C9}"/>
              </a:ext>
            </a:extLst>
          </p:cNvPr>
          <p:cNvSpPr>
            <a:spLocks noGrp="1"/>
          </p:cNvSpPr>
          <p:nvPr>
            <p:ph type="sldNum" sz="quarter" idx="10"/>
          </p:nvPr>
        </p:nvSpPr>
        <p:spPr/>
        <p:txBody>
          <a:bodyPr/>
          <a:lstStyle/>
          <a:p>
            <a:fld id="{48B47BF4-C530-47F3-8F78-E261EA428483}" type="slidenum">
              <a:rPr lang="en-US" smtClean="0"/>
              <a:pPr/>
              <a:t>20</a:t>
            </a:fld>
            <a:endParaRPr lang="en-US" dirty="0"/>
          </a:p>
        </p:txBody>
      </p:sp>
      <p:pic>
        <p:nvPicPr>
          <p:cNvPr id="9" name="Picture 8">
            <a:extLst>
              <a:ext uri="{FF2B5EF4-FFF2-40B4-BE49-F238E27FC236}">
                <a16:creationId xmlns:a16="http://schemas.microsoft.com/office/drawing/2014/main" id="{10E6B177-173A-3EF6-41B6-4A6A56DAB37A}"/>
              </a:ext>
            </a:extLst>
          </p:cNvPr>
          <p:cNvPicPr>
            <a:picLocks noChangeAspect="1"/>
          </p:cNvPicPr>
          <p:nvPr/>
        </p:nvPicPr>
        <p:blipFill>
          <a:blip r:embed="rId3"/>
          <a:stretch>
            <a:fillRect/>
          </a:stretch>
        </p:blipFill>
        <p:spPr>
          <a:xfrm>
            <a:off x="5050477" y="947301"/>
            <a:ext cx="3750946" cy="2654271"/>
          </a:xfrm>
          <a:prstGeom prst="rect">
            <a:avLst/>
          </a:prstGeom>
        </p:spPr>
      </p:pic>
      <p:pic>
        <p:nvPicPr>
          <p:cNvPr id="3" name="Online Media 2" title="Rock Candy Recipe - Crystallization of Sugar - The Sci Guys: Science at Home">
            <a:hlinkClick r:id="" action="ppaction://media"/>
            <a:extLst>
              <a:ext uri="{FF2B5EF4-FFF2-40B4-BE49-F238E27FC236}">
                <a16:creationId xmlns:a16="http://schemas.microsoft.com/office/drawing/2014/main" id="{E016A5E5-CA9D-4CF1-C767-8E67A6C49111}"/>
              </a:ext>
            </a:extLst>
          </p:cNvPr>
          <p:cNvPicPr>
            <a:picLocks noRot="1" noChangeAspect="1"/>
          </p:cNvPicPr>
          <p:nvPr>
            <a:videoFile r:link="rId1"/>
          </p:nvPr>
        </p:nvPicPr>
        <p:blipFill>
          <a:blip r:embed="rId4"/>
          <a:stretch>
            <a:fillRect/>
          </a:stretch>
        </p:blipFill>
        <p:spPr>
          <a:xfrm>
            <a:off x="372533" y="4527395"/>
            <a:ext cx="3373962" cy="1906054"/>
          </a:xfrm>
          <a:prstGeom prst="rect">
            <a:avLst/>
          </a:prstGeom>
        </p:spPr>
      </p:pic>
    </p:spTree>
    <p:extLst>
      <p:ext uri="{BB962C8B-B14F-4D97-AF65-F5344CB8AC3E}">
        <p14:creationId xmlns:p14="http://schemas.microsoft.com/office/powerpoint/2010/main" val="3244193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15F86-D426-251C-C46A-948B84E49FF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3221930-23F5-22F5-FCC3-9989D57CEF04}"/>
              </a:ext>
            </a:extLst>
          </p:cNvPr>
          <p:cNvSpPr>
            <a:spLocks noGrp="1"/>
          </p:cNvSpPr>
          <p:nvPr>
            <p:ph type="title"/>
          </p:nvPr>
        </p:nvSpPr>
        <p:spPr>
          <a:xfrm>
            <a:off x="372533" y="177860"/>
            <a:ext cx="8421512" cy="769441"/>
          </a:xfrm>
        </p:spPr>
        <p:txBody>
          <a:bodyPr/>
          <a:lstStyle/>
          <a:p>
            <a:r>
              <a:rPr lang="en-US" sz="4400" dirty="0"/>
              <a:t>Supersaturation</a:t>
            </a:r>
          </a:p>
        </p:txBody>
      </p:sp>
      <p:sp>
        <p:nvSpPr>
          <p:cNvPr id="5" name="Content Placeholder 4">
            <a:extLst>
              <a:ext uri="{FF2B5EF4-FFF2-40B4-BE49-F238E27FC236}">
                <a16:creationId xmlns:a16="http://schemas.microsoft.com/office/drawing/2014/main" id="{2051DE9A-7D93-6884-F304-0C5F4AE6C85A}"/>
              </a:ext>
            </a:extLst>
          </p:cNvPr>
          <p:cNvSpPr>
            <a:spLocks noGrp="1"/>
          </p:cNvSpPr>
          <p:nvPr>
            <p:ph idx="1"/>
          </p:nvPr>
        </p:nvSpPr>
        <p:spPr>
          <a:xfrm>
            <a:off x="383822" y="947301"/>
            <a:ext cx="8387645" cy="5435275"/>
          </a:xfrm>
        </p:spPr>
        <p:txBody>
          <a:bodyPr/>
          <a:lstStyle/>
          <a:p>
            <a:pPr marL="0" indent="0">
              <a:buNone/>
            </a:pPr>
            <a:r>
              <a:rPr lang="en-US" sz="2000" b="1" i="1" dirty="0">
                <a:solidFill>
                  <a:srgbClr val="CC99FF"/>
                </a:solidFill>
                <a:latin typeface="Times New Roman" panose="02020603050405020304" pitchFamily="18" charset="0"/>
                <a:cs typeface="Times New Roman" panose="02020603050405020304" pitchFamily="18" charset="0"/>
              </a:rPr>
              <a:t>Want to see something cool?</a:t>
            </a:r>
          </a:p>
          <a:p>
            <a:r>
              <a:rPr lang="en-US" sz="2000" dirty="0"/>
              <a:t>Add 175 g sodium acetate trihydrate (NaOOCCH</a:t>
            </a:r>
            <a:r>
              <a:rPr lang="en-US" sz="2000" baseline="-25000" dirty="0"/>
              <a:t>3</a:t>
            </a:r>
            <a:r>
              <a:rPr lang="en-US" sz="2000" dirty="0"/>
              <a:t> • 3 H</a:t>
            </a:r>
            <a:r>
              <a:rPr lang="en-US" sz="2000" baseline="-25000" dirty="0"/>
              <a:t>2</a:t>
            </a:r>
            <a:r>
              <a:rPr lang="en-US" sz="2000" dirty="0"/>
              <a:t>O) to a 50 mL distilled water in a 500 mL Erlenmeyer flask</a:t>
            </a:r>
          </a:p>
          <a:p>
            <a:r>
              <a:rPr lang="en-US" sz="2000" dirty="0"/>
              <a:t>Heat flask inside a 2 L beaker containing 1.5 L water on hot plate until it dissolves</a:t>
            </a:r>
          </a:p>
          <a:p>
            <a:r>
              <a:rPr lang="en-US" sz="2000" dirty="0"/>
              <a:t>Invert 100 mL beaker over mouth of flask and allow to cool (a couple of hours)</a:t>
            </a:r>
          </a:p>
          <a:p>
            <a:r>
              <a:rPr lang="en-US" sz="2000" dirty="0"/>
              <a:t>Add a seed crystal or “scratch” the flask glass inside and watch the fun</a:t>
            </a:r>
          </a:p>
          <a:p>
            <a:pPr marL="0" indent="0">
              <a:buNone/>
            </a:pPr>
            <a:endParaRPr lang="en-US" sz="2000" dirty="0"/>
          </a:p>
          <a:p>
            <a:pPr lvl="1"/>
            <a:endParaRPr lang="en-US" dirty="0"/>
          </a:p>
          <a:p>
            <a:pPr lvl="1"/>
            <a:endParaRPr lang="en-US" dirty="0"/>
          </a:p>
        </p:txBody>
      </p:sp>
      <p:sp>
        <p:nvSpPr>
          <p:cNvPr id="2" name="Slide Number Placeholder 1">
            <a:extLst>
              <a:ext uri="{FF2B5EF4-FFF2-40B4-BE49-F238E27FC236}">
                <a16:creationId xmlns:a16="http://schemas.microsoft.com/office/drawing/2014/main" id="{0850B7D8-95DF-E47E-39D4-415AA02767C9}"/>
              </a:ext>
            </a:extLst>
          </p:cNvPr>
          <p:cNvSpPr>
            <a:spLocks noGrp="1"/>
          </p:cNvSpPr>
          <p:nvPr>
            <p:ph type="sldNum" sz="quarter" idx="10"/>
          </p:nvPr>
        </p:nvSpPr>
        <p:spPr/>
        <p:txBody>
          <a:bodyPr/>
          <a:lstStyle/>
          <a:p>
            <a:fld id="{48B47BF4-C530-47F3-8F78-E261EA428483}" type="slidenum">
              <a:rPr lang="en-US" smtClean="0"/>
              <a:pPr/>
              <a:t>21</a:t>
            </a:fld>
            <a:endParaRPr lang="en-US" dirty="0"/>
          </a:p>
        </p:txBody>
      </p:sp>
      <p:pic>
        <p:nvPicPr>
          <p:cNvPr id="10" name="Online Media 9" title="Supersaturated Solution">
            <a:hlinkClick r:id="" action="ppaction://media"/>
            <a:extLst>
              <a:ext uri="{FF2B5EF4-FFF2-40B4-BE49-F238E27FC236}">
                <a16:creationId xmlns:a16="http://schemas.microsoft.com/office/drawing/2014/main" id="{3B34E9ED-D581-AC84-E918-85C8C0945C56}"/>
              </a:ext>
            </a:extLst>
          </p:cNvPr>
          <p:cNvPicPr>
            <a:picLocks noRot="1" noChangeAspect="1"/>
          </p:cNvPicPr>
          <p:nvPr>
            <a:videoFile r:link="rId1"/>
          </p:nvPr>
        </p:nvPicPr>
        <p:blipFill>
          <a:blip r:embed="rId3"/>
          <a:stretch>
            <a:fillRect/>
          </a:stretch>
        </p:blipFill>
        <p:spPr>
          <a:xfrm>
            <a:off x="3531219" y="3774972"/>
            <a:ext cx="4847063" cy="2738254"/>
          </a:xfrm>
          <a:prstGeom prst="rect">
            <a:avLst/>
          </a:prstGeom>
        </p:spPr>
      </p:pic>
    </p:spTree>
    <p:extLst>
      <p:ext uri="{BB962C8B-B14F-4D97-AF65-F5344CB8AC3E}">
        <p14:creationId xmlns:p14="http://schemas.microsoft.com/office/powerpoint/2010/main" val="3234835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15F86-D426-251C-C46A-948B84E49FF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3221930-23F5-22F5-FCC3-9989D57CEF04}"/>
              </a:ext>
            </a:extLst>
          </p:cNvPr>
          <p:cNvSpPr>
            <a:spLocks noGrp="1"/>
          </p:cNvSpPr>
          <p:nvPr>
            <p:ph type="title"/>
          </p:nvPr>
        </p:nvSpPr>
        <p:spPr>
          <a:xfrm>
            <a:off x="372533" y="177860"/>
            <a:ext cx="8421512" cy="769441"/>
          </a:xfrm>
        </p:spPr>
        <p:txBody>
          <a:bodyPr/>
          <a:lstStyle/>
          <a:p>
            <a:r>
              <a:rPr lang="en-US" sz="4400" dirty="0"/>
              <a:t>Supersaturation</a:t>
            </a:r>
          </a:p>
        </p:txBody>
      </p:sp>
      <p:sp>
        <p:nvSpPr>
          <p:cNvPr id="5" name="Content Placeholder 4">
            <a:extLst>
              <a:ext uri="{FF2B5EF4-FFF2-40B4-BE49-F238E27FC236}">
                <a16:creationId xmlns:a16="http://schemas.microsoft.com/office/drawing/2014/main" id="{2051DE9A-7D93-6884-F304-0C5F4AE6C85A}"/>
              </a:ext>
            </a:extLst>
          </p:cNvPr>
          <p:cNvSpPr>
            <a:spLocks noGrp="1"/>
          </p:cNvSpPr>
          <p:nvPr>
            <p:ph idx="1"/>
          </p:nvPr>
        </p:nvSpPr>
        <p:spPr>
          <a:xfrm>
            <a:off x="383822" y="947301"/>
            <a:ext cx="8387645" cy="5435275"/>
          </a:xfrm>
        </p:spPr>
        <p:txBody>
          <a:bodyPr/>
          <a:lstStyle/>
          <a:p>
            <a:r>
              <a:rPr lang="en-US" sz="2000" dirty="0"/>
              <a:t>Maximum solubility (limits of saturation) are </a:t>
            </a:r>
            <a:r>
              <a:rPr lang="en-US" sz="2000" dirty="0">
                <a:solidFill>
                  <a:schemeClr val="accent1">
                    <a:lumMod val="60000"/>
                    <a:lumOff val="40000"/>
                  </a:schemeClr>
                </a:solidFill>
              </a:rPr>
              <a:t>temperature-dependent</a:t>
            </a:r>
          </a:p>
          <a:p>
            <a:r>
              <a:rPr lang="en-US" sz="2000" dirty="0"/>
              <a:t>Solubility usually increases as the </a:t>
            </a:r>
            <a:r>
              <a:rPr lang="en-US" sz="2000" dirty="0">
                <a:solidFill>
                  <a:schemeClr val="accent1">
                    <a:lumMod val="60000"/>
                    <a:lumOff val="40000"/>
                  </a:schemeClr>
                </a:solidFill>
              </a:rPr>
              <a:t>temperature</a:t>
            </a:r>
            <a:r>
              <a:rPr lang="en-US" sz="2000" dirty="0"/>
              <a:t> goes </a:t>
            </a:r>
            <a:r>
              <a:rPr lang="en-US" sz="2000" dirty="0">
                <a:solidFill>
                  <a:srgbClr val="FFFF00"/>
                </a:solidFill>
              </a:rPr>
              <a:t>up</a:t>
            </a:r>
          </a:p>
          <a:p>
            <a:r>
              <a:rPr lang="en-US" sz="1800" dirty="0"/>
              <a:t>Suppose you heat a solution and add solute up to its maximum solubility while make sure all solute dissolves</a:t>
            </a:r>
          </a:p>
          <a:p>
            <a:r>
              <a:rPr lang="en-US" sz="1800" dirty="0"/>
              <a:t>Now you cool the solution and solute mass is far above its maximum solubility for the temperature</a:t>
            </a:r>
          </a:p>
          <a:p>
            <a:r>
              <a:rPr lang="en-US" sz="1800" dirty="0"/>
              <a:t>Yet solute remains dissolved (not precipitating out)</a:t>
            </a:r>
          </a:p>
          <a:p>
            <a:r>
              <a:rPr lang="en-US" sz="2000" dirty="0"/>
              <a:t>This is </a:t>
            </a:r>
            <a:r>
              <a:rPr lang="en-US" sz="2000" b="1" dirty="0">
                <a:solidFill>
                  <a:srgbClr val="00FF00"/>
                </a:solidFill>
              </a:rPr>
              <a:t>supersaturation</a:t>
            </a:r>
          </a:p>
          <a:p>
            <a:pPr marL="0" indent="0">
              <a:buNone/>
            </a:pPr>
            <a:endParaRPr lang="en-US" sz="2000" dirty="0"/>
          </a:p>
          <a:p>
            <a:pPr lvl="1"/>
            <a:endParaRPr lang="en-US" dirty="0"/>
          </a:p>
          <a:p>
            <a:pPr lvl="1"/>
            <a:endParaRPr lang="en-US" dirty="0"/>
          </a:p>
        </p:txBody>
      </p:sp>
      <p:sp>
        <p:nvSpPr>
          <p:cNvPr id="2" name="Slide Number Placeholder 1">
            <a:extLst>
              <a:ext uri="{FF2B5EF4-FFF2-40B4-BE49-F238E27FC236}">
                <a16:creationId xmlns:a16="http://schemas.microsoft.com/office/drawing/2014/main" id="{0850B7D8-95DF-E47E-39D4-415AA02767C9}"/>
              </a:ext>
            </a:extLst>
          </p:cNvPr>
          <p:cNvSpPr>
            <a:spLocks noGrp="1"/>
          </p:cNvSpPr>
          <p:nvPr>
            <p:ph type="sldNum" sz="quarter" idx="10"/>
          </p:nvPr>
        </p:nvSpPr>
        <p:spPr/>
        <p:txBody>
          <a:bodyPr/>
          <a:lstStyle/>
          <a:p>
            <a:fld id="{48B47BF4-C530-47F3-8F78-E261EA428483}" type="slidenum">
              <a:rPr lang="en-US" smtClean="0"/>
              <a:pPr/>
              <a:t>22</a:t>
            </a:fld>
            <a:endParaRPr lang="en-US" dirty="0"/>
          </a:p>
        </p:txBody>
      </p:sp>
      <p:pic>
        <p:nvPicPr>
          <p:cNvPr id="10" name="Online Media 9" title="Supersaturated Solution">
            <a:hlinkClick r:id="" action="ppaction://media"/>
            <a:extLst>
              <a:ext uri="{FF2B5EF4-FFF2-40B4-BE49-F238E27FC236}">
                <a16:creationId xmlns:a16="http://schemas.microsoft.com/office/drawing/2014/main" id="{3B34E9ED-D581-AC84-E918-85C8C0945C56}"/>
              </a:ext>
            </a:extLst>
          </p:cNvPr>
          <p:cNvPicPr>
            <a:picLocks noRot="1" noChangeAspect="1"/>
          </p:cNvPicPr>
          <p:nvPr>
            <a:videoFile r:link="rId1"/>
          </p:nvPr>
        </p:nvPicPr>
        <p:blipFill>
          <a:blip r:embed="rId3"/>
          <a:stretch>
            <a:fillRect/>
          </a:stretch>
        </p:blipFill>
        <p:spPr>
          <a:xfrm>
            <a:off x="3806283" y="3883641"/>
            <a:ext cx="4847063" cy="2738254"/>
          </a:xfrm>
          <a:prstGeom prst="rect">
            <a:avLst/>
          </a:prstGeom>
        </p:spPr>
      </p:pic>
    </p:spTree>
    <p:extLst>
      <p:ext uri="{BB962C8B-B14F-4D97-AF65-F5344CB8AC3E}">
        <p14:creationId xmlns:p14="http://schemas.microsoft.com/office/powerpoint/2010/main" val="3857745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51EB27-E431-2997-3DAB-F1922F4FC95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11AD2D3-07AA-0725-6A3D-61725803F151}"/>
              </a:ext>
            </a:extLst>
          </p:cNvPr>
          <p:cNvSpPr>
            <a:spLocks noGrp="1"/>
          </p:cNvSpPr>
          <p:nvPr>
            <p:ph type="title"/>
          </p:nvPr>
        </p:nvSpPr>
        <p:spPr>
          <a:xfrm>
            <a:off x="372533" y="177860"/>
            <a:ext cx="8421512" cy="769441"/>
          </a:xfrm>
        </p:spPr>
        <p:txBody>
          <a:bodyPr/>
          <a:lstStyle/>
          <a:p>
            <a:r>
              <a:rPr lang="en-US" sz="4400" dirty="0"/>
              <a:t>Solids Dissolved in Water</a:t>
            </a:r>
          </a:p>
        </p:txBody>
      </p:sp>
      <p:sp>
        <p:nvSpPr>
          <p:cNvPr id="5" name="Content Placeholder 4">
            <a:extLst>
              <a:ext uri="{FF2B5EF4-FFF2-40B4-BE49-F238E27FC236}">
                <a16:creationId xmlns:a16="http://schemas.microsoft.com/office/drawing/2014/main" id="{34829088-D868-CEB2-0B4E-CE2E62155979}"/>
              </a:ext>
            </a:extLst>
          </p:cNvPr>
          <p:cNvSpPr>
            <a:spLocks noGrp="1"/>
          </p:cNvSpPr>
          <p:nvPr>
            <p:ph idx="1"/>
          </p:nvPr>
        </p:nvSpPr>
        <p:spPr>
          <a:xfrm>
            <a:off x="378177" y="1129723"/>
            <a:ext cx="8387645" cy="5383503"/>
          </a:xfrm>
        </p:spPr>
        <p:txBody>
          <a:bodyPr/>
          <a:lstStyle/>
          <a:p>
            <a:r>
              <a:rPr lang="en-US" sz="2200" dirty="0"/>
              <a:t>The </a:t>
            </a:r>
            <a:r>
              <a:rPr lang="en-US" sz="2200" b="1" dirty="0">
                <a:solidFill>
                  <a:srgbClr val="00FF00"/>
                </a:solidFill>
              </a:rPr>
              <a:t>solubility</a:t>
            </a:r>
            <a:r>
              <a:rPr lang="en-US" sz="2200" dirty="0"/>
              <a:t> of a substance</a:t>
            </a:r>
            <a:br>
              <a:rPr lang="en-US" sz="2200" dirty="0"/>
            </a:br>
            <a:r>
              <a:rPr lang="en-US" sz="2200" dirty="0"/>
              <a:t>is the </a:t>
            </a:r>
            <a:r>
              <a:rPr lang="en-US" sz="2200" dirty="0">
                <a:solidFill>
                  <a:srgbClr val="FFFF00"/>
                </a:solidFill>
              </a:rPr>
              <a:t>mass</a:t>
            </a:r>
            <a:r>
              <a:rPr lang="en-US" sz="2200" dirty="0"/>
              <a:t> representing the</a:t>
            </a:r>
            <a:br>
              <a:rPr lang="en-US" sz="2200" dirty="0"/>
            </a:br>
            <a:r>
              <a:rPr lang="en-US" sz="2200" dirty="0"/>
              <a:t>upper limit of a </a:t>
            </a:r>
            <a:r>
              <a:rPr lang="en-US" sz="2200" dirty="0">
                <a:solidFill>
                  <a:srgbClr val="FFFF00"/>
                </a:solidFill>
              </a:rPr>
              <a:t>solute</a:t>
            </a:r>
            <a:r>
              <a:rPr lang="en-US" sz="2200" dirty="0"/>
              <a:t> dissolving</a:t>
            </a:r>
            <a:br>
              <a:rPr lang="en-US" sz="2200" dirty="0"/>
            </a:br>
            <a:r>
              <a:rPr lang="en-US" sz="2200" dirty="0"/>
              <a:t>in a </a:t>
            </a:r>
            <a:r>
              <a:rPr lang="en-US" sz="2200" dirty="0">
                <a:solidFill>
                  <a:srgbClr val="FFFF00"/>
                </a:solidFill>
              </a:rPr>
              <a:t>solvent</a:t>
            </a:r>
            <a:r>
              <a:rPr lang="en-US" sz="2200" dirty="0"/>
              <a:t> before the substance</a:t>
            </a:r>
            <a:br>
              <a:rPr lang="en-US" sz="2200" dirty="0"/>
            </a:br>
            <a:r>
              <a:rPr lang="en-US" sz="2200" dirty="0"/>
              <a:t>becomes </a:t>
            </a:r>
            <a:r>
              <a:rPr lang="en-US" sz="2200" dirty="0">
                <a:solidFill>
                  <a:schemeClr val="accent1">
                    <a:lumMod val="60000"/>
                    <a:lumOff val="40000"/>
                  </a:schemeClr>
                </a:solidFill>
              </a:rPr>
              <a:t>saturating</a:t>
            </a:r>
          </a:p>
          <a:p>
            <a:r>
              <a:rPr lang="en-US" sz="2200" dirty="0"/>
              <a:t>It is usually measured as</a:t>
            </a:r>
            <a:br>
              <a:rPr lang="en-US" sz="2200" dirty="0"/>
            </a:br>
            <a:r>
              <a:rPr lang="en-US" sz="2200" dirty="0">
                <a:solidFill>
                  <a:schemeClr val="accent1">
                    <a:lumMod val="60000"/>
                    <a:lumOff val="40000"/>
                  </a:schemeClr>
                </a:solidFill>
              </a:rPr>
              <a:t>g of solute</a:t>
            </a:r>
            <a:r>
              <a:rPr lang="en-US" sz="2200" dirty="0"/>
              <a:t> per </a:t>
            </a:r>
            <a:r>
              <a:rPr lang="en-US" sz="2200" dirty="0">
                <a:solidFill>
                  <a:schemeClr val="accent1">
                    <a:lumMod val="60000"/>
                    <a:lumOff val="40000"/>
                  </a:schemeClr>
                </a:solidFill>
              </a:rPr>
              <a:t>100 g solvent</a:t>
            </a:r>
          </a:p>
          <a:p>
            <a:r>
              <a:rPr lang="en-US" sz="2200" dirty="0"/>
              <a:t>Up to </a:t>
            </a:r>
            <a:r>
              <a:rPr lang="en-US" sz="2200" b="1" dirty="0">
                <a:solidFill>
                  <a:srgbClr val="FFC000"/>
                </a:solidFill>
              </a:rPr>
              <a:t>36.0 g</a:t>
            </a:r>
            <a:r>
              <a:rPr lang="en-US" sz="2200" dirty="0"/>
              <a:t> </a:t>
            </a:r>
            <a:r>
              <a:rPr lang="en-US" sz="2200" dirty="0">
                <a:solidFill>
                  <a:srgbClr val="00FF00"/>
                </a:solidFill>
              </a:rPr>
              <a:t>NaCl</a:t>
            </a:r>
            <a:r>
              <a:rPr lang="en-US" sz="2200" dirty="0"/>
              <a:t> can be</a:t>
            </a:r>
            <a:br>
              <a:rPr lang="en-US" sz="2200" dirty="0"/>
            </a:br>
            <a:r>
              <a:rPr lang="en-US" sz="2200" dirty="0"/>
              <a:t>added to </a:t>
            </a:r>
            <a:r>
              <a:rPr lang="en-US" sz="2200" b="1" dirty="0">
                <a:solidFill>
                  <a:srgbClr val="FFC000"/>
                </a:solidFill>
              </a:rPr>
              <a:t>100 g</a:t>
            </a:r>
            <a:r>
              <a:rPr lang="en-US" sz="2200" dirty="0"/>
              <a:t> </a:t>
            </a:r>
            <a:r>
              <a:rPr lang="en-US" sz="2200" dirty="0">
                <a:solidFill>
                  <a:srgbClr val="00FF00"/>
                </a:solidFill>
              </a:rPr>
              <a:t>H</a:t>
            </a:r>
            <a:r>
              <a:rPr lang="en-US" sz="2200" baseline="-25000" dirty="0">
                <a:solidFill>
                  <a:srgbClr val="00FF00"/>
                </a:solidFill>
              </a:rPr>
              <a:t>2</a:t>
            </a:r>
            <a:r>
              <a:rPr lang="en-US" sz="2200" dirty="0">
                <a:solidFill>
                  <a:srgbClr val="00FF00"/>
                </a:solidFill>
              </a:rPr>
              <a:t>O</a:t>
            </a:r>
            <a:r>
              <a:rPr lang="en-US" sz="2200" dirty="0"/>
              <a:t> at </a:t>
            </a:r>
            <a:r>
              <a:rPr lang="en-US" sz="2200" dirty="0">
                <a:solidFill>
                  <a:srgbClr val="FFC000"/>
                </a:solidFill>
              </a:rPr>
              <a:t>20°C</a:t>
            </a:r>
          </a:p>
          <a:p>
            <a:r>
              <a:rPr lang="en-US" sz="2200" dirty="0">
                <a:solidFill>
                  <a:srgbClr val="FFFF00"/>
                </a:solidFill>
              </a:rPr>
              <a:t>Solubility</a:t>
            </a:r>
            <a:r>
              <a:rPr lang="en-US" sz="2200" dirty="0"/>
              <a:t> is </a:t>
            </a:r>
            <a:r>
              <a:rPr lang="en-US" sz="2200" dirty="0">
                <a:solidFill>
                  <a:schemeClr val="accent1">
                    <a:lumMod val="60000"/>
                    <a:lumOff val="40000"/>
                  </a:schemeClr>
                </a:solidFill>
              </a:rPr>
              <a:t>temperature-</a:t>
            </a:r>
            <a:br>
              <a:rPr lang="en-US" sz="2200" dirty="0">
                <a:solidFill>
                  <a:schemeClr val="accent1">
                    <a:lumMod val="60000"/>
                    <a:lumOff val="40000"/>
                  </a:schemeClr>
                </a:solidFill>
              </a:rPr>
            </a:br>
            <a:r>
              <a:rPr lang="en-US" sz="2200" dirty="0">
                <a:solidFill>
                  <a:schemeClr val="accent1">
                    <a:lumMod val="60000"/>
                    <a:lumOff val="40000"/>
                  </a:schemeClr>
                </a:solidFill>
              </a:rPr>
              <a:t>dependent</a:t>
            </a:r>
            <a:br>
              <a:rPr lang="en-US" sz="2200" dirty="0"/>
            </a:br>
            <a:r>
              <a:rPr lang="en-US" sz="2200" dirty="0"/>
              <a:t>Up to </a:t>
            </a:r>
            <a:r>
              <a:rPr lang="en-US" sz="2200" b="1" dirty="0">
                <a:solidFill>
                  <a:srgbClr val="FFC000"/>
                </a:solidFill>
              </a:rPr>
              <a:t>32 g</a:t>
            </a:r>
            <a:r>
              <a:rPr lang="en-US" sz="2200" dirty="0"/>
              <a:t> </a:t>
            </a:r>
            <a:r>
              <a:rPr lang="en-US" sz="2200" dirty="0" err="1">
                <a:solidFill>
                  <a:srgbClr val="00FF00"/>
                </a:solidFill>
              </a:rPr>
              <a:t>KCl</a:t>
            </a:r>
            <a:r>
              <a:rPr lang="en-US" sz="2200" dirty="0"/>
              <a:t> will dissolve in</a:t>
            </a:r>
            <a:br>
              <a:rPr lang="en-US" sz="2200" dirty="0"/>
            </a:br>
            <a:r>
              <a:rPr lang="en-US" sz="2200" b="1" dirty="0">
                <a:solidFill>
                  <a:srgbClr val="FFC000"/>
                </a:solidFill>
              </a:rPr>
              <a:t>100 g</a:t>
            </a:r>
            <a:r>
              <a:rPr lang="en-US" sz="2200" dirty="0"/>
              <a:t> </a:t>
            </a:r>
            <a:r>
              <a:rPr lang="en-US" sz="2200" dirty="0">
                <a:solidFill>
                  <a:srgbClr val="00FF00"/>
                </a:solidFill>
              </a:rPr>
              <a:t>H</a:t>
            </a:r>
            <a:r>
              <a:rPr lang="en-US" sz="2200" baseline="-25000" dirty="0">
                <a:solidFill>
                  <a:srgbClr val="00FF00"/>
                </a:solidFill>
              </a:rPr>
              <a:t>2</a:t>
            </a:r>
            <a:r>
              <a:rPr lang="en-US" sz="2200" dirty="0">
                <a:solidFill>
                  <a:srgbClr val="00FF00"/>
                </a:solidFill>
              </a:rPr>
              <a:t>O</a:t>
            </a:r>
            <a:r>
              <a:rPr lang="en-US" sz="2200" dirty="0"/>
              <a:t> at </a:t>
            </a:r>
            <a:r>
              <a:rPr lang="en-US" sz="2200" dirty="0">
                <a:solidFill>
                  <a:srgbClr val="FFC000"/>
                </a:solidFill>
              </a:rPr>
              <a:t>20°C,</a:t>
            </a:r>
            <a:br>
              <a:rPr lang="en-US" sz="2200" dirty="0"/>
            </a:br>
            <a:r>
              <a:rPr lang="en-US" sz="2200" dirty="0"/>
              <a:t>but </a:t>
            </a:r>
            <a:r>
              <a:rPr lang="en-US" sz="2200" b="1" dirty="0">
                <a:solidFill>
                  <a:srgbClr val="FFC000"/>
                </a:solidFill>
              </a:rPr>
              <a:t>55 g</a:t>
            </a:r>
            <a:r>
              <a:rPr lang="en-US" sz="2200" dirty="0"/>
              <a:t> </a:t>
            </a:r>
            <a:r>
              <a:rPr lang="en-US" sz="2200" dirty="0" err="1">
                <a:solidFill>
                  <a:srgbClr val="00FF00"/>
                </a:solidFill>
              </a:rPr>
              <a:t>KCl</a:t>
            </a:r>
            <a:r>
              <a:rPr lang="en-US" sz="2200" dirty="0"/>
              <a:t> will dissolve in </a:t>
            </a:r>
            <a:r>
              <a:rPr lang="en-US" sz="2200" b="1" dirty="0">
                <a:solidFill>
                  <a:srgbClr val="FFC000"/>
                </a:solidFill>
              </a:rPr>
              <a:t>100 g</a:t>
            </a:r>
            <a:r>
              <a:rPr lang="en-US" sz="2200" dirty="0"/>
              <a:t> </a:t>
            </a:r>
            <a:r>
              <a:rPr lang="en-US" sz="2200" dirty="0">
                <a:solidFill>
                  <a:srgbClr val="00FF00"/>
                </a:solidFill>
              </a:rPr>
              <a:t>H</a:t>
            </a:r>
            <a:r>
              <a:rPr lang="en-US" sz="2200" baseline="-25000" dirty="0">
                <a:solidFill>
                  <a:srgbClr val="00FF00"/>
                </a:solidFill>
              </a:rPr>
              <a:t>2</a:t>
            </a:r>
            <a:r>
              <a:rPr lang="en-US" sz="2200" dirty="0">
                <a:solidFill>
                  <a:srgbClr val="00FF00"/>
                </a:solidFill>
              </a:rPr>
              <a:t>O</a:t>
            </a:r>
            <a:r>
              <a:rPr lang="en-US" sz="2200" dirty="0"/>
              <a:t> at </a:t>
            </a:r>
            <a:r>
              <a:rPr lang="en-US" sz="2200" dirty="0">
                <a:solidFill>
                  <a:srgbClr val="FFC000"/>
                </a:solidFill>
              </a:rPr>
              <a:t>100°C</a:t>
            </a:r>
          </a:p>
        </p:txBody>
      </p:sp>
      <p:sp>
        <p:nvSpPr>
          <p:cNvPr id="2" name="Slide Number Placeholder 1">
            <a:extLst>
              <a:ext uri="{FF2B5EF4-FFF2-40B4-BE49-F238E27FC236}">
                <a16:creationId xmlns:a16="http://schemas.microsoft.com/office/drawing/2014/main" id="{6246EA87-0467-445E-7623-825E3F22E024}"/>
              </a:ext>
            </a:extLst>
          </p:cNvPr>
          <p:cNvSpPr>
            <a:spLocks noGrp="1"/>
          </p:cNvSpPr>
          <p:nvPr>
            <p:ph type="sldNum" sz="quarter" idx="10"/>
          </p:nvPr>
        </p:nvSpPr>
        <p:spPr/>
        <p:txBody>
          <a:bodyPr/>
          <a:lstStyle/>
          <a:p>
            <a:fld id="{48B47BF4-C530-47F3-8F78-E261EA428483}" type="slidenum">
              <a:rPr lang="en-US" smtClean="0"/>
              <a:pPr/>
              <a:t>23</a:t>
            </a:fld>
            <a:endParaRPr lang="en-US" dirty="0"/>
          </a:p>
        </p:txBody>
      </p:sp>
      <p:pic>
        <p:nvPicPr>
          <p:cNvPr id="7" name="Picture 6">
            <a:extLst>
              <a:ext uri="{FF2B5EF4-FFF2-40B4-BE49-F238E27FC236}">
                <a16:creationId xmlns:a16="http://schemas.microsoft.com/office/drawing/2014/main" id="{A8918E3D-27DF-FAC0-18C0-AF6F48D42901}"/>
              </a:ext>
            </a:extLst>
          </p:cNvPr>
          <p:cNvPicPr>
            <a:picLocks noChangeAspect="1"/>
          </p:cNvPicPr>
          <p:nvPr/>
        </p:nvPicPr>
        <p:blipFill>
          <a:blip r:embed="rId2"/>
          <a:stretch>
            <a:fillRect/>
          </a:stretch>
        </p:blipFill>
        <p:spPr>
          <a:xfrm>
            <a:off x="5399007" y="1013607"/>
            <a:ext cx="3475579" cy="4593216"/>
          </a:xfrm>
          <a:prstGeom prst="rect">
            <a:avLst/>
          </a:prstGeom>
        </p:spPr>
      </p:pic>
    </p:spTree>
    <p:extLst>
      <p:ext uri="{BB962C8B-B14F-4D97-AF65-F5344CB8AC3E}">
        <p14:creationId xmlns:p14="http://schemas.microsoft.com/office/powerpoint/2010/main" val="6650511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AB14A4-B759-5027-63A2-7D3CE66239A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7080356-1B92-345E-1FB6-E557388DA253}"/>
              </a:ext>
            </a:extLst>
          </p:cNvPr>
          <p:cNvSpPr>
            <a:spLocks noGrp="1"/>
          </p:cNvSpPr>
          <p:nvPr>
            <p:ph type="title"/>
          </p:nvPr>
        </p:nvSpPr>
        <p:spPr>
          <a:xfrm>
            <a:off x="372533" y="177860"/>
            <a:ext cx="8421512" cy="769441"/>
          </a:xfrm>
        </p:spPr>
        <p:txBody>
          <a:bodyPr/>
          <a:lstStyle/>
          <a:p>
            <a:r>
              <a:rPr lang="en-US" sz="4400" dirty="0"/>
              <a:t>Solids Solubility vs Temp</a:t>
            </a:r>
          </a:p>
        </p:txBody>
      </p:sp>
      <p:sp>
        <p:nvSpPr>
          <p:cNvPr id="5" name="Content Placeholder 4">
            <a:extLst>
              <a:ext uri="{FF2B5EF4-FFF2-40B4-BE49-F238E27FC236}">
                <a16:creationId xmlns:a16="http://schemas.microsoft.com/office/drawing/2014/main" id="{81261709-3AE8-C181-9443-056B2F063D07}"/>
              </a:ext>
            </a:extLst>
          </p:cNvPr>
          <p:cNvSpPr>
            <a:spLocks noGrp="1"/>
          </p:cNvSpPr>
          <p:nvPr>
            <p:ph idx="1"/>
          </p:nvPr>
        </p:nvSpPr>
        <p:spPr>
          <a:xfrm>
            <a:off x="378177" y="1129723"/>
            <a:ext cx="8387645" cy="5383503"/>
          </a:xfrm>
        </p:spPr>
        <p:txBody>
          <a:bodyPr/>
          <a:lstStyle/>
          <a:p>
            <a:pPr marL="0" indent="0">
              <a:buNone/>
            </a:pPr>
            <a:r>
              <a:rPr lang="en-US" sz="2000" dirty="0"/>
              <a:t>Note the trends in the solubility curves</a:t>
            </a:r>
          </a:p>
          <a:p>
            <a:pPr marL="285750" indent="-285750"/>
            <a:r>
              <a:rPr lang="en-US" sz="2000" dirty="0"/>
              <a:t>NaCl is flat</a:t>
            </a:r>
          </a:p>
          <a:p>
            <a:pPr marL="285750" indent="-285750"/>
            <a:r>
              <a:rPr lang="en-US" sz="2000" dirty="0"/>
              <a:t>KNO</a:t>
            </a:r>
            <a:r>
              <a:rPr lang="en-US" sz="2000" baseline="-25000" dirty="0"/>
              <a:t>3</a:t>
            </a:r>
            <a:r>
              <a:rPr lang="en-US" sz="2000" dirty="0"/>
              <a:t> goes steeply up with temp</a:t>
            </a:r>
          </a:p>
          <a:p>
            <a:pPr marL="0" indent="0">
              <a:buNone/>
            </a:pPr>
            <a:r>
              <a:rPr lang="en-US" sz="2000" b="1" i="1" dirty="0">
                <a:solidFill>
                  <a:srgbClr val="CC99FF"/>
                </a:solidFill>
                <a:latin typeface="Times New Roman" panose="02020603050405020304" pitchFamily="18" charset="0"/>
                <a:cs typeface="Times New Roman" panose="02020603050405020304" pitchFamily="18" charset="0"/>
              </a:rPr>
              <a:t>Why?</a:t>
            </a:r>
          </a:p>
          <a:p>
            <a:pPr marL="285750" indent="-285750"/>
            <a:r>
              <a:rPr lang="en-US" sz="2000" dirty="0"/>
              <a:t>Dissolving NaCl is both</a:t>
            </a:r>
            <a:br>
              <a:rPr lang="en-US" sz="2000" dirty="0"/>
            </a:br>
            <a:r>
              <a:rPr lang="en-US" sz="2000" dirty="0"/>
              <a:t>endothermic and exothermic:</a:t>
            </a:r>
          </a:p>
          <a:p>
            <a:pPr marL="522288" lvl="1" indent="-285750"/>
            <a:r>
              <a:rPr lang="en-US" sz="1600" dirty="0"/>
              <a:t>The endothermic part breaks the </a:t>
            </a:r>
            <a:br>
              <a:rPr lang="en-US" sz="1600" dirty="0"/>
            </a:br>
            <a:r>
              <a:rPr lang="en-US" sz="1600" dirty="0"/>
              <a:t>crystal lattice &amp; this requires energy</a:t>
            </a:r>
          </a:p>
          <a:p>
            <a:pPr marL="522288" lvl="1" indent="-285750"/>
            <a:r>
              <a:rPr lang="en-US" sz="1600" dirty="0"/>
              <a:t>The exothermic part is the hydration of</a:t>
            </a:r>
            <a:br>
              <a:rPr lang="en-US" sz="1600" dirty="0"/>
            </a:br>
            <a:r>
              <a:rPr lang="en-US" sz="1600" dirty="0"/>
              <a:t>Na</a:t>
            </a:r>
            <a:r>
              <a:rPr lang="en-US" sz="1600" baseline="30000" dirty="0"/>
              <a:t>+</a:t>
            </a:r>
            <a:r>
              <a:rPr lang="en-US" sz="1600" dirty="0"/>
              <a:t> and Cl</a:t>
            </a:r>
            <a:r>
              <a:rPr lang="en-US" sz="1600" baseline="30000" dirty="0"/>
              <a:t>–</a:t>
            </a:r>
            <a:r>
              <a:rPr lang="en-US" sz="1600" dirty="0"/>
              <a:t>, and this release energy</a:t>
            </a:r>
          </a:p>
          <a:p>
            <a:pPr marL="285750" indent="-285750"/>
            <a:r>
              <a:rPr lang="en-US" sz="2000" dirty="0"/>
              <a:t>Dissolving KNO</a:t>
            </a:r>
            <a:r>
              <a:rPr lang="en-US" sz="2000" baseline="-25000" dirty="0"/>
              <a:t>3</a:t>
            </a:r>
            <a:r>
              <a:rPr lang="en-US" sz="2000" dirty="0"/>
              <a:t> requires a LOT of</a:t>
            </a:r>
            <a:br>
              <a:rPr lang="en-US" sz="2000" dirty="0"/>
            </a:br>
            <a:r>
              <a:rPr lang="en-US" sz="2000" dirty="0"/>
              <a:t>energy and is HIGHLY endothermic</a:t>
            </a:r>
            <a:br>
              <a:rPr lang="en-US" sz="2000" dirty="0"/>
            </a:br>
            <a:r>
              <a:rPr lang="en-US" sz="2000" dirty="0"/>
              <a:t>and the hydration of K</a:t>
            </a:r>
            <a:r>
              <a:rPr lang="en-US" sz="2000" baseline="30000" dirty="0"/>
              <a:t>+</a:t>
            </a:r>
            <a:r>
              <a:rPr lang="en-US" sz="2000" dirty="0"/>
              <a:t> and NO</a:t>
            </a:r>
            <a:r>
              <a:rPr lang="en-US" sz="2000" baseline="-25000" dirty="0"/>
              <a:t>3</a:t>
            </a:r>
            <a:r>
              <a:rPr lang="en-US" sz="2000" baseline="30000" dirty="0"/>
              <a:t>-</a:t>
            </a:r>
            <a:br>
              <a:rPr lang="en-US" sz="2000" dirty="0"/>
            </a:br>
            <a:r>
              <a:rPr lang="en-US" sz="2000" dirty="0"/>
              <a:t>does not release enough energy</a:t>
            </a:r>
          </a:p>
          <a:p>
            <a:pPr marL="285750" indent="-285750"/>
            <a:r>
              <a:rPr lang="en-US" sz="2000" dirty="0"/>
              <a:t>Increasing temperature would add</a:t>
            </a:r>
            <a:br>
              <a:rPr lang="en-US" sz="2000" dirty="0"/>
            </a:br>
            <a:r>
              <a:rPr lang="en-US" sz="2000" dirty="0"/>
              <a:t>energy to processes that are highly endothermic like dissolving solids needing the energy</a:t>
            </a:r>
          </a:p>
          <a:p>
            <a:pPr marL="285750" indent="-285750"/>
            <a:endParaRPr lang="en-US" sz="2000" dirty="0"/>
          </a:p>
          <a:p>
            <a:pPr marL="522288" lvl="1" indent="-285750"/>
            <a:endParaRPr lang="en-US" sz="1800" dirty="0"/>
          </a:p>
        </p:txBody>
      </p:sp>
      <p:sp>
        <p:nvSpPr>
          <p:cNvPr id="2" name="Slide Number Placeholder 1">
            <a:extLst>
              <a:ext uri="{FF2B5EF4-FFF2-40B4-BE49-F238E27FC236}">
                <a16:creationId xmlns:a16="http://schemas.microsoft.com/office/drawing/2014/main" id="{2E961EE9-AE76-5A7D-71F6-6C1792826786}"/>
              </a:ext>
            </a:extLst>
          </p:cNvPr>
          <p:cNvSpPr>
            <a:spLocks noGrp="1"/>
          </p:cNvSpPr>
          <p:nvPr>
            <p:ph type="sldNum" sz="quarter" idx="10"/>
          </p:nvPr>
        </p:nvSpPr>
        <p:spPr/>
        <p:txBody>
          <a:bodyPr/>
          <a:lstStyle/>
          <a:p>
            <a:fld id="{48B47BF4-C530-47F3-8F78-E261EA428483}" type="slidenum">
              <a:rPr lang="en-US" smtClean="0"/>
              <a:pPr/>
              <a:t>24</a:t>
            </a:fld>
            <a:endParaRPr lang="en-US" dirty="0"/>
          </a:p>
        </p:txBody>
      </p:sp>
      <p:pic>
        <p:nvPicPr>
          <p:cNvPr id="7" name="Picture 6">
            <a:extLst>
              <a:ext uri="{FF2B5EF4-FFF2-40B4-BE49-F238E27FC236}">
                <a16:creationId xmlns:a16="http://schemas.microsoft.com/office/drawing/2014/main" id="{705CE324-00C2-6671-8849-10B88811304A}"/>
              </a:ext>
            </a:extLst>
          </p:cNvPr>
          <p:cNvPicPr>
            <a:picLocks noChangeAspect="1"/>
          </p:cNvPicPr>
          <p:nvPr/>
        </p:nvPicPr>
        <p:blipFill>
          <a:blip r:embed="rId2"/>
          <a:stretch>
            <a:fillRect/>
          </a:stretch>
        </p:blipFill>
        <p:spPr>
          <a:xfrm>
            <a:off x="5507771" y="1046858"/>
            <a:ext cx="3475579" cy="4593216"/>
          </a:xfrm>
          <a:prstGeom prst="rect">
            <a:avLst/>
          </a:prstGeom>
        </p:spPr>
      </p:pic>
    </p:spTree>
    <p:extLst>
      <p:ext uri="{BB962C8B-B14F-4D97-AF65-F5344CB8AC3E}">
        <p14:creationId xmlns:p14="http://schemas.microsoft.com/office/powerpoint/2010/main" val="28812215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9AF70-9B79-D42C-06B4-4C2AD9C9A64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7EE165A-DC59-FD60-AA12-325A2C27B718}"/>
              </a:ext>
            </a:extLst>
          </p:cNvPr>
          <p:cNvSpPr>
            <a:spLocks noGrp="1"/>
          </p:cNvSpPr>
          <p:nvPr>
            <p:ph type="title"/>
          </p:nvPr>
        </p:nvSpPr>
        <p:spPr>
          <a:xfrm>
            <a:off x="372533" y="177860"/>
            <a:ext cx="8421512" cy="769441"/>
          </a:xfrm>
        </p:spPr>
        <p:txBody>
          <a:bodyPr/>
          <a:lstStyle/>
          <a:p>
            <a:r>
              <a:rPr lang="en-US" sz="4400" dirty="0"/>
              <a:t>Gas Solubility vs Temp</a:t>
            </a:r>
          </a:p>
        </p:txBody>
      </p:sp>
      <p:sp>
        <p:nvSpPr>
          <p:cNvPr id="5" name="Content Placeholder 4">
            <a:extLst>
              <a:ext uri="{FF2B5EF4-FFF2-40B4-BE49-F238E27FC236}">
                <a16:creationId xmlns:a16="http://schemas.microsoft.com/office/drawing/2014/main" id="{FE066DBF-6347-D439-C432-A1FB6AD31BA1}"/>
              </a:ext>
            </a:extLst>
          </p:cNvPr>
          <p:cNvSpPr>
            <a:spLocks noGrp="1"/>
          </p:cNvSpPr>
          <p:nvPr>
            <p:ph idx="1"/>
          </p:nvPr>
        </p:nvSpPr>
        <p:spPr>
          <a:xfrm>
            <a:off x="378177" y="1129723"/>
            <a:ext cx="8387645" cy="5383503"/>
          </a:xfrm>
        </p:spPr>
        <p:txBody>
          <a:bodyPr/>
          <a:lstStyle/>
          <a:p>
            <a:r>
              <a:rPr lang="en-US" dirty="0"/>
              <a:t>Look at the solubility of HCl,</a:t>
            </a:r>
            <a:br>
              <a:rPr lang="en-US" dirty="0"/>
            </a:br>
            <a:r>
              <a:rPr lang="en-US" dirty="0"/>
              <a:t>NH</a:t>
            </a:r>
            <a:r>
              <a:rPr lang="en-US" baseline="-25000" dirty="0"/>
              <a:t>3</a:t>
            </a:r>
            <a:r>
              <a:rPr lang="en-US" dirty="0"/>
              <a:t> and SO</a:t>
            </a:r>
            <a:r>
              <a:rPr lang="en-US" baseline="-25000" dirty="0"/>
              <a:t>2</a:t>
            </a:r>
          </a:p>
          <a:p>
            <a:pPr marL="236538" lvl="1" indent="0">
              <a:buNone/>
            </a:pPr>
            <a:r>
              <a:rPr lang="en-US" dirty="0"/>
              <a:t>Solubility of these goes down</a:t>
            </a:r>
            <a:br>
              <a:rPr lang="en-US" dirty="0"/>
            </a:br>
            <a:r>
              <a:rPr lang="en-US" dirty="0"/>
              <a:t>with increasing temperature</a:t>
            </a:r>
          </a:p>
          <a:p>
            <a:r>
              <a:rPr lang="en-US" dirty="0"/>
              <a:t>He &lt; O</a:t>
            </a:r>
            <a:r>
              <a:rPr lang="en-US" baseline="-25000" dirty="0"/>
              <a:t>2</a:t>
            </a:r>
            <a:r>
              <a:rPr lang="en-US" dirty="0"/>
              <a:t> &lt;&lt; CHCl</a:t>
            </a:r>
            <a:r>
              <a:rPr lang="en-US" baseline="-25000" dirty="0"/>
              <a:t>3</a:t>
            </a:r>
            <a:r>
              <a:rPr lang="en-US" dirty="0"/>
              <a:t> in H</a:t>
            </a:r>
            <a:r>
              <a:rPr lang="en-US" baseline="-25000" dirty="0"/>
              <a:t>2</a:t>
            </a:r>
            <a:r>
              <a:rPr lang="en-US" dirty="0"/>
              <a:t>O</a:t>
            </a:r>
          </a:p>
          <a:p>
            <a:pPr marL="231775" lvl="1" indent="0">
              <a:buNone/>
            </a:pPr>
            <a:r>
              <a:rPr lang="en-US" dirty="0"/>
              <a:t>in this case, intermolecular forces</a:t>
            </a:r>
            <a:br>
              <a:rPr lang="en-US" dirty="0"/>
            </a:br>
            <a:r>
              <a:rPr lang="en-US" dirty="0"/>
              <a:t>such as molecular polarity and</a:t>
            </a:r>
            <a:br>
              <a:rPr lang="en-US" dirty="0"/>
            </a:br>
            <a:r>
              <a:rPr lang="en-US" dirty="0"/>
              <a:t>potential hydrogen bonding affect</a:t>
            </a:r>
            <a:br>
              <a:rPr lang="en-US" dirty="0"/>
            </a:br>
            <a:r>
              <a:rPr lang="en-US" dirty="0"/>
              <a:t>solubility</a:t>
            </a:r>
          </a:p>
          <a:p>
            <a:r>
              <a:rPr lang="en-US" sz="1800" dirty="0"/>
              <a:t>If water temperature</a:t>
            </a:r>
            <a:br>
              <a:rPr lang="en-US" sz="1800" dirty="0"/>
            </a:br>
            <a:r>
              <a:rPr lang="en-US" sz="1800" dirty="0"/>
              <a:t>goes up, O</a:t>
            </a:r>
            <a:r>
              <a:rPr lang="en-US" sz="1800" baseline="-25000" dirty="0"/>
              <a:t>2</a:t>
            </a:r>
            <a:r>
              <a:rPr lang="en-US" sz="1800" dirty="0"/>
              <a:t> solubility</a:t>
            </a:r>
            <a:br>
              <a:rPr lang="en-US" sz="1800" dirty="0"/>
            </a:br>
            <a:r>
              <a:rPr lang="en-US" sz="1800" dirty="0"/>
              <a:t>is severely affected</a:t>
            </a:r>
            <a:br>
              <a:rPr lang="en-US" sz="1800" dirty="0"/>
            </a:br>
            <a:r>
              <a:rPr lang="en-US" sz="1800" dirty="0"/>
              <a:t>and could deny</a:t>
            </a:r>
            <a:br>
              <a:rPr lang="en-US" sz="1800" dirty="0"/>
            </a:br>
            <a:r>
              <a:rPr lang="en-US" sz="1800" dirty="0"/>
              <a:t>water life the gas it</a:t>
            </a:r>
            <a:br>
              <a:rPr lang="en-US" sz="1800" dirty="0"/>
            </a:br>
            <a:r>
              <a:rPr lang="en-US" sz="1800" dirty="0"/>
              <a:t>needs to survive</a:t>
            </a:r>
            <a:br>
              <a:rPr lang="en-US" sz="1800" dirty="0"/>
            </a:br>
            <a:r>
              <a:rPr lang="en-US" sz="1800" dirty="0"/>
              <a:t>(fish kills)</a:t>
            </a:r>
          </a:p>
          <a:p>
            <a:pPr marL="522288" lvl="1" indent="-285750"/>
            <a:endParaRPr lang="en-US" sz="1800" dirty="0"/>
          </a:p>
        </p:txBody>
      </p:sp>
      <p:sp>
        <p:nvSpPr>
          <p:cNvPr id="2" name="Slide Number Placeholder 1">
            <a:extLst>
              <a:ext uri="{FF2B5EF4-FFF2-40B4-BE49-F238E27FC236}">
                <a16:creationId xmlns:a16="http://schemas.microsoft.com/office/drawing/2014/main" id="{AF322FF0-A844-A9FE-C958-115AA13F4525}"/>
              </a:ext>
            </a:extLst>
          </p:cNvPr>
          <p:cNvSpPr>
            <a:spLocks noGrp="1"/>
          </p:cNvSpPr>
          <p:nvPr>
            <p:ph type="sldNum" sz="quarter" idx="10"/>
          </p:nvPr>
        </p:nvSpPr>
        <p:spPr/>
        <p:txBody>
          <a:bodyPr/>
          <a:lstStyle/>
          <a:p>
            <a:fld id="{48B47BF4-C530-47F3-8F78-E261EA428483}" type="slidenum">
              <a:rPr lang="en-US" smtClean="0"/>
              <a:pPr/>
              <a:t>25</a:t>
            </a:fld>
            <a:endParaRPr lang="en-US" dirty="0"/>
          </a:p>
        </p:txBody>
      </p:sp>
      <p:pic>
        <p:nvPicPr>
          <p:cNvPr id="7" name="Picture 6">
            <a:extLst>
              <a:ext uri="{FF2B5EF4-FFF2-40B4-BE49-F238E27FC236}">
                <a16:creationId xmlns:a16="http://schemas.microsoft.com/office/drawing/2014/main" id="{B7FC070B-66ED-FF6C-46AD-2A9E8697CD8E}"/>
              </a:ext>
            </a:extLst>
          </p:cNvPr>
          <p:cNvPicPr>
            <a:picLocks noChangeAspect="1"/>
          </p:cNvPicPr>
          <p:nvPr/>
        </p:nvPicPr>
        <p:blipFill>
          <a:blip r:embed="rId2"/>
          <a:stretch>
            <a:fillRect/>
          </a:stretch>
        </p:blipFill>
        <p:spPr>
          <a:xfrm>
            <a:off x="6435448" y="3088976"/>
            <a:ext cx="2547902" cy="3367227"/>
          </a:xfrm>
          <a:prstGeom prst="rect">
            <a:avLst/>
          </a:prstGeom>
        </p:spPr>
      </p:pic>
      <p:pic>
        <p:nvPicPr>
          <p:cNvPr id="6" name="Picture 5">
            <a:extLst>
              <a:ext uri="{FF2B5EF4-FFF2-40B4-BE49-F238E27FC236}">
                <a16:creationId xmlns:a16="http://schemas.microsoft.com/office/drawing/2014/main" id="{2E256422-CE77-6C4E-4455-0D59A34B429D}"/>
              </a:ext>
            </a:extLst>
          </p:cNvPr>
          <p:cNvPicPr>
            <a:picLocks noChangeAspect="1"/>
          </p:cNvPicPr>
          <p:nvPr/>
        </p:nvPicPr>
        <p:blipFill>
          <a:blip r:embed="rId3"/>
          <a:stretch>
            <a:fillRect/>
          </a:stretch>
        </p:blipFill>
        <p:spPr>
          <a:xfrm>
            <a:off x="6350924" y="192243"/>
            <a:ext cx="2733625" cy="2800915"/>
          </a:xfrm>
          <a:prstGeom prst="rect">
            <a:avLst/>
          </a:prstGeom>
        </p:spPr>
      </p:pic>
      <p:pic>
        <p:nvPicPr>
          <p:cNvPr id="9" name="Picture 8">
            <a:extLst>
              <a:ext uri="{FF2B5EF4-FFF2-40B4-BE49-F238E27FC236}">
                <a16:creationId xmlns:a16="http://schemas.microsoft.com/office/drawing/2014/main" id="{BBD2D7AC-60BF-1DF0-7A8B-1225263893BF}"/>
              </a:ext>
            </a:extLst>
          </p:cNvPr>
          <p:cNvPicPr>
            <a:picLocks noChangeAspect="1"/>
          </p:cNvPicPr>
          <p:nvPr/>
        </p:nvPicPr>
        <p:blipFill>
          <a:blip r:embed="rId4"/>
          <a:stretch>
            <a:fillRect/>
          </a:stretch>
        </p:blipFill>
        <p:spPr>
          <a:xfrm>
            <a:off x="3259735" y="4487153"/>
            <a:ext cx="3018293" cy="1788957"/>
          </a:xfrm>
          <a:prstGeom prst="rect">
            <a:avLst/>
          </a:prstGeom>
        </p:spPr>
      </p:pic>
    </p:spTree>
    <p:extLst>
      <p:ext uri="{BB962C8B-B14F-4D97-AF65-F5344CB8AC3E}">
        <p14:creationId xmlns:p14="http://schemas.microsoft.com/office/powerpoint/2010/main" val="35086254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C98E84-28EC-1621-E0FA-0B55AAF77C5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359EAF1-9250-4047-B60B-CA039DD67AA1}"/>
              </a:ext>
            </a:extLst>
          </p:cNvPr>
          <p:cNvSpPr>
            <a:spLocks noGrp="1"/>
          </p:cNvSpPr>
          <p:nvPr>
            <p:ph type="title"/>
          </p:nvPr>
        </p:nvSpPr>
        <p:spPr>
          <a:xfrm>
            <a:off x="372533" y="177860"/>
            <a:ext cx="8421512" cy="769441"/>
          </a:xfrm>
        </p:spPr>
        <p:txBody>
          <a:bodyPr/>
          <a:lstStyle/>
          <a:p>
            <a:r>
              <a:rPr lang="en-US" sz="4400" dirty="0"/>
              <a:t>Partial Pressure of Gas Solute</a:t>
            </a:r>
          </a:p>
        </p:txBody>
      </p:sp>
      <p:sp>
        <p:nvSpPr>
          <p:cNvPr id="5" name="Content Placeholder 4">
            <a:extLst>
              <a:ext uri="{FF2B5EF4-FFF2-40B4-BE49-F238E27FC236}">
                <a16:creationId xmlns:a16="http://schemas.microsoft.com/office/drawing/2014/main" id="{151DD14E-F1FC-3095-8256-A72F1DEC43D9}"/>
              </a:ext>
            </a:extLst>
          </p:cNvPr>
          <p:cNvSpPr>
            <a:spLocks noGrp="1"/>
          </p:cNvSpPr>
          <p:nvPr>
            <p:ph idx="1"/>
          </p:nvPr>
        </p:nvSpPr>
        <p:spPr>
          <a:xfrm>
            <a:off x="378177" y="1129723"/>
            <a:ext cx="8387645" cy="5383503"/>
          </a:xfrm>
        </p:spPr>
        <p:txBody>
          <a:bodyPr/>
          <a:lstStyle/>
          <a:p>
            <a:r>
              <a:rPr lang="en-US" dirty="0"/>
              <a:t>Gas solutes are </a:t>
            </a:r>
            <a:br>
              <a:rPr lang="en-US" dirty="0"/>
            </a:br>
            <a:r>
              <a:rPr lang="en-US" dirty="0"/>
              <a:t>affected by partial</a:t>
            </a:r>
            <a:br>
              <a:rPr lang="en-US" dirty="0"/>
            </a:br>
            <a:r>
              <a:rPr lang="en-US" dirty="0"/>
              <a:t>pressure of the solute</a:t>
            </a:r>
            <a:br>
              <a:rPr lang="en-US" dirty="0"/>
            </a:br>
            <a:r>
              <a:rPr lang="en-US" dirty="0"/>
              <a:t>in the gas to which</a:t>
            </a:r>
            <a:br>
              <a:rPr lang="en-US" dirty="0"/>
            </a:br>
            <a:r>
              <a:rPr lang="en-US" dirty="0"/>
              <a:t>a solution is exposed</a:t>
            </a:r>
          </a:p>
          <a:p>
            <a:r>
              <a:rPr lang="en-US" dirty="0"/>
              <a:t>If total gas pressure</a:t>
            </a:r>
            <a:br>
              <a:rPr lang="en-US" dirty="0"/>
            </a:br>
            <a:r>
              <a:rPr lang="en-US" dirty="0"/>
              <a:t>is increased, the</a:t>
            </a:r>
            <a:br>
              <a:rPr lang="en-US" dirty="0"/>
            </a:br>
            <a:r>
              <a:rPr lang="en-US" dirty="0"/>
              <a:t>solubility of gas in a </a:t>
            </a:r>
            <a:br>
              <a:rPr lang="en-US" dirty="0"/>
            </a:br>
            <a:r>
              <a:rPr lang="en-US" dirty="0"/>
              <a:t>solution increases</a:t>
            </a:r>
          </a:p>
          <a:p>
            <a:r>
              <a:rPr lang="en-US" sz="2000" dirty="0"/>
              <a:t>Carbonated beverages</a:t>
            </a:r>
            <a:br>
              <a:rPr lang="en-US" sz="2000" dirty="0"/>
            </a:br>
            <a:r>
              <a:rPr lang="en-US" sz="2000" dirty="0"/>
              <a:t>are capped with high pressures of CO</a:t>
            </a:r>
            <a:r>
              <a:rPr lang="en-US" sz="2000" baseline="-25000" dirty="0"/>
              <a:t>2</a:t>
            </a:r>
            <a:r>
              <a:rPr lang="en-US" sz="2000" dirty="0"/>
              <a:t> gas</a:t>
            </a:r>
          </a:p>
          <a:p>
            <a:r>
              <a:rPr lang="en-US" sz="2000" dirty="0"/>
              <a:t>When the cap is released, CO</a:t>
            </a:r>
            <a:r>
              <a:rPr lang="en-US" sz="2000" baseline="-25000" dirty="0"/>
              <a:t>2</a:t>
            </a:r>
            <a:r>
              <a:rPr lang="en-US" sz="2000" dirty="0"/>
              <a:t> rapidly leaves solution to enter atmosphere: fizzing, small bubbles</a:t>
            </a:r>
          </a:p>
          <a:p>
            <a:r>
              <a:rPr lang="en-US" sz="2000" dirty="0"/>
              <a:t>This is a supersaturation effect of CO</a:t>
            </a:r>
            <a:r>
              <a:rPr lang="en-US" sz="2000" baseline="-25000" dirty="0"/>
              <a:t>2</a:t>
            </a:r>
          </a:p>
          <a:p>
            <a:pPr lvl="1"/>
            <a:endParaRPr lang="en-US" dirty="0"/>
          </a:p>
          <a:p>
            <a:pPr lvl="1"/>
            <a:endParaRPr lang="en-US" dirty="0"/>
          </a:p>
        </p:txBody>
      </p:sp>
      <p:sp>
        <p:nvSpPr>
          <p:cNvPr id="2" name="Slide Number Placeholder 1">
            <a:extLst>
              <a:ext uri="{FF2B5EF4-FFF2-40B4-BE49-F238E27FC236}">
                <a16:creationId xmlns:a16="http://schemas.microsoft.com/office/drawing/2014/main" id="{C4F10942-D6C7-E660-6D30-B06088B6AC6C}"/>
              </a:ext>
            </a:extLst>
          </p:cNvPr>
          <p:cNvSpPr>
            <a:spLocks noGrp="1"/>
          </p:cNvSpPr>
          <p:nvPr>
            <p:ph type="sldNum" sz="quarter" idx="10"/>
          </p:nvPr>
        </p:nvSpPr>
        <p:spPr/>
        <p:txBody>
          <a:bodyPr/>
          <a:lstStyle/>
          <a:p>
            <a:fld id="{48B47BF4-C530-47F3-8F78-E261EA428483}" type="slidenum">
              <a:rPr lang="en-US" smtClean="0"/>
              <a:pPr/>
              <a:t>26</a:t>
            </a:fld>
            <a:endParaRPr lang="en-US" dirty="0"/>
          </a:p>
        </p:txBody>
      </p:sp>
      <p:pic>
        <p:nvPicPr>
          <p:cNvPr id="11" name="Picture 10">
            <a:extLst>
              <a:ext uri="{FF2B5EF4-FFF2-40B4-BE49-F238E27FC236}">
                <a16:creationId xmlns:a16="http://schemas.microsoft.com/office/drawing/2014/main" id="{866DB874-D1CD-2829-CC81-BBBEFF062B33}"/>
              </a:ext>
            </a:extLst>
          </p:cNvPr>
          <p:cNvPicPr>
            <a:picLocks noChangeAspect="1"/>
          </p:cNvPicPr>
          <p:nvPr/>
        </p:nvPicPr>
        <p:blipFill>
          <a:blip r:embed="rId2"/>
          <a:stretch>
            <a:fillRect/>
          </a:stretch>
        </p:blipFill>
        <p:spPr>
          <a:xfrm>
            <a:off x="4214553" y="1060355"/>
            <a:ext cx="4660033" cy="3744404"/>
          </a:xfrm>
          <a:prstGeom prst="rect">
            <a:avLst/>
          </a:prstGeom>
        </p:spPr>
      </p:pic>
    </p:spTree>
    <p:extLst>
      <p:ext uri="{BB962C8B-B14F-4D97-AF65-F5344CB8AC3E}">
        <p14:creationId xmlns:p14="http://schemas.microsoft.com/office/powerpoint/2010/main" val="38407192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4E24E-CDC5-C48F-F427-BB9644D9507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4C30700-5611-0851-3A36-0DF55722A9E2}"/>
              </a:ext>
            </a:extLst>
          </p:cNvPr>
          <p:cNvSpPr>
            <a:spLocks noGrp="1"/>
          </p:cNvSpPr>
          <p:nvPr>
            <p:ph type="title"/>
          </p:nvPr>
        </p:nvSpPr>
        <p:spPr>
          <a:xfrm>
            <a:off x="372533" y="177860"/>
            <a:ext cx="8421512" cy="769441"/>
          </a:xfrm>
        </p:spPr>
        <p:txBody>
          <a:bodyPr/>
          <a:lstStyle/>
          <a:p>
            <a:r>
              <a:rPr lang="en-US" sz="4400" dirty="0"/>
              <a:t>Concentration</a:t>
            </a:r>
          </a:p>
        </p:txBody>
      </p:sp>
      <p:sp>
        <p:nvSpPr>
          <p:cNvPr id="5" name="Content Placeholder 4">
            <a:extLst>
              <a:ext uri="{FF2B5EF4-FFF2-40B4-BE49-F238E27FC236}">
                <a16:creationId xmlns:a16="http://schemas.microsoft.com/office/drawing/2014/main" id="{E1D1EE27-1AB6-046D-1837-100ABFED6859}"/>
              </a:ext>
            </a:extLst>
          </p:cNvPr>
          <p:cNvSpPr>
            <a:spLocks noGrp="1"/>
          </p:cNvSpPr>
          <p:nvPr>
            <p:ph idx="1"/>
          </p:nvPr>
        </p:nvSpPr>
        <p:spPr>
          <a:xfrm>
            <a:off x="378177" y="981489"/>
            <a:ext cx="8387645" cy="5383503"/>
          </a:xfrm>
        </p:spPr>
        <p:txBody>
          <a:bodyPr/>
          <a:lstStyle/>
          <a:p>
            <a:r>
              <a:rPr lang="en-US" dirty="0"/>
              <a:t>A </a:t>
            </a:r>
            <a:r>
              <a:rPr lang="en-US" dirty="0">
                <a:solidFill>
                  <a:srgbClr val="FFFF00"/>
                </a:solidFill>
              </a:rPr>
              <a:t>solution</a:t>
            </a:r>
            <a:r>
              <a:rPr lang="en-US" dirty="0"/>
              <a:t> is composed of</a:t>
            </a:r>
            <a:br>
              <a:rPr lang="en-US" dirty="0"/>
            </a:br>
            <a:r>
              <a:rPr lang="en-US" dirty="0"/>
              <a:t>a </a:t>
            </a:r>
            <a:r>
              <a:rPr lang="en-US" dirty="0">
                <a:solidFill>
                  <a:schemeClr val="accent1">
                    <a:lumMod val="60000"/>
                    <a:lumOff val="40000"/>
                  </a:schemeClr>
                </a:solidFill>
              </a:rPr>
              <a:t>solute</a:t>
            </a:r>
            <a:r>
              <a:rPr lang="en-US" dirty="0"/>
              <a:t> and a </a:t>
            </a:r>
            <a:r>
              <a:rPr lang="en-US" dirty="0">
                <a:solidFill>
                  <a:schemeClr val="accent1">
                    <a:lumMod val="60000"/>
                    <a:lumOff val="40000"/>
                  </a:schemeClr>
                </a:solidFill>
              </a:rPr>
              <a:t>solvent</a:t>
            </a:r>
            <a:r>
              <a:rPr lang="en-US" dirty="0"/>
              <a:t>,</a:t>
            </a:r>
            <a:br>
              <a:rPr lang="en-US" dirty="0"/>
            </a:br>
            <a:r>
              <a:rPr lang="en-US" dirty="0"/>
              <a:t>and the amount of </a:t>
            </a:r>
            <a:r>
              <a:rPr lang="en-US" dirty="0">
                <a:solidFill>
                  <a:srgbClr val="FFFF00"/>
                </a:solidFill>
              </a:rPr>
              <a:t>solute</a:t>
            </a:r>
            <a:br>
              <a:rPr lang="en-US" dirty="0"/>
            </a:br>
            <a:r>
              <a:rPr lang="en-US" dirty="0"/>
              <a:t>dissolved in the </a:t>
            </a:r>
            <a:r>
              <a:rPr lang="en-US" dirty="0">
                <a:solidFill>
                  <a:srgbClr val="FFFF00"/>
                </a:solidFill>
              </a:rPr>
              <a:t>solvent</a:t>
            </a:r>
            <a:r>
              <a:rPr lang="en-US" dirty="0"/>
              <a:t> is</a:t>
            </a:r>
            <a:br>
              <a:rPr lang="en-US" dirty="0"/>
            </a:br>
            <a:r>
              <a:rPr lang="en-US" dirty="0"/>
              <a:t>called a </a:t>
            </a:r>
            <a:r>
              <a:rPr lang="en-US" b="1" dirty="0">
                <a:solidFill>
                  <a:srgbClr val="00FF00"/>
                </a:solidFill>
              </a:rPr>
              <a:t>concentration</a:t>
            </a:r>
          </a:p>
          <a:p>
            <a:r>
              <a:rPr lang="en-US" dirty="0"/>
              <a:t>A </a:t>
            </a:r>
            <a:r>
              <a:rPr lang="en-US" b="1" dirty="0">
                <a:solidFill>
                  <a:srgbClr val="FFC000"/>
                </a:solidFill>
              </a:rPr>
              <a:t>5%</a:t>
            </a:r>
            <a:r>
              <a:rPr lang="en-US" dirty="0"/>
              <a:t> </a:t>
            </a:r>
            <a:r>
              <a:rPr lang="en-US" dirty="0">
                <a:solidFill>
                  <a:srgbClr val="FFFF00"/>
                </a:solidFill>
              </a:rPr>
              <a:t>acetic acid</a:t>
            </a:r>
            <a:r>
              <a:rPr lang="en-US" dirty="0"/>
              <a:t> (vinegar) in </a:t>
            </a:r>
            <a:r>
              <a:rPr lang="en-US" dirty="0">
                <a:solidFill>
                  <a:srgbClr val="FFFF00"/>
                </a:solidFill>
              </a:rPr>
              <a:t>water</a:t>
            </a:r>
            <a:r>
              <a:rPr lang="en-US" dirty="0"/>
              <a:t> is a </a:t>
            </a:r>
            <a:r>
              <a:rPr lang="en-US" dirty="0">
                <a:solidFill>
                  <a:schemeClr val="accent1">
                    <a:lumMod val="60000"/>
                    <a:lumOff val="40000"/>
                  </a:schemeClr>
                </a:solidFill>
              </a:rPr>
              <a:t>concentration</a:t>
            </a:r>
          </a:p>
          <a:p>
            <a:r>
              <a:rPr lang="en-US" dirty="0"/>
              <a:t>A </a:t>
            </a:r>
            <a:r>
              <a:rPr lang="en-US" b="1" dirty="0">
                <a:solidFill>
                  <a:srgbClr val="FFC000"/>
                </a:solidFill>
              </a:rPr>
              <a:t>10%</a:t>
            </a:r>
            <a:r>
              <a:rPr lang="en-US" dirty="0"/>
              <a:t> </a:t>
            </a:r>
            <a:r>
              <a:rPr lang="en-US" dirty="0">
                <a:solidFill>
                  <a:srgbClr val="FFFF00"/>
                </a:solidFill>
              </a:rPr>
              <a:t>acetic acid </a:t>
            </a:r>
            <a:r>
              <a:rPr lang="en-US" dirty="0"/>
              <a:t>is </a:t>
            </a:r>
            <a:r>
              <a:rPr lang="en-US" i="1" dirty="0">
                <a:solidFill>
                  <a:srgbClr val="99FFCC"/>
                </a:solidFill>
              </a:rPr>
              <a:t>more</a:t>
            </a:r>
            <a:r>
              <a:rPr lang="en-US" dirty="0"/>
              <a:t> </a:t>
            </a:r>
            <a:r>
              <a:rPr lang="en-US" dirty="0">
                <a:solidFill>
                  <a:srgbClr val="FFFF00"/>
                </a:solidFill>
              </a:rPr>
              <a:t>concentrated</a:t>
            </a:r>
            <a:r>
              <a:rPr lang="en-US" dirty="0"/>
              <a:t> than a </a:t>
            </a:r>
            <a:r>
              <a:rPr lang="en-US" b="1" dirty="0">
                <a:solidFill>
                  <a:srgbClr val="FFC000"/>
                </a:solidFill>
              </a:rPr>
              <a:t>5% </a:t>
            </a:r>
            <a:r>
              <a:rPr lang="en-US" dirty="0"/>
              <a:t>solution. The </a:t>
            </a:r>
            <a:r>
              <a:rPr lang="en-US" b="1" dirty="0">
                <a:solidFill>
                  <a:srgbClr val="FFC000"/>
                </a:solidFill>
              </a:rPr>
              <a:t>5%</a:t>
            </a:r>
            <a:r>
              <a:rPr lang="en-US" dirty="0"/>
              <a:t> solution is </a:t>
            </a:r>
            <a:r>
              <a:rPr lang="en-US" i="1" dirty="0">
                <a:solidFill>
                  <a:srgbClr val="99FFCC"/>
                </a:solidFill>
              </a:rPr>
              <a:t>more</a:t>
            </a:r>
            <a:r>
              <a:rPr lang="en-US" dirty="0"/>
              <a:t> </a:t>
            </a:r>
            <a:r>
              <a:rPr lang="en-US" b="1" dirty="0">
                <a:solidFill>
                  <a:srgbClr val="00FF00"/>
                </a:solidFill>
              </a:rPr>
              <a:t>dilute</a:t>
            </a:r>
            <a:endParaRPr lang="en-US" dirty="0"/>
          </a:p>
          <a:p>
            <a:pPr lvl="1"/>
            <a:endParaRPr lang="en-US" dirty="0"/>
          </a:p>
          <a:p>
            <a:pPr lvl="1"/>
            <a:endParaRPr lang="en-US" dirty="0"/>
          </a:p>
        </p:txBody>
      </p:sp>
      <p:sp>
        <p:nvSpPr>
          <p:cNvPr id="2" name="Slide Number Placeholder 1">
            <a:extLst>
              <a:ext uri="{FF2B5EF4-FFF2-40B4-BE49-F238E27FC236}">
                <a16:creationId xmlns:a16="http://schemas.microsoft.com/office/drawing/2014/main" id="{457EBF6B-C7EB-CE3F-602F-5DF5C59BC968}"/>
              </a:ext>
            </a:extLst>
          </p:cNvPr>
          <p:cNvSpPr>
            <a:spLocks noGrp="1"/>
          </p:cNvSpPr>
          <p:nvPr>
            <p:ph type="sldNum" sz="quarter" idx="10"/>
          </p:nvPr>
        </p:nvSpPr>
        <p:spPr/>
        <p:txBody>
          <a:bodyPr/>
          <a:lstStyle/>
          <a:p>
            <a:fld id="{48B47BF4-C530-47F3-8F78-E261EA428483}" type="slidenum">
              <a:rPr lang="en-US" smtClean="0"/>
              <a:pPr/>
              <a:t>27</a:t>
            </a:fld>
            <a:endParaRPr lang="en-US" dirty="0"/>
          </a:p>
        </p:txBody>
      </p:sp>
      <p:pic>
        <p:nvPicPr>
          <p:cNvPr id="7" name="Picture 6">
            <a:extLst>
              <a:ext uri="{FF2B5EF4-FFF2-40B4-BE49-F238E27FC236}">
                <a16:creationId xmlns:a16="http://schemas.microsoft.com/office/drawing/2014/main" id="{D6304B37-529E-A34A-A42F-B07B0C21C3CC}"/>
              </a:ext>
            </a:extLst>
          </p:cNvPr>
          <p:cNvPicPr>
            <a:picLocks noChangeAspect="1"/>
          </p:cNvPicPr>
          <p:nvPr/>
        </p:nvPicPr>
        <p:blipFill>
          <a:blip r:embed="rId2"/>
          <a:stretch>
            <a:fillRect/>
          </a:stretch>
        </p:blipFill>
        <p:spPr>
          <a:xfrm>
            <a:off x="4854264" y="668004"/>
            <a:ext cx="3939781" cy="1992095"/>
          </a:xfrm>
          <a:prstGeom prst="rect">
            <a:avLst/>
          </a:prstGeom>
        </p:spPr>
      </p:pic>
    </p:spTree>
    <p:extLst>
      <p:ext uri="{BB962C8B-B14F-4D97-AF65-F5344CB8AC3E}">
        <p14:creationId xmlns:p14="http://schemas.microsoft.com/office/powerpoint/2010/main" val="7026991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4DCC0A-EC3C-F8FB-4966-079E257A0F3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3E8D004-4A34-4907-2E7E-29BF0AC05E78}"/>
              </a:ext>
            </a:extLst>
          </p:cNvPr>
          <p:cNvSpPr>
            <a:spLocks noGrp="1"/>
          </p:cNvSpPr>
          <p:nvPr>
            <p:ph type="title"/>
          </p:nvPr>
        </p:nvSpPr>
        <p:spPr>
          <a:xfrm>
            <a:off x="372533" y="177860"/>
            <a:ext cx="8421512" cy="769441"/>
          </a:xfrm>
        </p:spPr>
        <p:txBody>
          <a:bodyPr/>
          <a:lstStyle/>
          <a:p>
            <a:r>
              <a:rPr lang="en-US" sz="4400" dirty="0"/>
              <a:t>Percent Solutions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B97096C9-CBC0-9303-CF18-94D2881AD760}"/>
                  </a:ext>
                </a:extLst>
              </p:cNvPr>
              <p:cNvSpPr>
                <a:spLocks noGrp="1"/>
              </p:cNvSpPr>
              <p:nvPr>
                <p:ph idx="1"/>
              </p:nvPr>
            </p:nvSpPr>
            <p:spPr>
              <a:xfrm>
                <a:off x="378177" y="1005841"/>
                <a:ext cx="8387645" cy="5507386"/>
              </a:xfrm>
            </p:spPr>
            <p:txBody>
              <a:bodyPr/>
              <a:lstStyle/>
              <a:p>
                <a:r>
                  <a:rPr lang="en-US" sz="2800" dirty="0"/>
                  <a:t>Preliminary: a </a:t>
                </a:r>
                <a:r>
                  <a:rPr lang="en-US" sz="2800" dirty="0">
                    <a:solidFill>
                      <a:srgbClr val="6699FF"/>
                    </a:solidFill>
                  </a:rPr>
                  <a:t>solution</a:t>
                </a:r>
                <a:r>
                  <a:rPr lang="en-US" sz="2800" dirty="0"/>
                  <a:t> = </a:t>
                </a:r>
                <a:r>
                  <a:rPr lang="en-US" sz="2800" dirty="0">
                    <a:solidFill>
                      <a:srgbClr val="CC99FF"/>
                    </a:solidFill>
                  </a:rPr>
                  <a:t>solute</a:t>
                </a:r>
                <a:r>
                  <a:rPr lang="en-US" sz="2800" dirty="0"/>
                  <a:t> + </a:t>
                </a:r>
                <a:r>
                  <a:rPr lang="en-US" sz="2800" dirty="0">
                    <a:solidFill>
                      <a:srgbClr val="FF00FF"/>
                    </a:solidFill>
                  </a:rPr>
                  <a:t>solvent</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solidFill>
                            <a:srgbClr val="6699FF"/>
                          </a:solidFill>
                          <a:latin typeface="Cambria Math" panose="02040503050406030204" pitchFamily="18" charset="0"/>
                        </a:rPr>
                        <m:t>solution</m:t>
                      </m:r>
                      <m:r>
                        <a:rPr lang="en-US" b="0" i="1" smtClean="0">
                          <a:solidFill>
                            <a:srgbClr val="FFFF00"/>
                          </a:solidFill>
                          <a:latin typeface="Cambria Math" panose="02040503050406030204" pitchFamily="18" charset="0"/>
                        </a:rPr>
                        <m:t> </m:t>
                      </m:r>
                      <m:r>
                        <m:rPr>
                          <m:sty m:val="p"/>
                        </m:rPr>
                        <a:rPr lang="en-US" b="0" i="0" smtClean="0">
                          <a:solidFill>
                            <a:srgbClr val="FFFF00"/>
                          </a:solidFill>
                          <a:latin typeface="Cambria Math" panose="02040503050406030204" pitchFamily="18" charset="0"/>
                        </a:rPr>
                        <m:t>mass</m:t>
                      </m:r>
                      <m:r>
                        <a:rPr lang="en-US" b="0" i="1" smtClean="0">
                          <a:solidFill>
                            <a:srgbClr val="FFFF00"/>
                          </a:solidFill>
                          <a:latin typeface="Cambria Math" panose="02040503050406030204" pitchFamily="18" charset="0"/>
                        </a:rPr>
                        <m:t> </m:t>
                      </m:r>
                      <m:d>
                        <m:dPr>
                          <m:ctrlPr>
                            <a:rPr lang="en-US" b="0" i="1" smtClean="0">
                              <a:solidFill>
                                <a:srgbClr val="FFFF00"/>
                              </a:solidFill>
                              <a:latin typeface="Cambria Math" panose="02040503050406030204" pitchFamily="18" charset="0"/>
                            </a:rPr>
                          </m:ctrlPr>
                        </m:dPr>
                        <m:e>
                          <m:r>
                            <a:rPr lang="en-US" b="0" i="1" smtClean="0">
                              <a:solidFill>
                                <a:srgbClr val="FFFF00"/>
                              </a:solidFill>
                              <a:latin typeface="Cambria Math" panose="02040503050406030204" pitchFamily="18" charset="0"/>
                            </a:rPr>
                            <m:t>𝑔</m:t>
                          </m:r>
                        </m:e>
                      </m:d>
                      <m:r>
                        <a:rPr lang="en-US" b="0" i="1" smtClean="0">
                          <a:solidFill>
                            <a:srgbClr val="FFFF00"/>
                          </a:solidFill>
                          <a:latin typeface="Cambria Math" panose="02040503050406030204" pitchFamily="18" charset="0"/>
                        </a:rPr>
                        <m:t>=</m:t>
                      </m:r>
                      <m:r>
                        <m:rPr>
                          <m:sty m:val="p"/>
                        </m:rPr>
                        <a:rPr lang="en-US" b="0" i="0" smtClean="0">
                          <a:solidFill>
                            <a:srgbClr val="CC99FF"/>
                          </a:solidFill>
                          <a:latin typeface="Cambria Math" panose="02040503050406030204" pitchFamily="18" charset="0"/>
                        </a:rPr>
                        <m:t>solute</m:t>
                      </m:r>
                      <m:r>
                        <a:rPr lang="en-US" b="0" i="0" smtClean="0">
                          <a:solidFill>
                            <a:srgbClr val="FFFF00"/>
                          </a:solidFill>
                          <a:latin typeface="Cambria Math" panose="02040503050406030204" pitchFamily="18" charset="0"/>
                        </a:rPr>
                        <m:t> </m:t>
                      </m:r>
                      <m:r>
                        <m:rPr>
                          <m:sty m:val="p"/>
                        </m:rPr>
                        <a:rPr lang="en-US" b="0" i="0" smtClean="0">
                          <a:solidFill>
                            <a:srgbClr val="FFFF00"/>
                          </a:solidFill>
                          <a:latin typeface="Cambria Math" panose="02040503050406030204" pitchFamily="18" charset="0"/>
                        </a:rPr>
                        <m:t>mass</m:t>
                      </m:r>
                      <m:r>
                        <a:rPr lang="en-US" b="0" i="1" smtClean="0">
                          <a:solidFill>
                            <a:srgbClr val="FFFF00"/>
                          </a:solidFill>
                          <a:latin typeface="Cambria Math" panose="02040503050406030204" pitchFamily="18" charset="0"/>
                        </a:rPr>
                        <m:t> </m:t>
                      </m:r>
                      <m:d>
                        <m:dPr>
                          <m:ctrlPr>
                            <a:rPr lang="en-US" b="0" i="1" smtClean="0">
                              <a:solidFill>
                                <a:srgbClr val="FFFF00"/>
                              </a:solidFill>
                              <a:latin typeface="Cambria Math" panose="02040503050406030204" pitchFamily="18" charset="0"/>
                            </a:rPr>
                          </m:ctrlPr>
                        </m:dPr>
                        <m:e>
                          <m:r>
                            <a:rPr lang="en-US" b="0" i="1" smtClean="0">
                              <a:solidFill>
                                <a:srgbClr val="FFFF00"/>
                              </a:solidFill>
                              <a:latin typeface="Cambria Math" panose="02040503050406030204" pitchFamily="18" charset="0"/>
                            </a:rPr>
                            <m:t>𝑔</m:t>
                          </m:r>
                        </m:e>
                      </m:d>
                      <m:r>
                        <a:rPr lang="en-US" b="0" i="1" smtClean="0">
                          <a:solidFill>
                            <a:srgbClr val="FFFF00"/>
                          </a:solidFill>
                          <a:latin typeface="Cambria Math" panose="02040503050406030204" pitchFamily="18" charset="0"/>
                        </a:rPr>
                        <m:t>+</m:t>
                      </m:r>
                      <m:r>
                        <m:rPr>
                          <m:sty m:val="p"/>
                        </m:rPr>
                        <a:rPr lang="en-US" b="0" i="0" smtClean="0">
                          <a:solidFill>
                            <a:srgbClr val="FF00FF"/>
                          </a:solidFill>
                          <a:latin typeface="Cambria Math" panose="02040503050406030204" pitchFamily="18" charset="0"/>
                        </a:rPr>
                        <m:t>solvent</m:t>
                      </m:r>
                      <m:r>
                        <a:rPr lang="en-US" b="0" i="0" smtClean="0">
                          <a:solidFill>
                            <a:srgbClr val="FFFF00"/>
                          </a:solidFill>
                          <a:latin typeface="Cambria Math" panose="02040503050406030204" pitchFamily="18" charset="0"/>
                        </a:rPr>
                        <m:t> </m:t>
                      </m:r>
                      <m:r>
                        <m:rPr>
                          <m:sty m:val="p"/>
                        </m:rPr>
                        <a:rPr lang="en-US" b="0" i="0" smtClean="0">
                          <a:solidFill>
                            <a:srgbClr val="FFFF00"/>
                          </a:solidFill>
                          <a:latin typeface="Cambria Math" panose="02040503050406030204" pitchFamily="18" charset="0"/>
                        </a:rPr>
                        <m:t>mass</m:t>
                      </m:r>
                      <m:r>
                        <a:rPr lang="en-US" b="0" i="1" smtClean="0">
                          <a:solidFill>
                            <a:srgbClr val="FFFF00"/>
                          </a:solidFill>
                          <a:latin typeface="Cambria Math" panose="02040503050406030204" pitchFamily="18" charset="0"/>
                        </a:rPr>
                        <m:t> (</m:t>
                      </m:r>
                      <m:r>
                        <a:rPr lang="en-US" b="0" i="1" smtClean="0">
                          <a:solidFill>
                            <a:srgbClr val="FFFF00"/>
                          </a:solidFill>
                          <a:latin typeface="Cambria Math" panose="02040503050406030204" pitchFamily="18" charset="0"/>
                        </a:rPr>
                        <m:t>𝑔</m:t>
                      </m:r>
                      <m:r>
                        <a:rPr lang="en-US" b="0" i="1" smtClean="0">
                          <a:solidFill>
                            <a:srgbClr val="FFFF00"/>
                          </a:solidFill>
                          <a:latin typeface="Cambria Math" panose="02040503050406030204" pitchFamily="18" charset="0"/>
                        </a:rPr>
                        <m:t>)</m:t>
                      </m:r>
                    </m:oMath>
                  </m:oMathPara>
                </a14:m>
                <a:endParaRPr lang="en-US" dirty="0">
                  <a:solidFill>
                    <a:srgbClr val="FFFF00"/>
                  </a:solidFill>
                </a:endParaRPr>
              </a:p>
              <a:p>
                <a:r>
                  <a:rPr lang="en-US" dirty="0"/>
                  <a:t>A </a:t>
                </a:r>
                <a:r>
                  <a:rPr lang="en-US" dirty="0">
                    <a:solidFill>
                      <a:schemeClr val="accent1">
                        <a:lumMod val="60000"/>
                        <a:lumOff val="40000"/>
                      </a:schemeClr>
                    </a:solidFill>
                  </a:rPr>
                  <a:t>concentration</a:t>
                </a:r>
                <a:r>
                  <a:rPr lang="en-US" dirty="0"/>
                  <a:t> of a </a:t>
                </a:r>
                <a:r>
                  <a:rPr lang="en-US" dirty="0">
                    <a:solidFill>
                      <a:srgbClr val="6699FF"/>
                    </a:solidFill>
                  </a:rPr>
                  <a:t>solution</a:t>
                </a:r>
                <a:r>
                  <a:rPr lang="en-US" dirty="0"/>
                  <a:t> can be indicated by a </a:t>
                </a:r>
                <a:r>
                  <a:rPr lang="en-US" dirty="0">
                    <a:solidFill>
                      <a:schemeClr val="accent1">
                        <a:lumMod val="60000"/>
                        <a:lumOff val="40000"/>
                      </a:schemeClr>
                    </a:solidFill>
                  </a:rPr>
                  <a:t>mass of </a:t>
                </a:r>
                <a:r>
                  <a:rPr lang="en-US" dirty="0">
                    <a:solidFill>
                      <a:srgbClr val="CC99FF"/>
                    </a:solidFill>
                  </a:rPr>
                  <a:t>solute</a:t>
                </a:r>
                <a:r>
                  <a:rPr lang="en-US" dirty="0">
                    <a:solidFill>
                      <a:schemeClr val="accent1">
                        <a:lumMod val="60000"/>
                        <a:lumOff val="40000"/>
                      </a:schemeClr>
                    </a:solidFill>
                  </a:rPr>
                  <a:t> </a:t>
                </a:r>
                <a:r>
                  <a:rPr lang="en-US" dirty="0">
                    <a:solidFill>
                      <a:srgbClr val="FFFF00"/>
                    </a:solidFill>
                  </a:rPr>
                  <a:t>divided</a:t>
                </a:r>
                <a:r>
                  <a:rPr lang="en-US" dirty="0"/>
                  <a:t> by </a:t>
                </a:r>
                <a:r>
                  <a:rPr lang="en-US" dirty="0">
                    <a:solidFill>
                      <a:schemeClr val="accent1">
                        <a:lumMod val="60000"/>
                        <a:lumOff val="40000"/>
                      </a:schemeClr>
                    </a:solidFill>
                  </a:rPr>
                  <a:t>mass of </a:t>
                </a:r>
                <a:r>
                  <a:rPr lang="en-US" dirty="0">
                    <a:solidFill>
                      <a:srgbClr val="6699FF"/>
                    </a:solidFill>
                  </a:rPr>
                  <a:t>solution</a:t>
                </a:r>
                <a:r>
                  <a:rPr lang="en-US" dirty="0">
                    <a:solidFill>
                      <a:schemeClr val="accent1">
                        <a:lumMod val="60000"/>
                        <a:lumOff val="40000"/>
                      </a:schemeClr>
                    </a:solidFill>
                  </a:rPr>
                  <a:t> </a:t>
                </a:r>
                <a:r>
                  <a:rPr lang="en-US" dirty="0"/>
                  <a:t>as a </a:t>
                </a:r>
                <a:r>
                  <a:rPr lang="en-US" dirty="0">
                    <a:solidFill>
                      <a:srgbClr val="00FF00"/>
                    </a:solidFill>
                  </a:rPr>
                  <a:t>percentage</a:t>
                </a:r>
              </a:p>
              <a:p>
                <a:pPr marL="231775" lvl="1" indent="0">
                  <a:buNone/>
                </a:pPr>
                <a14:m>
                  <m:oMathPara xmlns:m="http://schemas.openxmlformats.org/officeDocument/2006/math">
                    <m:oMathParaPr>
                      <m:jc m:val="centerGroup"/>
                    </m:oMathParaPr>
                    <m:oMath xmlns:m="http://schemas.openxmlformats.org/officeDocument/2006/math">
                      <m:r>
                        <m:rPr>
                          <m:sty m:val="p"/>
                        </m:rPr>
                        <a:rPr lang="en-US" sz="2400" b="0" i="0" smtClean="0">
                          <a:solidFill>
                            <a:srgbClr val="FFFF00"/>
                          </a:solidFill>
                          <a:latin typeface="Cambria Math" panose="02040503050406030204" pitchFamily="18" charset="0"/>
                        </a:rPr>
                        <m:t>percent</m:t>
                      </m:r>
                      <m:r>
                        <a:rPr lang="en-US" sz="2400" b="0" i="0" smtClean="0">
                          <a:solidFill>
                            <a:srgbClr val="FFFF00"/>
                          </a:solidFill>
                          <a:latin typeface="Cambria Math" panose="02040503050406030204" pitchFamily="18" charset="0"/>
                        </a:rPr>
                        <m:t> </m:t>
                      </m:r>
                      <m:r>
                        <m:rPr>
                          <m:sty m:val="p"/>
                        </m:rPr>
                        <a:rPr lang="en-US" sz="2400" b="0" i="0" smtClean="0">
                          <a:solidFill>
                            <a:srgbClr val="FFFF00"/>
                          </a:solidFill>
                          <a:latin typeface="Cambria Math" panose="02040503050406030204" pitchFamily="18" charset="0"/>
                        </a:rPr>
                        <m:t>by</m:t>
                      </m:r>
                      <m:r>
                        <a:rPr lang="en-US" sz="2400" i="0">
                          <a:solidFill>
                            <a:srgbClr val="FFFF00"/>
                          </a:solidFill>
                          <a:latin typeface="Cambria Math" panose="02040503050406030204" pitchFamily="18" charset="0"/>
                        </a:rPr>
                        <m:t> </m:t>
                      </m:r>
                      <m:r>
                        <m:rPr>
                          <m:sty m:val="p"/>
                        </m:rPr>
                        <a:rPr lang="en-US" sz="2400" i="0">
                          <a:solidFill>
                            <a:srgbClr val="FFFF00"/>
                          </a:solidFill>
                          <a:latin typeface="Cambria Math" panose="02040503050406030204" pitchFamily="18" charset="0"/>
                        </a:rPr>
                        <m:t>mass</m:t>
                      </m:r>
                      <m:r>
                        <a:rPr lang="en-US" sz="2400" i="0">
                          <a:solidFill>
                            <a:srgbClr val="FFFF00"/>
                          </a:solidFill>
                          <a:latin typeface="Cambria Math" panose="02040503050406030204" pitchFamily="18" charset="0"/>
                        </a:rPr>
                        <m:t> </m:t>
                      </m:r>
                      <m:d>
                        <m:dPr>
                          <m:ctrlPr>
                            <a:rPr lang="en-US" sz="2400" i="1">
                              <a:solidFill>
                                <a:srgbClr val="FFFF00"/>
                              </a:solidFill>
                              <a:latin typeface="Cambria Math" panose="02040503050406030204" pitchFamily="18" charset="0"/>
                            </a:rPr>
                          </m:ctrlPr>
                        </m:dPr>
                        <m:e>
                          <m:r>
                            <a:rPr lang="en-US" sz="2400" b="0" i="1" smtClean="0">
                              <a:solidFill>
                                <a:srgbClr val="FFFF00"/>
                              </a:solidFill>
                              <a:latin typeface="Cambria Math" panose="02040503050406030204" pitchFamily="18" charset="0"/>
                            </a:rPr>
                            <m:t>𝑚</m:t>
                          </m:r>
                          <m:r>
                            <a:rPr lang="en-US" sz="2400" b="0" i="1" smtClean="0">
                              <a:solidFill>
                                <a:srgbClr val="FFFF00"/>
                              </a:solidFill>
                              <a:latin typeface="Cambria Math" panose="02040503050406030204" pitchFamily="18" charset="0"/>
                            </a:rPr>
                            <m:t>/</m:t>
                          </m:r>
                          <m:r>
                            <a:rPr lang="en-US" sz="2400" b="0" i="1" smtClean="0">
                              <a:solidFill>
                                <a:srgbClr val="FFFF00"/>
                              </a:solidFill>
                              <a:latin typeface="Cambria Math" panose="02040503050406030204" pitchFamily="18" charset="0"/>
                            </a:rPr>
                            <m:t>𝑚</m:t>
                          </m:r>
                        </m:e>
                      </m:d>
                      <m:r>
                        <a:rPr lang="en-US" sz="2400" b="0" i="1" smtClean="0">
                          <a:solidFill>
                            <a:srgbClr val="FFFF00"/>
                          </a:solidFill>
                          <a:latin typeface="Cambria Math" panose="02040503050406030204" pitchFamily="18" charset="0"/>
                        </a:rPr>
                        <m:t>%</m:t>
                      </m:r>
                      <m:r>
                        <a:rPr lang="en-US" sz="2400" i="1">
                          <a:solidFill>
                            <a:srgbClr val="FFFF00"/>
                          </a:solidFill>
                          <a:latin typeface="Cambria Math" panose="02040503050406030204" pitchFamily="18" charset="0"/>
                        </a:rPr>
                        <m:t>=</m:t>
                      </m:r>
                      <m:f>
                        <m:fPr>
                          <m:ctrlPr>
                            <a:rPr lang="en-US" sz="2400" i="1" smtClean="0">
                              <a:solidFill>
                                <a:srgbClr val="FFFF00"/>
                              </a:solidFill>
                              <a:latin typeface="Cambria Math" panose="02040503050406030204" pitchFamily="18" charset="0"/>
                            </a:rPr>
                          </m:ctrlPr>
                        </m:fPr>
                        <m:num>
                          <m:r>
                            <m:rPr>
                              <m:sty m:val="p"/>
                            </m:rPr>
                            <a:rPr lang="en-US" sz="2400" smtClean="0">
                              <a:solidFill>
                                <a:srgbClr val="CC99FF"/>
                              </a:solidFill>
                              <a:latin typeface="Cambria Math" panose="02040503050406030204" pitchFamily="18" charset="0"/>
                            </a:rPr>
                            <m:t>solute</m:t>
                          </m:r>
                          <m:r>
                            <a:rPr lang="en-US" sz="2400">
                              <a:solidFill>
                                <a:srgbClr val="FFFF00"/>
                              </a:solidFill>
                              <a:latin typeface="Cambria Math" panose="02040503050406030204" pitchFamily="18" charset="0"/>
                            </a:rPr>
                            <m:t> </m:t>
                          </m:r>
                          <m:r>
                            <m:rPr>
                              <m:sty m:val="p"/>
                            </m:rPr>
                            <a:rPr lang="en-US" sz="2400">
                              <a:solidFill>
                                <a:srgbClr val="FFFF00"/>
                              </a:solidFill>
                              <a:latin typeface="Cambria Math" panose="02040503050406030204" pitchFamily="18" charset="0"/>
                            </a:rPr>
                            <m:t>mass</m:t>
                          </m:r>
                          <m:r>
                            <a:rPr lang="en-US" sz="2400" i="1">
                              <a:solidFill>
                                <a:srgbClr val="FFFF00"/>
                              </a:solidFill>
                              <a:latin typeface="Cambria Math" panose="02040503050406030204" pitchFamily="18" charset="0"/>
                            </a:rPr>
                            <m:t> </m:t>
                          </m:r>
                          <m:d>
                            <m:dPr>
                              <m:ctrlPr>
                                <a:rPr lang="en-US" sz="2400" i="1">
                                  <a:solidFill>
                                    <a:srgbClr val="FFFF00"/>
                                  </a:solidFill>
                                  <a:latin typeface="Cambria Math" panose="02040503050406030204" pitchFamily="18" charset="0"/>
                                </a:rPr>
                              </m:ctrlPr>
                            </m:dPr>
                            <m:e>
                              <m:r>
                                <a:rPr lang="en-US" sz="2400" i="1">
                                  <a:solidFill>
                                    <a:srgbClr val="FFFF00"/>
                                  </a:solidFill>
                                  <a:latin typeface="Cambria Math" panose="02040503050406030204" pitchFamily="18" charset="0"/>
                                </a:rPr>
                                <m:t>𝑔</m:t>
                              </m:r>
                            </m:e>
                          </m:d>
                        </m:num>
                        <m:den>
                          <m:r>
                            <m:rPr>
                              <m:sty m:val="p"/>
                            </m:rPr>
                            <a:rPr lang="en-US" sz="2400" b="0" i="0" smtClean="0">
                              <a:solidFill>
                                <a:srgbClr val="6699FF"/>
                              </a:solidFill>
                              <a:latin typeface="Cambria Math" panose="02040503050406030204" pitchFamily="18" charset="0"/>
                            </a:rPr>
                            <m:t>solution</m:t>
                          </m:r>
                          <m:r>
                            <a:rPr lang="en-US" sz="2400">
                              <a:solidFill>
                                <a:srgbClr val="FFFF00"/>
                              </a:solidFill>
                              <a:latin typeface="Cambria Math" panose="02040503050406030204" pitchFamily="18" charset="0"/>
                            </a:rPr>
                            <m:t> </m:t>
                          </m:r>
                          <m:r>
                            <m:rPr>
                              <m:sty m:val="p"/>
                            </m:rPr>
                            <a:rPr lang="en-US" sz="2400">
                              <a:solidFill>
                                <a:srgbClr val="FFFF00"/>
                              </a:solidFill>
                              <a:latin typeface="Cambria Math" panose="02040503050406030204" pitchFamily="18" charset="0"/>
                            </a:rPr>
                            <m:t>mass</m:t>
                          </m:r>
                          <m:r>
                            <a:rPr lang="en-US" sz="2400" i="1">
                              <a:solidFill>
                                <a:srgbClr val="FFFF00"/>
                              </a:solidFill>
                              <a:latin typeface="Cambria Math" panose="02040503050406030204" pitchFamily="18" charset="0"/>
                            </a:rPr>
                            <m:t> (</m:t>
                          </m:r>
                          <m:r>
                            <a:rPr lang="en-US" sz="2400" i="1">
                              <a:solidFill>
                                <a:srgbClr val="FFFF00"/>
                              </a:solidFill>
                              <a:latin typeface="Cambria Math" panose="02040503050406030204" pitchFamily="18" charset="0"/>
                            </a:rPr>
                            <m:t>𝑔</m:t>
                          </m:r>
                          <m:r>
                            <a:rPr lang="en-US" sz="2400" i="1">
                              <a:solidFill>
                                <a:srgbClr val="FFFF00"/>
                              </a:solidFill>
                              <a:latin typeface="Cambria Math" panose="02040503050406030204" pitchFamily="18" charset="0"/>
                            </a:rPr>
                            <m:t>)</m:t>
                          </m:r>
                        </m:den>
                      </m:f>
                      <m:r>
                        <a:rPr lang="en-US" sz="2400" i="1" smtClean="0">
                          <a:solidFill>
                            <a:srgbClr val="FFFF00"/>
                          </a:solidFill>
                          <a:latin typeface="Cambria Math" panose="02040503050406030204" pitchFamily="18" charset="0"/>
                          <a:ea typeface="Cambria Math" panose="02040503050406030204" pitchFamily="18" charset="0"/>
                        </a:rPr>
                        <m:t>×</m:t>
                      </m:r>
                      <m:r>
                        <a:rPr lang="en-US" sz="2400" b="0" i="1" smtClean="0">
                          <a:solidFill>
                            <a:srgbClr val="FFFF00"/>
                          </a:solidFill>
                          <a:latin typeface="Cambria Math" panose="02040503050406030204" pitchFamily="18" charset="0"/>
                          <a:ea typeface="Cambria Math" panose="02040503050406030204" pitchFamily="18" charset="0"/>
                        </a:rPr>
                        <m:t>100%</m:t>
                      </m:r>
                    </m:oMath>
                  </m:oMathPara>
                </a14:m>
                <a:endParaRPr lang="en-US" sz="2400" dirty="0"/>
              </a:p>
              <a:p>
                <a:pPr marL="231775" lvl="1" indent="0">
                  <a:buNone/>
                </a:pPr>
                <a:endParaRPr lang="en-US" sz="2400" dirty="0"/>
              </a:p>
              <a:p>
                <a:r>
                  <a:rPr lang="en-US" b="1" dirty="0">
                    <a:solidFill>
                      <a:srgbClr val="FFC000"/>
                    </a:solidFill>
                  </a:rPr>
                  <a:t>25.0 g</a:t>
                </a:r>
                <a:r>
                  <a:rPr lang="en-US" dirty="0"/>
                  <a:t> </a:t>
                </a:r>
                <a:r>
                  <a:rPr lang="en-US" dirty="0">
                    <a:solidFill>
                      <a:schemeClr val="accent1">
                        <a:lumMod val="60000"/>
                        <a:lumOff val="40000"/>
                      </a:schemeClr>
                    </a:solidFill>
                  </a:rPr>
                  <a:t>sugar</a:t>
                </a:r>
                <a:r>
                  <a:rPr lang="en-US" dirty="0"/>
                  <a:t> dissolved in </a:t>
                </a:r>
                <a:r>
                  <a:rPr lang="en-US" b="1" dirty="0">
                    <a:solidFill>
                      <a:srgbClr val="FFC000"/>
                    </a:solidFill>
                  </a:rPr>
                  <a:t>100 g</a:t>
                </a:r>
                <a:r>
                  <a:rPr lang="en-US" dirty="0"/>
                  <a:t> </a:t>
                </a:r>
                <a:r>
                  <a:rPr lang="en-US" dirty="0">
                    <a:solidFill>
                      <a:schemeClr val="accent1">
                        <a:lumMod val="60000"/>
                        <a:lumOff val="40000"/>
                      </a:schemeClr>
                    </a:solidFill>
                  </a:rPr>
                  <a:t>water</a:t>
                </a:r>
                <a:r>
                  <a:rPr lang="en-US" dirty="0"/>
                  <a:t> is:</a:t>
                </a:r>
              </a:p>
              <a:p>
                <a:pPr marL="0" indent="0">
                  <a:buNone/>
                </a:pPr>
                <a14:m>
                  <m:oMathPara xmlns:m="http://schemas.openxmlformats.org/officeDocument/2006/math">
                    <m:oMathParaPr>
                      <m:jc m:val="centerGroup"/>
                    </m:oMathParaPr>
                    <m:oMath xmlns:m="http://schemas.openxmlformats.org/officeDocument/2006/math">
                      <m:r>
                        <m:rPr>
                          <m:sty m:val="p"/>
                        </m:rPr>
                        <a:rPr lang="en-US" smtClean="0">
                          <a:solidFill>
                            <a:schemeClr val="bg1"/>
                          </a:solidFill>
                          <a:latin typeface="Cambria Math" panose="02040503050406030204" pitchFamily="18" charset="0"/>
                        </a:rPr>
                        <m:t>percent</m:t>
                      </m:r>
                      <m:r>
                        <a:rPr lang="en-US" smtClean="0">
                          <a:solidFill>
                            <a:schemeClr val="bg1"/>
                          </a:solidFill>
                          <a:latin typeface="Cambria Math" panose="02040503050406030204" pitchFamily="18" charset="0"/>
                        </a:rPr>
                        <m:t> </m:t>
                      </m:r>
                      <m:r>
                        <m:rPr>
                          <m:sty m:val="p"/>
                        </m:rPr>
                        <a:rPr lang="en-US" smtClean="0">
                          <a:solidFill>
                            <a:schemeClr val="bg1"/>
                          </a:solidFill>
                          <a:latin typeface="Cambria Math" panose="02040503050406030204" pitchFamily="18" charset="0"/>
                        </a:rPr>
                        <m:t>by</m:t>
                      </m:r>
                      <m:r>
                        <a:rPr lang="en-US">
                          <a:solidFill>
                            <a:schemeClr val="bg1"/>
                          </a:solidFill>
                          <a:latin typeface="Cambria Math" panose="02040503050406030204" pitchFamily="18" charset="0"/>
                        </a:rPr>
                        <m:t> </m:t>
                      </m:r>
                      <m:r>
                        <m:rPr>
                          <m:sty m:val="p"/>
                        </m:rPr>
                        <a:rPr lang="en-US">
                          <a:solidFill>
                            <a:schemeClr val="bg1"/>
                          </a:solidFill>
                          <a:latin typeface="Cambria Math" panose="02040503050406030204" pitchFamily="18" charset="0"/>
                        </a:rPr>
                        <m:t>mass</m:t>
                      </m:r>
                      <m:r>
                        <a:rPr lang="en-US" b="0" i="0" smtClean="0">
                          <a:solidFill>
                            <a:schemeClr val="bg1"/>
                          </a:solidFill>
                          <a:latin typeface="Cambria Math" panose="02040503050406030204" pitchFamily="18" charset="0"/>
                        </a:rPr>
                        <m:t> </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𝑚</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𝑚</m:t>
                          </m:r>
                        </m:e>
                      </m:d>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b="0" i="0" smtClean="0">
                              <a:solidFill>
                                <a:schemeClr val="bg1"/>
                              </a:solidFill>
                              <a:latin typeface="Cambria Math" panose="02040503050406030204" pitchFamily="18" charset="0"/>
                            </a:rPr>
                            <m:t>25.0 </m:t>
                          </m:r>
                          <m:r>
                            <m:rPr>
                              <m:sty m:val="p"/>
                            </m:rPr>
                            <a:rPr lang="en-US" b="0" i="0" smtClean="0">
                              <a:solidFill>
                                <a:schemeClr val="bg1"/>
                              </a:solidFill>
                              <a:latin typeface="Cambria Math" panose="02040503050406030204" pitchFamily="18" charset="0"/>
                            </a:rPr>
                            <m:t>g</m:t>
                          </m:r>
                        </m:num>
                        <m:den>
                          <m:d>
                            <m:dPr>
                              <m:ctrlPr>
                                <a:rPr lang="en-US" b="0" i="1" smtClean="0">
                                  <a:solidFill>
                                    <a:schemeClr val="bg1"/>
                                  </a:solidFill>
                                  <a:latin typeface="Cambria Math" panose="02040503050406030204" pitchFamily="18" charset="0"/>
                                </a:rPr>
                              </m:ctrlPr>
                            </m:dPr>
                            <m:e>
                              <m:r>
                                <a:rPr lang="en-US" b="0" i="0" smtClean="0">
                                  <a:solidFill>
                                    <a:schemeClr val="bg1"/>
                                  </a:solidFill>
                                  <a:latin typeface="Cambria Math" panose="02040503050406030204" pitchFamily="18" charset="0"/>
                                </a:rPr>
                                <m:t>25.0+100</m:t>
                              </m:r>
                            </m:e>
                          </m:d>
                          <m:r>
                            <m:rPr>
                              <m:sty m:val="p"/>
                            </m:rPr>
                            <a:rPr lang="en-US" b="0" i="0" smtClean="0">
                              <a:solidFill>
                                <a:schemeClr val="bg1"/>
                              </a:solidFill>
                              <a:latin typeface="Cambria Math" panose="02040503050406030204" pitchFamily="18" charset="0"/>
                            </a:rPr>
                            <m:t>g</m:t>
                          </m:r>
                        </m:den>
                      </m:f>
                      <m:r>
                        <a:rPr lang="en-US" i="0">
                          <a:solidFill>
                            <a:schemeClr val="bg1"/>
                          </a:solidFill>
                          <a:latin typeface="Cambria Math" panose="02040503050406030204" pitchFamily="18" charset="0"/>
                          <a:ea typeface="Cambria Math" panose="02040503050406030204" pitchFamily="18" charset="0"/>
                        </a:rPr>
                        <m:t>×</m:t>
                      </m:r>
                      <m:r>
                        <a:rPr lang="en-US" i="1">
                          <a:solidFill>
                            <a:schemeClr val="bg1"/>
                          </a:solidFill>
                          <a:latin typeface="Cambria Math" panose="02040503050406030204" pitchFamily="18" charset="0"/>
                          <a:ea typeface="Cambria Math" panose="02040503050406030204" pitchFamily="18" charset="0"/>
                        </a:rPr>
                        <m:t>100%</m:t>
                      </m:r>
                      <m:r>
                        <a:rPr lang="en-US" b="0" i="1" smtClean="0">
                          <a:solidFill>
                            <a:schemeClr val="bg1"/>
                          </a:solidFill>
                          <a:latin typeface="Cambria Math" panose="02040503050406030204" pitchFamily="18" charset="0"/>
                          <a:ea typeface="Cambria Math" panose="02040503050406030204" pitchFamily="18" charset="0"/>
                        </a:rPr>
                        <m:t>=20.0% </m:t>
                      </m:r>
                      <m:r>
                        <m:rPr>
                          <m:sty m:val="p"/>
                        </m:rPr>
                        <a:rPr lang="en-US" b="0" i="0" smtClean="0">
                          <a:solidFill>
                            <a:schemeClr val="bg1"/>
                          </a:solidFill>
                          <a:latin typeface="Cambria Math" panose="02040503050406030204" pitchFamily="18" charset="0"/>
                          <a:ea typeface="Cambria Math" panose="02040503050406030204" pitchFamily="18" charset="0"/>
                        </a:rPr>
                        <m:t>sugar</m:t>
                      </m:r>
                    </m:oMath>
                  </m:oMathPara>
                </a14:m>
                <a:endParaRPr lang="en-US" dirty="0">
                  <a:solidFill>
                    <a:schemeClr val="bg1"/>
                  </a:solidFill>
                </a:endParaRPr>
              </a:p>
              <a:p>
                <a:pPr lvl="1"/>
                <a:endParaRPr lang="en-US" dirty="0"/>
              </a:p>
            </p:txBody>
          </p:sp>
        </mc:Choice>
        <mc:Fallback xmlns="">
          <p:sp>
            <p:nvSpPr>
              <p:cNvPr id="5" name="Content Placeholder 4">
                <a:extLst>
                  <a:ext uri="{FF2B5EF4-FFF2-40B4-BE49-F238E27FC236}">
                    <a16:creationId xmlns:a16="http://schemas.microsoft.com/office/drawing/2014/main" id="{B97096C9-CBC0-9303-CF18-94D2881AD760}"/>
                  </a:ext>
                </a:extLst>
              </p:cNvPr>
              <p:cNvSpPr>
                <a:spLocks noGrp="1" noRot="1" noChangeAspect="1" noMove="1" noResize="1" noEditPoints="1" noAdjustHandles="1" noChangeArrowheads="1" noChangeShapeType="1" noTextEdit="1"/>
              </p:cNvSpPr>
              <p:nvPr>
                <p:ph idx="1"/>
              </p:nvPr>
            </p:nvSpPr>
            <p:spPr>
              <a:xfrm>
                <a:off x="378177" y="1005841"/>
                <a:ext cx="8387645" cy="5507386"/>
              </a:xfrm>
              <a:blipFill>
                <a:blip r:embed="rId2"/>
                <a:stretch>
                  <a:fillRect l="-1453" t="-110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127DEC8-9BF0-0EC1-DB21-AAA3792FED87}"/>
              </a:ext>
            </a:extLst>
          </p:cNvPr>
          <p:cNvSpPr>
            <a:spLocks noGrp="1"/>
          </p:cNvSpPr>
          <p:nvPr>
            <p:ph type="sldNum" sz="quarter" idx="10"/>
          </p:nvPr>
        </p:nvSpPr>
        <p:spPr/>
        <p:txBody>
          <a:bodyPr/>
          <a:lstStyle/>
          <a:p>
            <a:fld id="{48B47BF4-C530-47F3-8F78-E261EA428483}" type="slidenum">
              <a:rPr lang="en-US" smtClean="0"/>
              <a:pPr/>
              <a:t>28</a:t>
            </a:fld>
            <a:endParaRPr lang="en-US" dirty="0"/>
          </a:p>
        </p:txBody>
      </p:sp>
    </p:spTree>
    <p:extLst>
      <p:ext uri="{BB962C8B-B14F-4D97-AF65-F5344CB8AC3E}">
        <p14:creationId xmlns:p14="http://schemas.microsoft.com/office/powerpoint/2010/main" val="29454221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FB7967-D7CD-14EB-87C7-6B5A2E025D4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EF0BF90-C955-E6E8-8820-A8CC71936875}"/>
              </a:ext>
            </a:extLst>
          </p:cNvPr>
          <p:cNvSpPr>
            <a:spLocks noGrp="1"/>
          </p:cNvSpPr>
          <p:nvPr>
            <p:ph type="title"/>
          </p:nvPr>
        </p:nvSpPr>
        <p:spPr>
          <a:xfrm>
            <a:off x="372533" y="177860"/>
            <a:ext cx="8421512" cy="769441"/>
          </a:xfrm>
        </p:spPr>
        <p:txBody>
          <a:bodyPr/>
          <a:lstStyle/>
          <a:p>
            <a:r>
              <a:rPr lang="en-US" sz="4400" dirty="0"/>
              <a:t>Mass Percent Solutions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B21F8CC3-D6C0-81EC-E278-2E851A30B836}"/>
                  </a:ext>
                </a:extLst>
              </p:cNvPr>
              <p:cNvSpPr>
                <a:spLocks noGrp="1"/>
              </p:cNvSpPr>
              <p:nvPr>
                <p:ph idx="1"/>
              </p:nvPr>
            </p:nvSpPr>
            <p:spPr>
              <a:xfrm>
                <a:off x="378177" y="1005841"/>
                <a:ext cx="8387645" cy="5507386"/>
              </a:xfrm>
            </p:spPr>
            <p:txBody>
              <a:bodyPr/>
              <a:lstStyle/>
              <a:p>
                <a:r>
                  <a:rPr lang="en-US" dirty="0"/>
                  <a:t>Compute the </a:t>
                </a:r>
                <a:r>
                  <a:rPr lang="en-US" b="1" dirty="0">
                    <a:solidFill>
                      <a:srgbClr val="00FF00"/>
                    </a:solidFill>
                  </a:rPr>
                  <a:t>mass</a:t>
                </a:r>
                <a:r>
                  <a:rPr lang="en-US" dirty="0"/>
                  <a:t> of </a:t>
                </a:r>
                <a:r>
                  <a:rPr lang="en-US" dirty="0">
                    <a:solidFill>
                      <a:schemeClr val="accent1">
                        <a:lumMod val="60000"/>
                        <a:lumOff val="40000"/>
                      </a:schemeClr>
                    </a:solidFill>
                  </a:rPr>
                  <a:t>NaCl</a:t>
                </a:r>
                <a:r>
                  <a:rPr lang="en-US" dirty="0"/>
                  <a:t> </a:t>
                </a:r>
                <a:r>
                  <a:rPr lang="en-US" dirty="0">
                    <a:solidFill>
                      <a:srgbClr val="CC99FF"/>
                    </a:solidFill>
                  </a:rPr>
                  <a:t>solute</a:t>
                </a:r>
                <a:r>
                  <a:rPr lang="en-US" dirty="0"/>
                  <a:t> to prepare</a:t>
                </a:r>
                <a:br>
                  <a:rPr lang="en-US" dirty="0"/>
                </a:br>
                <a:r>
                  <a:rPr lang="en-US" b="1" dirty="0">
                    <a:solidFill>
                      <a:srgbClr val="FFC000"/>
                    </a:solidFill>
                  </a:rPr>
                  <a:t>3000 g</a:t>
                </a:r>
                <a:r>
                  <a:rPr lang="en-US" b="1" dirty="0"/>
                  <a:t> </a:t>
                </a:r>
                <a:r>
                  <a:rPr lang="en-US" dirty="0"/>
                  <a:t>of </a:t>
                </a:r>
                <a:r>
                  <a:rPr lang="en-US" b="1" dirty="0">
                    <a:solidFill>
                      <a:srgbClr val="FFC000"/>
                    </a:solidFill>
                  </a:rPr>
                  <a:t>5%</a:t>
                </a:r>
                <a:r>
                  <a:rPr lang="en-US" dirty="0"/>
                  <a:t> </a:t>
                </a:r>
                <a:r>
                  <a:rPr lang="en-US" dirty="0">
                    <a:solidFill>
                      <a:schemeClr val="accent1">
                        <a:lumMod val="60000"/>
                        <a:lumOff val="40000"/>
                      </a:schemeClr>
                    </a:solidFill>
                  </a:rPr>
                  <a:t>NaCl</a:t>
                </a:r>
                <a:r>
                  <a:rPr lang="en-US" dirty="0"/>
                  <a:t> </a:t>
                </a:r>
                <a:r>
                  <a:rPr lang="en-US" dirty="0">
                    <a:solidFill>
                      <a:srgbClr val="6699FF"/>
                    </a:solidFill>
                  </a:rPr>
                  <a:t>solution</a:t>
                </a:r>
              </a:p>
              <a:p>
                <a:endParaRPr lang="en-US" dirty="0">
                  <a:solidFill>
                    <a:srgbClr val="6699FF"/>
                  </a:solidFill>
                </a:endParaRPr>
              </a:p>
              <a:p>
                <a:pPr marL="0" indent="0">
                  <a:buNone/>
                </a:pPr>
                <a14:m>
                  <m:oMathPara xmlns:m="http://schemas.openxmlformats.org/officeDocument/2006/math">
                    <m:oMathParaPr>
                      <m:jc m:val="centerGroup"/>
                    </m:oMathParaPr>
                    <m:oMath xmlns:m="http://schemas.openxmlformats.org/officeDocument/2006/math">
                      <m:r>
                        <m:rPr>
                          <m:sty m:val="p"/>
                        </m:rPr>
                        <a:rPr lang="en-US">
                          <a:solidFill>
                            <a:srgbClr val="CC99FF"/>
                          </a:solidFill>
                          <a:latin typeface="Cambria Math" panose="02040503050406030204" pitchFamily="18" charset="0"/>
                        </a:rPr>
                        <m:t>solute</m:t>
                      </m:r>
                      <m:r>
                        <a:rPr lang="en-US">
                          <a:latin typeface="Cambria Math" panose="02040503050406030204" pitchFamily="18" charset="0"/>
                        </a:rPr>
                        <m:t> </m:t>
                      </m:r>
                      <m:r>
                        <m:rPr>
                          <m:sty m:val="p"/>
                        </m:rPr>
                        <a:rPr lang="en-US">
                          <a:latin typeface="Cambria Math" panose="02040503050406030204" pitchFamily="18" charset="0"/>
                        </a:rPr>
                        <m:t>mass</m:t>
                      </m:r>
                      <m:r>
                        <a:rPr lang="en-US">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𝑔</m:t>
                          </m:r>
                        </m:e>
                      </m:d>
                      <m:r>
                        <a:rPr lang="en-US">
                          <a:latin typeface="Cambria Math" panose="02040503050406030204" pitchFamily="18" charset="0"/>
                        </a:rPr>
                        <m:t>=</m:t>
                      </m:r>
                      <m:f>
                        <m:fPr>
                          <m:ctrlPr>
                            <a:rPr lang="en-US" i="1">
                              <a:latin typeface="Cambria Math" panose="02040503050406030204" pitchFamily="18" charset="0"/>
                            </a:rPr>
                          </m:ctrlPr>
                        </m:fPr>
                        <m:num>
                          <m:r>
                            <m:rPr>
                              <m:sty m:val="p"/>
                            </m:rPr>
                            <a:rPr lang="en-US">
                              <a:latin typeface="Cambria Math" panose="02040503050406030204" pitchFamily="18" charset="0"/>
                            </a:rPr>
                            <m:t>percent</m:t>
                          </m:r>
                          <m:r>
                            <a:rPr lang="en-US">
                              <a:latin typeface="Cambria Math" panose="02040503050406030204" pitchFamily="18" charset="0"/>
                            </a:rPr>
                            <m:t> </m:t>
                          </m:r>
                          <m:r>
                            <m:rPr>
                              <m:sty m:val="p"/>
                            </m:rPr>
                            <a:rPr lang="en-US">
                              <a:latin typeface="Cambria Math" panose="02040503050406030204" pitchFamily="18" charset="0"/>
                            </a:rPr>
                            <m:t>by</m:t>
                          </m:r>
                          <m:r>
                            <a:rPr lang="en-US">
                              <a:latin typeface="Cambria Math" panose="02040503050406030204" pitchFamily="18" charset="0"/>
                            </a:rPr>
                            <m:t> </m:t>
                          </m:r>
                          <m:r>
                            <m:rPr>
                              <m:sty m:val="p"/>
                            </m:rPr>
                            <a:rPr lang="en-US">
                              <a:latin typeface="Cambria Math" panose="02040503050406030204" pitchFamily="18" charset="0"/>
                            </a:rPr>
                            <m:t>mass</m:t>
                          </m:r>
                          <m:r>
                            <a:rPr lang="en-US">
                              <a:latin typeface="Cambria Math" panose="02040503050406030204" pitchFamily="18" charset="0"/>
                            </a:rPr>
                            <m:t> </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𝑚</m:t>
                                  </m:r>
                                </m:num>
                                <m:den>
                                  <m:r>
                                    <a:rPr lang="en-US" i="1">
                                      <a:latin typeface="Cambria Math" panose="02040503050406030204" pitchFamily="18" charset="0"/>
                                    </a:rPr>
                                    <m:t>𝑚</m:t>
                                  </m:r>
                                </m:den>
                              </m:f>
                            </m:e>
                          </m:d>
                          <m:r>
                            <a:rPr lang="en-US">
                              <a:latin typeface="Cambria Math" panose="02040503050406030204" pitchFamily="18" charset="0"/>
                            </a:rPr>
                            <m:t>%</m:t>
                          </m:r>
                        </m:num>
                        <m:den>
                          <m:r>
                            <a:rPr lang="en-US">
                              <a:latin typeface="Cambria Math" panose="02040503050406030204" pitchFamily="18" charset="0"/>
                            </a:rPr>
                            <m:t>100%</m:t>
                          </m:r>
                        </m:den>
                      </m:f>
                      <m:r>
                        <a:rPr lang="en-US">
                          <a:latin typeface="Cambria Math" panose="02040503050406030204" pitchFamily="18" charset="0"/>
                          <a:ea typeface="Cambria Math" panose="02040503050406030204" pitchFamily="18" charset="0"/>
                        </a:rPr>
                        <m:t>×</m:t>
                      </m:r>
                      <m:r>
                        <m:rPr>
                          <m:sty m:val="p"/>
                        </m:rPr>
                        <a:rPr lang="en-US">
                          <a:solidFill>
                            <a:srgbClr val="6699FF"/>
                          </a:solidFill>
                          <a:latin typeface="Cambria Math" panose="02040503050406030204" pitchFamily="18" charset="0"/>
                          <a:ea typeface="Cambria Math" panose="02040503050406030204" pitchFamily="18" charset="0"/>
                        </a:rPr>
                        <m:t>solution</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mass</m:t>
                      </m:r>
                    </m:oMath>
                  </m:oMathPara>
                </a14:m>
                <a:endParaRPr lang="en-US" sz="2800" dirty="0"/>
              </a:p>
              <a:p>
                <a:pPr marL="0" indent="0">
                  <a:buNone/>
                </a:pPr>
                <a:endParaRPr lang="en-US" sz="2800" dirty="0"/>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5%</m:t>
                          </m:r>
                        </m:num>
                        <m:den>
                          <m:r>
                            <a:rPr lang="en-US" i="1">
                              <a:latin typeface="Cambria Math" panose="02040503050406030204" pitchFamily="18" charset="0"/>
                              <a:ea typeface="Cambria Math" panose="02040503050406030204" pitchFamily="18" charset="0"/>
                            </a:rPr>
                            <m:t>100%</m:t>
                          </m:r>
                        </m:den>
                      </m:f>
                      <m:r>
                        <a:rPr lang="en-US" i="1">
                          <a:latin typeface="Cambria Math" panose="02040503050406030204" pitchFamily="18" charset="0"/>
                          <a:ea typeface="Cambria Math" panose="02040503050406030204" pitchFamily="18" charset="0"/>
                        </a:rPr>
                        <m:t>×3000 </m:t>
                      </m:r>
                      <m:r>
                        <m:rPr>
                          <m:sty m:val="p"/>
                        </m:rPr>
                        <a:rPr lang="en-US">
                          <a:latin typeface="Cambria Math" panose="02040503050406030204" pitchFamily="18" charset="0"/>
                          <a:ea typeface="Cambria Math" panose="02040503050406030204" pitchFamily="18" charset="0"/>
                        </a:rPr>
                        <m:t>g</m:t>
                      </m:r>
                      <m:r>
                        <a:rPr lang="en-US" i="1">
                          <a:latin typeface="Cambria Math" panose="02040503050406030204" pitchFamily="18" charset="0"/>
                          <a:ea typeface="Cambria Math" panose="02040503050406030204" pitchFamily="18" charset="0"/>
                        </a:rPr>
                        <m:t>=150 </m:t>
                      </m:r>
                      <m:r>
                        <m:rPr>
                          <m:sty m:val="p"/>
                        </m:rPr>
                        <a:rPr lang="en-US">
                          <a:latin typeface="Cambria Math" panose="02040503050406030204" pitchFamily="18" charset="0"/>
                          <a:ea typeface="Cambria Math" panose="02040503050406030204" pitchFamily="18" charset="0"/>
                        </a:rPr>
                        <m:t>g</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NaCl</m:t>
                      </m:r>
                    </m:oMath>
                  </m:oMathPara>
                </a14:m>
                <a:endParaRPr lang="en-US" sz="2800" dirty="0">
                  <a:solidFill>
                    <a:srgbClr val="00FF00"/>
                  </a:solidFill>
                </a:endParaRPr>
              </a:p>
              <a:p>
                <a:pPr marL="231775" lvl="1" indent="0">
                  <a:buNone/>
                </a:pPr>
                <a:endParaRPr lang="en-US" dirty="0"/>
              </a:p>
            </p:txBody>
          </p:sp>
        </mc:Choice>
        <mc:Fallback xmlns="">
          <p:sp>
            <p:nvSpPr>
              <p:cNvPr id="5" name="Content Placeholder 4">
                <a:extLst>
                  <a:ext uri="{FF2B5EF4-FFF2-40B4-BE49-F238E27FC236}">
                    <a16:creationId xmlns:a16="http://schemas.microsoft.com/office/drawing/2014/main" id="{B21F8CC3-D6C0-81EC-E278-2E851A30B836}"/>
                  </a:ext>
                </a:extLst>
              </p:cNvPr>
              <p:cNvSpPr>
                <a:spLocks noGrp="1" noRot="1" noChangeAspect="1" noMove="1" noResize="1" noEditPoints="1" noAdjustHandles="1" noChangeArrowheads="1" noChangeShapeType="1" noTextEdit="1"/>
              </p:cNvSpPr>
              <p:nvPr>
                <p:ph idx="1"/>
              </p:nvPr>
            </p:nvSpPr>
            <p:spPr>
              <a:xfrm>
                <a:off x="378177" y="1005841"/>
                <a:ext cx="8387645" cy="5507386"/>
              </a:xfrm>
              <a:blipFill>
                <a:blip r:embed="rId2"/>
                <a:stretch>
                  <a:fillRect l="-1090" t="-88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A984BE-07FA-881C-499E-7C20F6E8D1D8}"/>
              </a:ext>
            </a:extLst>
          </p:cNvPr>
          <p:cNvSpPr>
            <a:spLocks noGrp="1"/>
          </p:cNvSpPr>
          <p:nvPr>
            <p:ph type="sldNum" sz="quarter" idx="10"/>
          </p:nvPr>
        </p:nvSpPr>
        <p:spPr/>
        <p:txBody>
          <a:bodyPr/>
          <a:lstStyle/>
          <a:p>
            <a:fld id="{48B47BF4-C530-47F3-8F78-E261EA428483}" type="slidenum">
              <a:rPr lang="en-US" smtClean="0"/>
              <a:pPr/>
              <a:t>29</a:t>
            </a:fld>
            <a:endParaRPr lang="en-US" dirty="0"/>
          </a:p>
        </p:txBody>
      </p:sp>
    </p:spTree>
    <p:extLst>
      <p:ext uri="{BB962C8B-B14F-4D97-AF65-F5344CB8AC3E}">
        <p14:creationId xmlns:p14="http://schemas.microsoft.com/office/powerpoint/2010/main" val="1843042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78178-09A5-760C-4B2B-FE5DCFDCDAC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24B865D-5DA3-6C23-2A19-B874111D5765}"/>
              </a:ext>
            </a:extLst>
          </p:cNvPr>
          <p:cNvSpPr>
            <a:spLocks noGrp="1"/>
          </p:cNvSpPr>
          <p:nvPr>
            <p:ph type="title"/>
          </p:nvPr>
        </p:nvSpPr>
        <p:spPr>
          <a:xfrm>
            <a:off x="372533" y="147082"/>
            <a:ext cx="8421512" cy="830997"/>
          </a:xfrm>
        </p:spPr>
        <p:txBody>
          <a:bodyPr/>
          <a:lstStyle/>
          <a:p>
            <a:r>
              <a:rPr lang="en-US" dirty="0"/>
              <a:t>Solutions</a:t>
            </a:r>
          </a:p>
        </p:txBody>
      </p:sp>
      <p:sp>
        <p:nvSpPr>
          <p:cNvPr id="5" name="Content Placeholder 4">
            <a:extLst>
              <a:ext uri="{FF2B5EF4-FFF2-40B4-BE49-F238E27FC236}">
                <a16:creationId xmlns:a16="http://schemas.microsoft.com/office/drawing/2014/main" id="{661649CD-26F3-FDAC-6641-475A24C14B07}"/>
              </a:ext>
            </a:extLst>
          </p:cNvPr>
          <p:cNvSpPr>
            <a:spLocks noGrp="1"/>
          </p:cNvSpPr>
          <p:nvPr>
            <p:ph idx="1"/>
          </p:nvPr>
        </p:nvSpPr>
        <p:spPr>
          <a:xfrm>
            <a:off x="378177" y="1164013"/>
            <a:ext cx="8387645" cy="5383503"/>
          </a:xfrm>
        </p:spPr>
        <p:txBody>
          <a:bodyPr/>
          <a:lstStyle/>
          <a:p>
            <a:r>
              <a:rPr lang="en-US" b="1" dirty="0">
                <a:solidFill>
                  <a:srgbClr val="00FF00"/>
                </a:solidFill>
              </a:rPr>
              <a:t>Solutions</a:t>
            </a:r>
            <a:r>
              <a:rPr lang="en-US" dirty="0"/>
              <a:t> are </a:t>
            </a:r>
            <a:r>
              <a:rPr lang="en-US" dirty="0">
                <a:solidFill>
                  <a:schemeClr val="accent1">
                    <a:lumMod val="60000"/>
                    <a:lumOff val="40000"/>
                  </a:schemeClr>
                </a:solidFill>
              </a:rPr>
              <a:t>homogeneous mixtures </a:t>
            </a:r>
            <a:r>
              <a:rPr lang="en-US" dirty="0"/>
              <a:t>which are usually visibly </a:t>
            </a:r>
            <a:r>
              <a:rPr lang="en-US" dirty="0">
                <a:solidFill>
                  <a:srgbClr val="FFFF00"/>
                </a:solidFill>
              </a:rPr>
              <a:t>liquid</a:t>
            </a:r>
            <a:r>
              <a:rPr lang="en-US" dirty="0"/>
              <a:t> but can also be </a:t>
            </a:r>
            <a:r>
              <a:rPr lang="en-US" dirty="0">
                <a:solidFill>
                  <a:srgbClr val="FFFF00"/>
                </a:solidFill>
              </a:rPr>
              <a:t>gaseous</a:t>
            </a:r>
          </a:p>
          <a:p>
            <a:pPr lvl="1"/>
            <a:r>
              <a:rPr lang="en-US" dirty="0">
                <a:solidFill>
                  <a:schemeClr val="accent1">
                    <a:lumMod val="60000"/>
                    <a:lumOff val="40000"/>
                  </a:schemeClr>
                </a:solidFill>
              </a:rPr>
              <a:t>Mixture</a:t>
            </a:r>
            <a:r>
              <a:rPr lang="en-US" dirty="0"/>
              <a:t>: A </a:t>
            </a:r>
            <a:r>
              <a:rPr lang="en-US" dirty="0">
                <a:solidFill>
                  <a:srgbClr val="FFFF00"/>
                </a:solidFill>
              </a:rPr>
              <a:t>combination</a:t>
            </a:r>
            <a:r>
              <a:rPr lang="en-US" dirty="0"/>
              <a:t> of two or more </a:t>
            </a:r>
            <a:r>
              <a:rPr lang="en-US" dirty="0">
                <a:solidFill>
                  <a:srgbClr val="FFFF00"/>
                </a:solidFill>
              </a:rPr>
              <a:t>substances</a:t>
            </a:r>
            <a:r>
              <a:rPr lang="en-US" dirty="0"/>
              <a:t> that are physically mixed (not chemically bonded). Each substance retains its own chemical identity and can often be separated by physical means</a:t>
            </a:r>
          </a:p>
          <a:p>
            <a:pPr marL="231775" lvl="1" indent="0" algn="ctr">
              <a:buNone/>
            </a:pPr>
            <a:r>
              <a:rPr lang="en-US" dirty="0"/>
              <a:t>Trail mix, sand and water are </a:t>
            </a:r>
            <a:r>
              <a:rPr lang="en-US" dirty="0">
                <a:solidFill>
                  <a:schemeClr val="accent1">
                    <a:lumMod val="60000"/>
                    <a:lumOff val="40000"/>
                  </a:schemeClr>
                </a:solidFill>
              </a:rPr>
              <a:t>heterogeneous</a:t>
            </a:r>
            <a:r>
              <a:rPr lang="en-US" dirty="0"/>
              <a:t>;</a:t>
            </a:r>
            <a:br>
              <a:rPr lang="en-US" dirty="0"/>
            </a:br>
            <a:r>
              <a:rPr lang="en-US" dirty="0"/>
              <a:t>saltwater and air are </a:t>
            </a:r>
            <a:r>
              <a:rPr lang="en-US" dirty="0">
                <a:solidFill>
                  <a:schemeClr val="accent1">
                    <a:lumMod val="60000"/>
                    <a:lumOff val="40000"/>
                  </a:schemeClr>
                </a:solidFill>
              </a:rPr>
              <a:t>homogeneous</a:t>
            </a:r>
          </a:p>
          <a:p>
            <a:pPr lvl="1"/>
            <a:r>
              <a:rPr lang="en-US" dirty="0">
                <a:solidFill>
                  <a:schemeClr val="accent1">
                    <a:lumMod val="60000"/>
                    <a:lumOff val="40000"/>
                  </a:schemeClr>
                </a:solidFill>
              </a:rPr>
              <a:t>Homogeneous</a:t>
            </a:r>
            <a:r>
              <a:rPr lang="en-US" dirty="0"/>
              <a:t>: Such mixtures are look like a single substance but are composed of two or more substances that are indistinguishable by eye</a:t>
            </a:r>
          </a:p>
          <a:p>
            <a:pPr marL="231775" lvl="1" indent="0" algn="ctr">
              <a:buNone/>
            </a:pPr>
            <a:r>
              <a:rPr lang="en-US" dirty="0"/>
              <a:t>Saltwater, air, brass (a metal alloy).</a:t>
            </a:r>
          </a:p>
        </p:txBody>
      </p:sp>
      <p:sp>
        <p:nvSpPr>
          <p:cNvPr id="2" name="Slide Number Placeholder 1">
            <a:extLst>
              <a:ext uri="{FF2B5EF4-FFF2-40B4-BE49-F238E27FC236}">
                <a16:creationId xmlns:a16="http://schemas.microsoft.com/office/drawing/2014/main" id="{7AF2AEAE-A5CE-B60E-2BD0-5F5FA9B87FCA}"/>
              </a:ext>
            </a:extLst>
          </p:cNvPr>
          <p:cNvSpPr>
            <a:spLocks noGrp="1"/>
          </p:cNvSpPr>
          <p:nvPr>
            <p:ph type="sldNum" sz="quarter" idx="10"/>
          </p:nvPr>
        </p:nvSpPr>
        <p:spPr/>
        <p:txBody>
          <a:bodyPr/>
          <a:lstStyle/>
          <a:p>
            <a:fld id="{48B47BF4-C530-47F3-8F78-E261EA428483}" type="slidenum">
              <a:rPr lang="en-US" smtClean="0"/>
              <a:pPr/>
              <a:t>3</a:t>
            </a:fld>
            <a:endParaRPr lang="en-US" dirty="0"/>
          </a:p>
        </p:txBody>
      </p:sp>
    </p:spTree>
    <p:extLst>
      <p:ext uri="{BB962C8B-B14F-4D97-AF65-F5344CB8AC3E}">
        <p14:creationId xmlns:p14="http://schemas.microsoft.com/office/powerpoint/2010/main" val="3388141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91E7D-F964-767F-5B97-508369AFF21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04C2DC9-BB22-67BD-C50D-CEEF612031D1}"/>
              </a:ext>
            </a:extLst>
          </p:cNvPr>
          <p:cNvSpPr>
            <a:spLocks noGrp="1"/>
          </p:cNvSpPr>
          <p:nvPr>
            <p:ph type="title"/>
          </p:nvPr>
        </p:nvSpPr>
        <p:spPr>
          <a:xfrm>
            <a:off x="372533" y="177860"/>
            <a:ext cx="8421512" cy="769441"/>
          </a:xfrm>
        </p:spPr>
        <p:txBody>
          <a:bodyPr/>
          <a:lstStyle/>
          <a:p>
            <a:r>
              <a:rPr lang="en-US" sz="4400" dirty="0"/>
              <a:t>Volume Percent Solutions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6DC8FB72-CB18-2012-B401-A904AD32ADAA}"/>
                  </a:ext>
                </a:extLst>
              </p:cNvPr>
              <p:cNvSpPr>
                <a:spLocks noGrp="1"/>
              </p:cNvSpPr>
              <p:nvPr>
                <p:ph idx="1"/>
              </p:nvPr>
            </p:nvSpPr>
            <p:spPr>
              <a:xfrm>
                <a:off x="378177" y="1022467"/>
                <a:ext cx="8387645" cy="5507386"/>
              </a:xfrm>
            </p:spPr>
            <p:txBody>
              <a:bodyPr/>
              <a:lstStyle/>
              <a:p>
                <a:r>
                  <a:rPr lang="en-US" dirty="0"/>
                  <a:t>The </a:t>
                </a:r>
                <a:r>
                  <a:rPr lang="en-US" b="1" dirty="0">
                    <a:solidFill>
                      <a:srgbClr val="00FF00"/>
                    </a:solidFill>
                  </a:rPr>
                  <a:t>volume percent </a:t>
                </a:r>
                <a:r>
                  <a:rPr lang="en-US" dirty="0"/>
                  <a:t>of a </a:t>
                </a:r>
                <a:r>
                  <a:rPr lang="en-US" dirty="0">
                    <a:solidFill>
                      <a:srgbClr val="6699FF"/>
                    </a:solidFill>
                  </a:rPr>
                  <a:t>solution</a:t>
                </a:r>
                <a:r>
                  <a:rPr lang="en-US" dirty="0"/>
                  <a:t> is used when the </a:t>
                </a:r>
                <a:r>
                  <a:rPr lang="en-US" dirty="0">
                    <a:solidFill>
                      <a:srgbClr val="CC99FF"/>
                    </a:solidFill>
                  </a:rPr>
                  <a:t>solute</a:t>
                </a:r>
                <a:r>
                  <a:rPr lang="en-US" dirty="0"/>
                  <a:t> and the </a:t>
                </a:r>
                <a:r>
                  <a:rPr lang="en-US" dirty="0">
                    <a:solidFill>
                      <a:srgbClr val="FF00FF"/>
                    </a:solidFill>
                  </a:rPr>
                  <a:t>solvent</a:t>
                </a:r>
                <a:r>
                  <a:rPr lang="en-US" dirty="0"/>
                  <a:t> are </a:t>
                </a:r>
                <a:r>
                  <a:rPr lang="en-US" b="1" dirty="0">
                    <a:solidFill>
                      <a:srgbClr val="FFFF00"/>
                    </a:solidFill>
                  </a:rPr>
                  <a:t>liquids</a:t>
                </a:r>
              </a:p>
              <a:p>
                <a:pPr marL="0" indent="0">
                  <a:buNone/>
                </a:pPr>
                <a14:m>
                  <m:oMathPara xmlns:m="http://schemas.openxmlformats.org/officeDocument/2006/math">
                    <m:oMathParaPr>
                      <m:jc m:val="centerGroup"/>
                    </m:oMathParaPr>
                    <m:oMath xmlns:m="http://schemas.openxmlformats.org/officeDocument/2006/math">
                      <m:r>
                        <m:rPr>
                          <m:sty m:val="p"/>
                        </m:rPr>
                        <a:rPr lang="en-US">
                          <a:solidFill>
                            <a:srgbClr val="FFFF00"/>
                          </a:solidFill>
                          <a:latin typeface="Cambria Math" panose="02040503050406030204" pitchFamily="18" charset="0"/>
                        </a:rPr>
                        <m:t>percent</m:t>
                      </m:r>
                      <m:r>
                        <a:rPr lang="en-US">
                          <a:solidFill>
                            <a:srgbClr val="FFFF00"/>
                          </a:solidFill>
                          <a:latin typeface="Cambria Math" panose="02040503050406030204" pitchFamily="18" charset="0"/>
                        </a:rPr>
                        <m:t> </m:t>
                      </m:r>
                      <m:r>
                        <m:rPr>
                          <m:sty m:val="p"/>
                        </m:rPr>
                        <a:rPr lang="en-US">
                          <a:solidFill>
                            <a:srgbClr val="FFFF00"/>
                          </a:solidFill>
                          <a:latin typeface="Cambria Math" panose="02040503050406030204" pitchFamily="18" charset="0"/>
                        </a:rPr>
                        <m:t>by</m:t>
                      </m:r>
                      <m:r>
                        <a:rPr lang="en-US">
                          <a:solidFill>
                            <a:srgbClr val="FFFF00"/>
                          </a:solidFill>
                          <a:latin typeface="Cambria Math" panose="02040503050406030204" pitchFamily="18" charset="0"/>
                        </a:rPr>
                        <m:t> </m:t>
                      </m:r>
                      <m:r>
                        <m:rPr>
                          <m:sty m:val="p"/>
                        </m:rPr>
                        <a:rPr lang="en-US" b="0" i="0" smtClean="0">
                          <a:solidFill>
                            <a:srgbClr val="FFFF00"/>
                          </a:solidFill>
                          <a:latin typeface="Cambria Math" panose="02040503050406030204" pitchFamily="18" charset="0"/>
                        </a:rPr>
                        <m:t>volume</m:t>
                      </m:r>
                      <m:r>
                        <a:rPr lang="en-US">
                          <a:solidFill>
                            <a:srgbClr val="FFFF00"/>
                          </a:solidFill>
                          <a:latin typeface="Cambria Math" panose="02040503050406030204" pitchFamily="18" charset="0"/>
                        </a:rPr>
                        <m:t> </m:t>
                      </m:r>
                      <m:d>
                        <m:dPr>
                          <m:ctrlPr>
                            <a:rPr lang="en-US" i="1">
                              <a:solidFill>
                                <a:srgbClr val="FFFF00"/>
                              </a:solidFill>
                              <a:latin typeface="Cambria Math" panose="02040503050406030204" pitchFamily="18" charset="0"/>
                            </a:rPr>
                          </m:ctrlPr>
                        </m:dPr>
                        <m:e>
                          <m:r>
                            <a:rPr lang="en-US" b="0" i="1" smtClean="0">
                              <a:solidFill>
                                <a:srgbClr val="FFFF00"/>
                              </a:solidFill>
                              <a:latin typeface="Cambria Math" panose="02040503050406030204" pitchFamily="18" charset="0"/>
                            </a:rPr>
                            <m:t>𝑣</m:t>
                          </m:r>
                          <m:r>
                            <a:rPr lang="en-US" i="1">
                              <a:solidFill>
                                <a:srgbClr val="FFFF00"/>
                              </a:solidFill>
                              <a:latin typeface="Cambria Math" panose="02040503050406030204" pitchFamily="18" charset="0"/>
                            </a:rPr>
                            <m:t>/</m:t>
                          </m:r>
                          <m:r>
                            <a:rPr lang="en-US" b="0" i="1" smtClean="0">
                              <a:solidFill>
                                <a:srgbClr val="FFFF00"/>
                              </a:solidFill>
                              <a:latin typeface="Cambria Math" panose="02040503050406030204" pitchFamily="18" charset="0"/>
                            </a:rPr>
                            <m:t>𝑣</m:t>
                          </m:r>
                        </m:e>
                      </m:d>
                      <m:r>
                        <a:rPr lang="en-US" i="1">
                          <a:solidFill>
                            <a:srgbClr val="FFFF00"/>
                          </a:solidFill>
                          <a:latin typeface="Cambria Math" panose="02040503050406030204" pitchFamily="18" charset="0"/>
                        </a:rPr>
                        <m:t>%=</m:t>
                      </m:r>
                      <m:f>
                        <m:fPr>
                          <m:ctrlPr>
                            <a:rPr lang="en-US" i="1">
                              <a:solidFill>
                                <a:srgbClr val="FFFF00"/>
                              </a:solidFill>
                              <a:latin typeface="Cambria Math" panose="02040503050406030204" pitchFamily="18" charset="0"/>
                            </a:rPr>
                          </m:ctrlPr>
                        </m:fPr>
                        <m:num>
                          <m:r>
                            <m:rPr>
                              <m:sty m:val="p"/>
                            </m:rPr>
                            <a:rPr lang="en-US">
                              <a:solidFill>
                                <a:srgbClr val="CC99FF"/>
                              </a:solidFill>
                              <a:latin typeface="Cambria Math" panose="02040503050406030204" pitchFamily="18" charset="0"/>
                            </a:rPr>
                            <m:t>solute</m:t>
                          </m:r>
                          <m:r>
                            <a:rPr lang="en-US">
                              <a:solidFill>
                                <a:srgbClr val="FFFF00"/>
                              </a:solidFill>
                              <a:latin typeface="Cambria Math" panose="02040503050406030204" pitchFamily="18" charset="0"/>
                            </a:rPr>
                            <m:t> </m:t>
                          </m:r>
                          <m:r>
                            <m:rPr>
                              <m:sty m:val="p"/>
                            </m:rPr>
                            <a:rPr lang="en-US" b="0" i="0" smtClean="0">
                              <a:solidFill>
                                <a:srgbClr val="FFFF00"/>
                              </a:solidFill>
                              <a:latin typeface="Cambria Math" panose="02040503050406030204" pitchFamily="18" charset="0"/>
                            </a:rPr>
                            <m:t>volume</m:t>
                          </m:r>
                          <m:r>
                            <a:rPr lang="en-US" i="1">
                              <a:solidFill>
                                <a:srgbClr val="FFFF00"/>
                              </a:solidFill>
                              <a:latin typeface="Cambria Math" panose="02040503050406030204" pitchFamily="18" charset="0"/>
                            </a:rPr>
                            <m:t> </m:t>
                          </m:r>
                          <m:d>
                            <m:dPr>
                              <m:ctrlPr>
                                <a:rPr lang="en-US" i="1">
                                  <a:solidFill>
                                    <a:srgbClr val="FFFF00"/>
                                  </a:solidFill>
                                  <a:latin typeface="Cambria Math" panose="02040503050406030204" pitchFamily="18" charset="0"/>
                                </a:rPr>
                              </m:ctrlPr>
                            </m:dPr>
                            <m:e>
                              <m:r>
                                <a:rPr lang="en-US" b="0" i="1" smtClean="0">
                                  <a:solidFill>
                                    <a:srgbClr val="FFFF00"/>
                                  </a:solidFill>
                                  <a:latin typeface="Cambria Math" panose="02040503050406030204" pitchFamily="18" charset="0"/>
                                </a:rPr>
                                <m:t>𝑚𝐿</m:t>
                              </m:r>
                            </m:e>
                          </m:d>
                        </m:num>
                        <m:den>
                          <m:r>
                            <m:rPr>
                              <m:sty m:val="p"/>
                            </m:rPr>
                            <a:rPr lang="en-US">
                              <a:solidFill>
                                <a:srgbClr val="6699FF"/>
                              </a:solidFill>
                              <a:latin typeface="Cambria Math" panose="02040503050406030204" pitchFamily="18" charset="0"/>
                            </a:rPr>
                            <m:t>solution</m:t>
                          </m:r>
                          <m:r>
                            <a:rPr lang="en-US">
                              <a:solidFill>
                                <a:srgbClr val="FFFF00"/>
                              </a:solidFill>
                              <a:latin typeface="Cambria Math" panose="02040503050406030204" pitchFamily="18" charset="0"/>
                            </a:rPr>
                            <m:t> </m:t>
                          </m:r>
                          <m:r>
                            <m:rPr>
                              <m:sty m:val="p"/>
                            </m:rPr>
                            <a:rPr lang="en-US" b="0" i="0" smtClean="0">
                              <a:solidFill>
                                <a:srgbClr val="FFFF00"/>
                              </a:solidFill>
                              <a:latin typeface="Cambria Math" panose="02040503050406030204" pitchFamily="18" charset="0"/>
                            </a:rPr>
                            <m:t>volume</m:t>
                          </m:r>
                          <m:r>
                            <a:rPr lang="en-US" i="1">
                              <a:solidFill>
                                <a:srgbClr val="FFFF00"/>
                              </a:solidFill>
                              <a:latin typeface="Cambria Math" panose="02040503050406030204" pitchFamily="18" charset="0"/>
                            </a:rPr>
                            <m:t> (</m:t>
                          </m:r>
                          <m:r>
                            <a:rPr lang="en-US" b="0" i="1" smtClean="0">
                              <a:solidFill>
                                <a:srgbClr val="FFFF00"/>
                              </a:solidFill>
                              <a:latin typeface="Cambria Math" panose="02040503050406030204" pitchFamily="18" charset="0"/>
                            </a:rPr>
                            <m:t>𝑚𝐿</m:t>
                          </m:r>
                          <m:r>
                            <a:rPr lang="en-US" i="1">
                              <a:solidFill>
                                <a:srgbClr val="FFFF00"/>
                              </a:solidFill>
                              <a:latin typeface="Cambria Math" panose="02040503050406030204" pitchFamily="18" charset="0"/>
                            </a:rPr>
                            <m:t>)</m:t>
                          </m:r>
                        </m:den>
                      </m:f>
                      <m:r>
                        <a:rPr lang="en-US" i="1">
                          <a:solidFill>
                            <a:srgbClr val="FFFF00"/>
                          </a:solidFill>
                          <a:latin typeface="Cambria Math" panose="02040503050406030204" pitchFamily="18" charset="0"/>
                          <a:ea typeface="Cambria Math" panose="02040503050406030204" pitchFamily="18" charset="0"/>
                        </a:rPr>
                        <m:t>×100%</m:t>
                      </m:r>
                    </m:oMath>
                  </m:oMathPara>
                </a14:m>
                <a:endParaRPr lang="en-US" dirty="0"/>
              </a:p>
              <a:p>
                <a:endParaRPr lang="en-US" dirty="0"/>
              </a:p>
              <a:p>
                <a:r>
                  <a:rPr lang="en-US" dirty="0"/>
                  <a:t>Compute the </a:t>
                </a:r>
                <a:r>
                  <a:rPr lang="en-US" b="1" dirty="0">
                    <a:solidFill>
                      <a:srgbClr val="00FF00"/>
                    </a:solidFill>
                  </a:rPr>
                  <a:t>percent by volume</a:t>
                </a:r>
                <a:r>
                  <a:rPr lang="en-US" dirty="0"/>
                  <a:t> of </a:t>
                </a:r>
                <a:r>
                  <a:rPr lang="en-US" b="1" dirty="0">
                    <a:solidFill>
                      <a:srgbClr val="FFC000"/>
                    </a:solidFill>
                  </a:rPr>
                  <a:t>40 mL</a:t>
                </a:r>
                <a:r>
                  <a:rPr lang="en-US" dirty="0"/>
                  <a:t> </a:t>
                </a:r>
                <a:r>
                  <a:rPr lang="en-US" dirty="0">
                    <a:solidFill>
                      <a:schemeClr val="accent1">
                        <a:lumMod val="60000"/>
                        <a:lumOff val="40000"/>
                      </a:schemeClr>
                    </a:solidFill>
                  </a:rPr>
                  <a:t>ethanol</a:t>
                </a:r>
                <a:r>
                  <a:rPr lang="en-US" dirty="0"/>
                  <a:t> (</a:t>
                </a:r>
                <a:r>
                  <a:rPr lang="en-US" dirty="0">
                    <a:solidFill>
                      <a:srgbClr val="FFC000"/>
                    </a:solidFill>
                  </a:rPr>
                  <a:t>CH</a:t>
                </a:r>
                <a:r>
                  <a:rPr lang="en-US" baseline="-25000" dirty="0">
                    <a:solidFill>
                      <a:srgbClr val="FFC000"/>
                    </a:solidFill>
                  </a:rPr>
                  <a:t>3</a:t>
                </a:r>
                <a:r>
                  <a:rPr lang="en-US" dirty="0">
                    <a:solidFill>
                      <a:srgbClr val="FFC000"/>
                    </a:solidFill>
                  </a:rPr>
                  <a:t>CH</a:t>
                </a:r>
                <a:r>
                  <a:rPr lang="en-US" baseline="-25000" dirty="0">
                    <a:solidFill>
                      <a:srgbClr val="FFC000"/>
                    </a:solidFill>
                  </a:rPr>
                  <a:t>2</a:t>
                </a:r>
                <a:r>
                  <a:rPr lang="en-US" dirty="0">
                    <a:solidFill>
                      <a:srgbClr val="FFC000"/>
                    </a:solidFill>
                  </a:rPr>
                  <a:t>OH</a:t>
                </a:r>
                <a:r>
                  <a:rPr lang="en-US" dirty="0"/>
                  <a:t>) </a:t>
                </a:r>
                <a:r>
                  <a:rPr lang="en-US" dirty="0">
                    <a:solidFill>
                      <a:srgbClr val="CC99FF"/>
                    </a:solidFill>
                  </a:rPr>
                  <a:t>solute</a:t>
                </a:r>
                <a:r>
                  <a:rPr lang="en-US" dirty="0"/>
                  <a:t> to prepare </a:t>
                </a:r>
                <a:r>
                  <a:rPr lang="en-US" b="1" dirty="0">
                    <a:solidFill>
                      <a:srgbClr val="FFC000"/>
                    </a:solidFill>
                  </a:rPr>
                  <a:t>240 mL</a:t>
                </a:r>
                <a:r>
                  <a:rPr lang="en-US" b="1" dirty="0"/>
                  <a:t> </a:t>
                </a:r>
                <a:r>
                  <a:rPr lang="en-US" dirty="0">
                    <a:solidFill>
                      <a:schemeClr val="accent1">
                        <a:lumMod val="60000"/>
                        <a:lumOff val="40000"/>
                      </a:schemeClr>
                    </a:solidFill>
                  </a:rPr>
                  <a:t>ethanol</a:t>
                </a:r>
                <a:r>
                  <a:rPr lang="en-US" dirty="0"/>
                  <a:t> </a:t>
                </a:r>
                <a:r>
                  <a:rPr lang="en-US" dirty="0">
                    <a:solidFill>
                      <a:srgbClr val="6699FF"/>
                    </a:solidFill>
                  </a:rPr>
                  <a:t>solution</a:t>
                </a:r>
              </a:p>
              <a:p>
                <a:endParaRPr lang="en-US" dirty="0">
                  <a:solidFill>
                    <a:srgbClr val="6699FF"/>
                  </a:solidFill>
                </a:endParaRP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percent</m:t>
                      </m:r>
                      <m:r>
                        <a:rPr lang="en-US">
                          <a:latin typeface="Cambria Math" panose="02040503050406030204" pitchFamily="18" charset="0"/>
                        </a:rPr>
                        <m:t> </m:t>
                      </m:r>
                      <m:r>
                        <m:rPr>
                          <m:sty m:val="p"/>
                        </m:rPr>
                        <a:rPr lang="en-US">
                          <a:latin typeface="Cambria Math" panose="02040503050406030204" pitchFamily="18" charset="0"/>
                        </a:rPr>
                        <m:t>by</m:t>
                      </m:r>
                      <m:r>
                        <a:rPr lang="en-US">
                          <a:latin typeface="Cambria Math" panose="02040503050406030204" pitchFamily="18" charset="0"/>
                        </a:rPr>
                        <m:t> </m:t>
                      </m:r>
                      <m:r>
                        <m:rPr>
                          <m:sty m:val="p"/>
                        </m:rPr>
                        <a:rPr lang="en-US" b="0" i="0" smtClean="0">
                          <a:latin typeface="Cambria Math" panose="02040503050406030204" pitchFamily="18" charset="0"/>
                        </a:rPr>
                        <m:t>volume</m:t>
                      </m:r>
                      <m:r>
                        <a:rPr lang="en-US">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m:t>
                          </m:r>
                        </m:e>
                      </m:d>
                      <m:r>
                        <a:rPr lang="en-US" i="1">
                          <a:latin typeface="Cambria Math" panose="02040503050406030204" pitchFamily="18" charset="0"/>
                        </a:rPr>
                        <m:t>%=</m:t>
                      </m:r>
                      <m:f>
                        <m:fPr>
                          <m:ctrlPr>
                            <a:rPr lang="en-US" i="1">
                              <a:latin typeface="Cambria Math" panose="02040503050406030204" pitchFamily="18" charset="0"/>
                            </a:rPr>
                          </m:ctrlPr>
                        </m:fPr>
                        <m:num>
                          <m:r>
                            <a:rPr lang="en-US" b="0" i="0" smtClean="0">
                              <a:latin typeface="Cambria Math" panose="02040503050406030204" pitchFamily="18" charset="0"/>
                            </a:rPr>
                            <m:t>40 </m:t>
                          </m:r>
                          <m:r>
                            <m:rPr>
                              <m:sty m:val="p"/>
                            </m:rPr>
                            <a:rPr lang="en-US" b="0" i="0" smtClean="0">
                              <a:latin typeface="Cambria Math" panose="02040503050406030204" pitchFamily="18" charset="0"/>
                            </a:rPr>
                            <m:t>mL</m:t>
                          </m:r>
                        </m:num>
                        <m:den>
                          <m:r>
                            <a:rPr lang="en-US" b="0" i="1" smtClean="0">
                              <a:latin typeface="Cambria Math" panose="02040503050406030204" pitchFamily="18" charset="0"/>
                            </a:rPr>
                            <m:t>240 </m:t>
                          </m:r>
                          <m:r>
                            <m:rPr>
                              <m:sty m:val="p"/>
                            </m:rPr>
                            <a:rPr lang="en-US" b="0" i="0" smtClean="0">
                              <a:latin typeface="Cambria Math" panose="02040503050406030204" pitchFamily="18" charset="0"/>
                            </a:rPr>
                            <m:t>mL</m:t>
                          </m:r>
                        </m:den>
                      </m:f>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100%=</m:t>
                      </m:r>
                      <m:r>
                        <a:rPr lang="en-US" b="0" i="1" smtClean="0">
                          <a:latin typeface="Cambria Math" panose="02040503050406030204" pitchFamily="18" charset="0"/>
                          <a:ea typeface="Cambria Math" panose="02040503050406030204" pitchFamily="18" charset="0"/>
                        </a:rPr>
                        <m:t>16.7</m:t>
                      </m:r>
                      <m:r>
                        <a:rPr lang="en-US" i="1">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ethanol</m:t>
                      </m:r>
                    </m:oMath>
                  </m:oMathPara>
                </a14:m>
                <a:endParaRPr lang="en-US" dirty="0"/>
              </a:p>
            </p:txBody>
          </p:sp>
        </mc:Choice>
        <mc:Fallback xmlns="">
          <p:sp>
            <p:nvSpPr>
              <p:cNvPr id="5" name="Content Placeholder 4">
                <a:extLst>
                  <a:ext uri="{FF2B5EF4-FFF2-40B4-BE49-F238E27FC236}">
                    <a16:creationId xmlns:a16="http://schemas.microsoft.com/office/drawing/2014/main" id="{6DC8FB72-CB18-2012-B401-A904AD32ADAA}"/>
                  </a:ext>
                </a:extLst>
              </p:cNvPr>
              <p:cNvSpPr>
                <a:spLocks noGrp="1" noRot="1" noChangeAspect="1" noMove="1" noResize="1" noEditPoints="1" noAdjustHandles="1" noChangeArrowheads="1" noChangeShapeType="1" noTextEdit="1"/>
              </p:cNvSpPr>
              <p:nvPr>
                <p:ph idx="1"/>
              </p:nvPr>
            </p:nvSpPr>
            <p:spPr>
              <a:xfrm>
                <a:off x="378177" y="1022467"/>
                <a:ext cx="8387645" cy="5507386"/>
              </a:xfrm>
              <a:blipFill>
                <a:blip r:embed="rId2"/>
                <a:stretch>
                  <a:fillRect l="-1090" t="-88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BD39AFEF-E292-286C-4722-F2162964FE11}"/>
              </a:ext>
            </a:extLst>
          </p:cNvPr>
          <p:cNvSpPr>
            <a:spLocks noGrp="1"/>
          </p:cNvSpPr>
          <p:nvPr>
            <p:ph type="sldNum" sz="quarter" idx="10"/>
          </p:nvPr>
        </p:nvSpPr>
        <p:spPr/>
        <p:txBody>
          <a:bodyPr/>
          <a:lstStyle/>
          <a:p>
            <a:fld id="{48B47BF4-C530-47F3-8F78-E261EA428483}" type="slidenum">
              <a:rPr lang="en-US" smtClean="0"/>
              <a:pPr/>
              <a:t>30</a:t>
            </a:fld>
            <a:endParaRPr lang="en-US" dirty="0"/>
          </a:p>
        </p:txBody>
      </p:sp>
    </p:spTree>
    <p:extLst>
      <p:ext uri="{BB962C8B-B14F-4D97-AF65-F5344CB8AC3E}">
        <p14:creationId xmlns:p14="http://schemas.microsoft.com/office/powerpoint/2010/main" val="30297322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EEB9E-AE73-20D9-7BBF-57CA9BED62A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61913FC-BE4B-4376-0A42-74C0C5F2CDA5}"/>
              </a:ext>
            </a:extLst>
          </p:cNvPr>
          <p:cNvSpPr>
            <a:spLocks noGrp="1"/>
          </p:cNvSpPr>
          <p:nvPr>
            <p:ph type="title"/>
          </p:nvPr>
        </p:nvSpPr>
        <p:spPr>
          <a:xfrm>
            <a:off x="372533" y="177860"/>
            <a:ext cx="8421512" cy="769441"/>
          </a:xfrm>
        </p:spPr>
        <p:txBody>
          <a:bodyPr/>
          <a:lstStyle/>
          <a:p>
            <a:r>
              <a:rPr lang="en-US" sz="4400" dirty="0"/>
              <a:t>Molarity of Solutions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C7B6B15E-7E55-EC08-4EBC-7C9EC6B81D8B}"/>
                  </a:ext>
                </a:extLst>
              </p:cNvPr>
              <p:cNvSpPr>
                <a:spLocks noGrp="1"/>
              </p:cNvSpPr>
              <p:nvPr>
                <p:ph idx="1"/>
              </p:nvPr>
            </p:nvSpPr>
            <p:spPr>
              <a:xfrm>
                <a:off x="378177" y="1022467"/>
                <a:ext cx="8387645" cy="5507386"/>
              </a:xfrm>
            </p:spPr>
            <p:txBody>
              <a:bodyPr/>
              <a:lstStyle/>
              <a:p>
                <a:r>
                  <a:rPr lang="en-US" dirty="0"/>
                  <a:t>The </a:t>
                </a:r>
                <a:r>
                  <a:rPr lang="en-US" b="1" dirty="0">
                    <a:solidFill>
                      <a:srgbClr val="00FF00"/>
                    </a:solidFill>
                  </a:rPr>
                  <a:t>molarity </a:t>
                </a:r>
                <a:r>
                  <a:rPr lang="en-US" dirty="0"/>
                  <a:t>of a </a:t>
                </a:r>
                <a:r>
                  <a:rPr lang="en-US" dirty="0">
                    <a:solidFill>
                      <a:srgbClr val="6699FF"/>
                    </a:solidFill>
                  </a:rPr>
                  <a:t>solution</a:t>
                </a:r>
                <a:r>
                  <a:rPr lang="en-US" dirty="0"/>
                  <a:t> is the </a:t>
                </a:r>
                <a:r>
                  <a:rPr lang="en-US" b="1" dirty="0">
                    <a:solidFill>
                      <a:srgbClr val="FFC000"/>
                    </a:solidFill>
                  </a:rPr>
                  <a:t>number of moles [mol]</a:t>
                </a:r>
                <a:r>
                  <a:rPr lang="en-US" dirty="0"/>
                  <a:t> of </a:t>
                </a:r>
                <a:r>
                  <a:rPr lang="en-US" dirty="0">
                    <a:solidFill>
                      <a:srgbClr val="CC99FF"/>
                    </a:solidFill>
                  </a:rPr>
                  <a:t>solute</a:t>
                </a:r>
                <a:r>
                  <a:rPr lang="en-US" dirty="0"/>
                  <a:t> per </a:t>
                </a:r>
                <a:r>
                  <a:rPr lang="en-US" b="1" dirty="0">
                    <a:solidFill>
                      <a:srgbClr val="FFC000"/>
                    </a:solidFill>
                  </a:rPr>
                  <a:t>liter [L] </a:t>
                </a:r>
                <a:r>
                  <a:rPr lang="en-US" dirty="0"/>
                  <a:t>of the </a:t>
                </a:r>
                <a:r>
                  <a:rPr lang="en-US" dirty="0">
                    <a:solidFill>
                      <a:srgbClr val="6699FF"/>
                    </a:solidFill>
                  </a:rPr>
                  <a:t>solution</a:t>
                </a:r>
                <a:endParaRPr lang="en-US" b="1" dirty="0">
                  <a:solidFill>
                    <a:srgbClr val="FFFF00"/>
                  </a:solidFill>
                </a:endParaRPr>
              </a:p>
              <a:p>
                <a:pPr marL="0" indent="0">
                  <a:buNone/>
                </a:pPr>
                <a14:m>
                  <m:oMathPara xmlns:m="http://schemas.openxmlformats.org/officeDocument/2006/math">
                    <m:oMathParaPr>
                      <m:jc m:val="centerGroup"/>
                    </m:oMathParaPr>
                    <m:oMath xmlns:m="http://schemas.openxmlformats.org/officeDocument/2006/math">
                      <m:r>
                        <m:rPr>
                          <m:sty m:val="p"/>
                        </m:rPr>
                        <a:rPr lang="en-US" i="0" smtClean="0">
                          <a:solidFill>
                            <a:srgbClr val="FFFF00"/>
                          </a:solidFill>
                          <a:latin typeface="Cambria Math" panose="02040503050406030204" pitchFamily="18" charset="0"/>
                        </a:rPr>
                        <m:t>m</m:t>
                      </m:r>
                      <m:r>
                        <m:rPr>
                          <m:sty m:val="p"/>
                        </m:rPr>
                        <a:rPr lang="en-US" b="0" i="0" smtClean="0">
                          <a:solidFill>
                            <a:srgbClr val="FFFF00"/>
                          </a:solidFill>
                          <a:latin typeface="Cambria Math" panose="02040503050406030204" pitchFamily="18" charset="0"/>
                        </a:rPr>
                        <m:t>olarity</m:t>
                      </m:r>
                      <m:r>
                        <a:rPr lang="en-US" b="0" i="1" smtClean="0">
                          <a:solidFill>
                            <a:srgbClr val="FFFF00"/>
                          </a:solidFill>
                          <a:latin typeface="Cambria Math" panose="02040503050406030204" pitchFamily="18" charset="0"/>
                        </a:rPr>
                        <m:t> </m:t>
                      </m:r>
                      <m:d>
                        <m:dPr>
                          <m:ctrlPr>
                            <a:rPr lang="en-US" b="0" i="1" smtClean="0">
                              <a:solidFill>
                                <a:srgbClr val="FFFF00"/>
                              </a:solidFill>
                              <a:latin typeface="Cambria Math" panose="02040503050406030204" pitchFamily="18" charset="0"/>
                            </a:rPr>
                          </m:ctrlPr>
                        </m:dPr>
                        <m:e>
                          <m:r>
                            <a:rPr lang="en-US" b="0" i="1" smtClean="0">
                              <a:solidFill>
                                <a:srgbClr val="FFFF00"/>
                              </a:solidFill>
                              <a:latin typeface="Cambria Math" panose="02040503050406030204" pitchFamily="18" charset="0"/>
                            </a:rPr>
                            <m:t>𝑀</m:t>
                          </m:r>
                        </m:e>
                      </m:d>
                      <m:r>
                        <a:rPr lang="en-US" b="0" i="1" smtClean="0">
                          <a:solidFill>
                            <a:srgbClr val="FFFF00"/>
                          </a:solidFill>
                          <a:latin typeface="Cambria Math" panose="02040503050406030204" pitchFamily="18" charset="0"/>
                        </a:rPr>
                        <m:t>=</m:t>
                      </m:r>
                      <m:f>
                        <m:fPr>
                          <m:ctrlPr>
                            <a:rPr lang="en-US" i="1">
                              <a:solidFill>
                                <a:srgbClr val="FFFF00"/>
                              </a:solidFill>
                              <a:latin typeface="Cambria Math" panose="02040503050406030204" pitchFamily="18" charset="0"/>
                            </a:rPr>
                          </m:ctrlPr>
                        </m:fPr>
                        <m:num>
                          <m:r>
                            <m:rPr>
                              <m:sty m:val="p"/>
                            </m:rPr>
                            <a:rPr lang="en-US">
                              <a:solidFill>
                                <a:srgbClr val="CC99FF"/>
                              </a:solidFill>
                              <a:latin typeface="Cambria Math" panose="02040503050406030204" pitchFamily="18" charset="0"/>
                            </a:rPr>
                            <m:t>solute</m:t>
                          </m:r>
                          <m:r>
                            <a:rPr lang="en-US">
                              <a:solidFill>
                                <a:srgbClr val="FFFF00"/>
                              </a:solidFill>
                              <a:latin typeface="Cambria Math" panose="02040503050406030204" pitchFamily="18" charset="0"/>
                            </a:rPr>
                            <m:t> </m:t>
                          </m:r>
                          <m:r>
                            <m:rPr>
                              <m:sty m:val="p"/>
                            </m:rPr>
                            <a:rPr lang="en-US" b="0" i="0" smtClean="0">
                              <a:solidFill>
                                <a:srgbClr val="FFFF00"/>
                              </a:solidFill>
                              <a:latin typeface="Cambria Math" panose="02040503050406030204" pitchFamily="18" charset="0"/>
                            </a:rPr>
                            <m:t>moles</m:t>
                          </m:r>
                          <m:r>
                            <a:rPr lang="en-US" i="1">
                              <a:solidFill>
                                <a:srgbClr val="FFFF00"/>
                              </a:solidFill>
                              <a:latin typeface="Cambria Math" panose="02040503050406030204" pitchFamily="18" charset="0"/>
                            </a:rPr>
                            <m:t> </m:t>
                          </m:r>
                          <m:d>
                            <m:dPr>
                              <m:ctrlPr>
                                <a:rPr lang="en-US" i="1">
                                  <a:solidFill>
                                    <a:srgbClr val="FFFF00"/>
                                  </a:solidFill>
                                  <a:latin typeface="Cambria Math" panose="02040503050406030204" pitchFamily="18" charset="0"/>
                                </a:rPr>
                              </m:ctrlPr>
                            </m:dPr>
                            <m:e>
                              <m:r>
                                <m:rPr>
                                  <m:sty m:val="p"/>
                                </m:rPr>
                                <a:rPr lang="en-US" b="0" i="0" smtClean="0">
                                  <a:solidFill>
                                    <a:srgbClr val="FFFF00"/>
                                  </a:solidFill>
                                  <a:latin typeface="Cambria Math" panose="02040503050406030204" pitchFamily="18" charset="0"/>
                                </a:rPr>
                                <m:t>mol</m:t>
                              </m:r>
                            </m:e>
                          </m:d>
                        </m:num>
                        <m:den>
                          <m:r>
                            <m:rPr>
                              <m:sty m:val="p"/>
                            </m:rPr>
                            <a:rPr lang="en-US">
                              <a:solidFill>
                                <a:srgbClr val="6699FF"/>
                              </a:solidFill>
                              <a:latin typeface="Cambria Math" panose="02040503050406030204" pitchFamily="18" charset="0"/>
                            </a:rPr>
                            <m:t>solution</m:t>
                          </m:r>
                          <m:r>
                            <a:rPr lang="en-US">
                              <a:solidFill>
                                <a:srgbClr val="FFFF00"/>
                              </a:solidFill>
                              <a:latin typeface="Cambria Math" panose="02040503050406030204" pitchFamily="18" charset="0"/>
                            </a:rPr>
                            <m:t> </m:t>
                          </m:r>
                          <m:r>
                            <m:rPr>
                              <m:sty m:val="p"/>
                            </m:rPr>
                            <a:rPr lang="en-US" b="0" i="0" smtClean="0">
                              <a:solidFill>
                                <a:srgbClr val="FFFF00"/>
                              </a:solidFill>
                              <a:latin typeface="Cambria Math" panose="02040503050406030204" pitchFamily="18" charset="0"/>
                            </a:rPr>
                            <m:t>volume</m:t>
                          </m:r>
                          <m:r>
                            <a:rPr lang="en-US" i="1">
                              <a:solidFill>
                                <a:srgbClr val="FFFF00"/>
                              </a:solidFill>
                              <a:latin typeface="Cambria Math" panose="02040503050406030204" pitchFamily="18" charset="0"/>
                            </a:rPr>
                            <m:t> (</m:t>
                          </m:r>
                          <m:r>
                            <m:rPr>
                              <m:sty m:val="p"/>
                            </m:rPr>
                            <a:rPr lang="en-US" b="0" i="0" smtClean="0">
                              <a:solidFill>
                                <a:srgbClr val="FFFF00"/>
                              </a:solidFill>
                              <a:latin typeface="Cambria Math" panose="02040503050406030204" pitchFamily="18" charset="0"/>
                            </a:rPr>
                            <m:t>L</m:t>
                          </m:r>
                          <m:r>
                            <a:rPr lang="en-US" i="1">
                              <a:solidFill>
                                <a:srgbClr val="FFFF00"/>
                              </a:solidFill>
                              <a:latin typeface="Cambria Math" panose="02040503050406030204" pitchFamily="18" charset="0"/>
                            </a:rPr>
                            <m:t>)</m:t>
                          </m:r>
                        </m:den>
                      </m:f>
                    </m:oMath>
                  </m:oMathPara>
                </a14:m>
                <a:endParaRPr lang="en-US" dirty="0"/>
              </a:p>
              <a:p>
                <a:endParaRPr lang="en-US" dirty="0"/>
              </a:p>
              <a:p>
                <a:r>
                  <a:rPr lang="en-US" dirty="0"/>
                  <a:t>The </a:t>
                </a:r>
                <a:r>
                  <a:rPr lang="en-US" dirty="0">
                    <a:solidFill>
                      <a:srgbClr val="FFFF00"/>
                    </a:solidFill>
                  </a:rPr>
                  <a:t>molarity</a:t>
                </a:r>
                <a:r>
                  <a:rPr lang="en-US" dirty="0"/>
                  <a:t> of </a:t>
                </a:r>
                <a:r>
                  <a:rPr lang="en-US" b="1" dirty="0">
                    <a:solidFill>
                      <a:srgbClr val="FFC000"/>
                    </a:solidFill>
                  </a:rPr>
                  <a:t>1.5 mol </a:t>
                </a:r>
                <a:r>
                  <a:rPr lang="en-US" dirty="0">
                    <a:solidFill>
                      <a:schemeClr val="accent1">
                        <a:lumMod val="60000"/>
                        <a:lumOff val="40000"/>
                      </a:schemeClr>
                    </a:solidFill>
                  </a:rPr>
                  <a:t>NaCl</a:t>
                </a:r>
                <a:r>
                  <a:rPr lang="en-US" dirty="0"/>
                  <a:t> in a final dissolution in </a:t>
                </a:r>
                <a:r>
                  <a:rPr lang="en-US" b="1" dirty="0">
                    <a:solidFill>
                      <a:srgbClr val="FFC000"/>
                    </a:solidFill>
                  </a:rPr>
                  <a:t>500. mL </a:t>
                </a:r>
                <a:r>
                  <a:rPr lang="en-US" dirty="0">
                    <a:solidFill>
                      <a:srgbClr val="6699FF"/>
                    </a:solidFill>
                  </a:rPr>
                  <a:t>solution</a:t>
                </a:r>
                <a:r>
                  <a:rPr lang="en-US" dirty="0"/>
                  <a:t> is:</a:t>
                </a:r>
                <a:endParaRPr lang="en-US" dirty="0">
                  <a:solidFill>
                    <a:srgbClr val="6699FF"/>
                  </a:solidFill>
                </a:endParaRP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b="0" i="0" smtClean="0">
                              <a:latin typeface="Cambria Math" panose="02040503050406030204" pitchFamily="18" charset="0"/>
                            </a:rPr>
                            <m:t>1.5 </m:t>
                          </m:r>
                          <m:r>
                            <m:rPr>
                              <m:sty m:val="p"/>
                            </m:rPr>
                            <a:rPr lang="en-US" b="0" i="0" smtClean="0">
                              <a:latin typeface="Cambria Math" panose="02040503050406030204" pitchFamily="18" charset="0"/>
                            </a:rPr>
                            <m:t>mol</m:t>
                          </m:r>
                        </m:num>
                        <m:den>
                          <m:r>
                            <a:rPr lang="en-US" b="0" i="1" smtClean="0">
                              <a:latin typeface="Cambria Math" panose="02040503050406030204" pitchFamily="18" charset="0"/>
                            </a:rPr>
                            <m:t>500.  </m:t>
                          </m:r>
                          <m:r>
                            <m:rPr>
                              <m:sty m:val="p"/>
                            </m:rPr>
                            <a:rPr lang="en-US" b="0" i="0" smtClean="0">
                              <a:latin typeface="Cambria Math" panose="02040503050406030204" pitchFamily="18" charset="0"/>
                            </a:rPr>
                            <m:t>mL</m:t>
                          </m:r>
                        </m:den>
                      </m:f>
                      <m:r>
                        <a:rPr lang="en-US">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b="0" i="0" smtClean="0">
                              <a:latin typeface="Cambria Math" panose="02040503050406030204" pitchFamily="18" charset="0"/>
                            </a:rPr>
                            <m:t>1000 </m:t>
                          </m:r>
                          <m:r>
                            <m:rPr>
                              <m:sty m:val="p"/>
                            </m:rPr>
                            <a:rPr lang="en-US" b="0" i="0" smtClean="0">
                              <a:latin typeface="Cambria Math" panose="02040503050406030204" pitchFamily="18" charset="0"/>
                            </a:rPr>
                            <m:t>mL</m:t>
                          </m:r>
                        </m:num>
                        <m:den>
                          <m:r>
                            <a:rPr lang="en-US" b="0" i="1" smtClean="0">
                              <a:latin typeface="Cambria Math" panose="02040503050406030204" pitchFamily="18" charset="0"/>
                            </a:rPr>
                            <m:t>1 </m:t>
                          </m:r>
                          <m:r>
                            <m:rPr>
                              <m:sty m:val="p"/>
                            </m:rPr>
                            <a:rPr lang="en-US" i="0">
                              <a:latin typeface="Cambria Math" panose="02040503050406030204" pitchFamily="18" charset="0"/>
                            </a:rPr>
                            <m:t>L</m:t>
                          </m:r>
                        </m:den>
                      </m:f>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3.0 </m:t>
                      </m:r>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NaCl</m:t>
                      </m:r>
                    </m:oMath>
                  </m:oMathPara>
                </a14:m>
                <a:endParaRPr lang="en-US" dirty="0"/>
              </a:p>
              <a:p>
                <a:pPr marL="0" indent="0">
                  <a:buNone/>
                </a:pPr>
                <a:r>
                  <a:rPr lang="en-US" sz="1600" dirty="0"/>
                  <a:t>Your book notes that phase indicator “(</a:t>
                </a:r>
                <a:r>
                  <a:rPr lang="en-US" sz="1600" dirty="0" err="1"/>
                  <a:t>aq</a:t>
                </a:r>
                <a:r>
                  <a:rPr lang="en-US" sz="1600" dirty="0"/>
                  <a:t>)” is added to “3.0 M NaCl” but this is unnecessary since “M” indicates molarity which is a concentration, implying a solute dissolved in a suitable usually water [aqueous] solvent</a:t>
                </a:r>
              </a:p>
            </p:txBody>
          </p:sp>
        </mc:Choice>
        <mc:Fallback xmlns="">
          <p:sp>
            <p:nvSpPr>
              <p:cNvPr id="5" name="Content Placeholder 4">
                <a:extLst>
                  <a:ext uri="{FF2B5EF4-FFF2-40B4-BE49-F238E27FC236}">
                    <a16:creationId xmlns:a16="http://schemas.microsoft.com/office/drawing/2014/main" id="{C7B6B15E-7E55-EC08-4EBC-7C9EC6B81D8B}"/>
                  </a:ext>
                </a:extLst>
              </p:cNvPr>
              <p:cNvSpPr>
                <a:spLocks noGrp="1" noRot="1" noChangeAspect="1" noMove="1" noResize="1" noEditPoints="1" noAdjustHandles="1" noChangeArrowheads="1" noChangeShapeType="1" noTextEdit="1"/>
              </p:cNvSpPr>
              <p:nvPr>
                <p:ph idx="1"/>
              </p:nvPr>
            </p:nvSpPr>
            <p:spPr>
              <a:xfrm>
                <a:off x="378177" y="1022467"/>
                <a:ext cx="8387645" cy="5507386"/>
              </a:xfrm>
              <a:blipFill>
                <a:blip r:embed="rId2"/>
                <a:stretch>
                  <a:fillRect l="-1090" t="-886" r="-872"/>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605FC4CE-29FD-A354-4124-C6CCCD64F65C}"/>
              </a:ext>
            </a:extLst>
          </p:cNvPr>
          <p:cNvSpPr>
            <a:spLocks noGrp="1"/>
          </p:cNvSpPr>
          <p:nvPr>
            <p:ph type="sldNum" sz="quarter" idx="10"/>
          </p:nvPr>
        </p:nvSpPr>
        <p:spPr/>
        <p:txBody>
          <a:bodyPr/>
          <a:lstStyle/>
          <a:p>
            <a:fld id="{48B47BF4-C530-47F3-8F78-E261EA428483}" type="slidenum">
              <a:rPr lang="en-US" smtClean="0"/>
              <a:pPr/>
              <a:t>31</a:t>
            </a:fld>
            <a:endParaRPr lang="en-US" dirty="0"/>
          </a:p>
        </p:txBody>
      </p:sp>
    </p:spTree>
    <p:extLst>
      <p:ext uri="{BB962C8B-B14F-4D97-AF65-F5344CB8AC3E}">
        <p14:creationId xmlns:p14="http://schemas.microsoft.com/office/powerpoint/2010/main" val="16799750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A536C-0551-2FFC-B843-C3B2DACE4C6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4B39AE8-69D4-8CED-3507-3E9540517498}"/>
              </a:ext>
            </a:extLst>
          </p:cNvPr>
          <p:cNvSpPr>
            <a:spLocks noGrp="1"/>
          </p:cNvSpPr>
          <p:nvPr>
            <p:ph type="title"/>
          </p:nvPr>
        </p:nvSpPr>
        <p:spPr>
          <a:xfrm>
            <a:off x="372533" y="177860"/>
            <a:ext cx="8421512" cy="769441"/>
          </a:xfrm>
        </p:spPr>
        <p:txBody>
          <a:bodyPr/>
          <a:lstStyle/>
          <a:p>
            <a:r>
              <a:rPr lang="en-US" sz="4400" dirty="0"/>
              <a:t>Practice: Molarity</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22986C7B-B544-EFD7-1E18-3CE504512935}"/>
                  </a:ext>
                </a:extLst>
              </p:cNvPr>
              <p:cNvSpPr>
                <a:spLocks noGrp="1"/>
              </p:cNvSpPr>
              <p:nvPr>
                <p:ph idx="1"/>
              </p:nvPr>
            </p:nvSpPr>
            <p:spPr>
              <a:xfrm>
                <a:off x="369212" y="1031432"/>
                <a:ext cx="8387645" cy="5507386"/>
              </a:xfrm>
            </p:spPr>
            <p:txBody>
              <a:bodyPr/>
              <a:lstStyle/>
              <a:p>
                <a:r>
                  <a:rPr lang="en-US" sz="2200" b="1" dirty="0">
                    <a:solidFill>
                      <a:srgbClr val="FFC000"/>
                    </a:solidFill>
                  </a:rPr>
                  <a:t>42.23 g </a:t>
                </a:r>
                <a:r>
                  <a:rPr lang="en-US" sz="2200" dirty="0">
                    <a:solidFill>
                      <a:schemeClr val="accent1">
                        <a:lumMod val="60000"/>
                        <a:lumOff val="40000"/>
                      </a:schemeClr>
                    </a:solidFill>
                  </a:rPr>
                  <a:t>NH</a:t>
                </a:r>
                <a:r>
                  <a:rPr lang="en-US" sz="2200" baseline="-25000" dirty="0">
                    <a:solidFill>
                      <a:schemeClr val="accent1">
                        <a:lumMod val="60000"/>
                        <a:lumOff val="40000"/>
                      </a:schemeClr>
                    </a:solidFill>
                  </a:rPr>
                  <a:t>4</a:t>
                </a:r>
                <a:r>
                  <a:rPr lang="en-US" sz="2200" dirty="0">
                    <a:solidFill>
                      <a:schemeClr val="accent1">
                        <a:lumMod val="60000"/>
                        <a:lumOff val="40000"/>
                      </a:schemeClr>
                    </a:solidFill>
                  </a:rPr>
                  <a:t>Cl</a:t>
                </a:r>
                <a:r>
                  <a:rPr lang="en-US" sz="2200" dirty="0"/>
                  <a:t> </a:t>
                </a:r>
                <a:r>
                  <a:rPr lang="en-US" sz="2000" dirty="0">
                    <a:solidFill>
                      <a:srgbClr val="CC99FF"/>
                    </a:solidFill>
                  </a:rPr>
                  <a:t>solute </a:t>
                </a:r>
                <a:r>
                  <a:rPr lang="en-US" sz="2200" dirty="0"/>
                  <a:t>is dissolved in </a:t>
                </a:r>
                <a:r>
                  <a:rPr lang="en-US" sz="2200" b="1" dirty="0">
                    <a:solidFill>
                      <a:srgbClr val="FFC000"/>
                    </a:solidFill>
                  </a:rPr>
                  <a:t>500.0 mL </a:t>
                </a:r>
                <a:r>
                  <a:rPr lang="en-US" sz="2200" dirty="0">
                    <a:solidFill>
                      <a:srgbClr val="6699FF"/>
                    </a:solidFill>
                  </a:rPr>
                  <a:t>solution. </a:t>
                </a:r>
                <a:r>
                  <a:rPr lang="en-US" sz="2200" dirty="0"/>
                  <a:t>Calculate its molarity.</a:t>
                </a:r>
              </a:p>
              <a:p>
                <a:pPr>
                  <a:buClr>
                    <a:srgbClr val="FFFF00"/>
                  </a:buClr>
                </a:pPr>
                <a:r>
                  <a:rPr lang="en-US" sz="18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Find applicable mathematical relationship:  </a:t>
                </a:r>
                <a14:m>
                  <m:oMath xmlns:m="http://schemas.openxmlformats.org/officeDocument/2006/math">
                    <m:r>
                      <m:rPr>
                        <m:sty m:val="p"/>
                      </m:rPr>
                      <a:rPr lang="en-US" sz="1800">
                        <a:solidFill>
                          <a:srgbClr val="FFFF00"/>
                        </a:solidFill>
                        <a:latin typeface="Cambria Math" panose="02040503050406030204" pitchFamily="18" charset="0"/>
                      </a:rPr>
                      <m:t>molarity</m:t>
                    </m:r>
                    <m:r>
                      <a:rPr lang="en-US" sz="1800" i="1">
                        <a:solidFill>
                          <a:srgbClr val="FFFF00"/>
                        </a:solidFill>
                        <a:latin typeface="Cambria Math" panose="02040503050406030204" pitchFamily="18" charset="0"/>
                      </a:rPr>
                      <m:t> </m:t>
                    </m:r>
                    <m:d>
                      <m:dPr>
                        <m:ctrlPr>
                          <a:rPr lang="en-US" sz="1800" i="1">
                            <a:solidFill>
                              <a:srgbClr val="FFFF00"/>
                            </a:solidFill>
                            <a:latin typeface="Cambria Math" panose="02040503050406030204" pitchFamily="18" charset="0"/>
                          </a:rPr>
                        </m:ctrlPr>
                      </m:dPr>
                      <m:e>
                        <m:r>
                          <a:rPr lang="en-US" sz="1800" i="1">
                            <a:solidFill>
                              <a:srgbClr val="FFFF00"/>
                            </a:solidFill>
                            <a:latin typeface="Cambria Math" panose="02040503050406030204" pitchFamily="18" charset="0"/>
                          </a:rPr>
                          <m:t>𝑀</m:t>
                        </m:r>
                      </m:e>
                    </m:d>
                    <m:r>
                      <a:rPr lang="en-US" sz="1800" i="1">
                        <a:solidFill>
                          <a:srgbClr val="FFFF00"/>
                        </a:solidFill>
                        <a:latin typeface="Cambria Math" panose="02040503050406030204" pitchFamily="18" charset="0"/>
                      </a:rPr>
                      <m:t>=</m:t>
                    </m:r>
                    <m:f>
                      <m:fPr>
                        <m:ctrlPr>
                          <a:rPr lang="en-US" sz="1800" i="1">
                            <a:solidFill>
                              <a:srgbClr val="FFFF00"/>
                            </a:solidFill>
                            <a:latin typeface="Cambria Math" panose="02040503050406030204" pitchFamily="18" charset="0"/>
                          </a:rPr>
                        </m:ctrlPr>
                      </m:fPr>
                      <m:num>
                        <m:r>
                          <m:rPr>
                            <m:sty m:val="p"/>
                          </m:rPr>
                          <a:rPr lang="en-US" sz="1800">
                            <a:solidFill>
                              <a:srgbClr val="CC99FF"/>
                            </a:solidFill>
                            <a:latin typeface="Cambria Math" panose="02040503050406030204" pitchFamily="18" charset="0"/>
                          </a:rPr>
                          <m:t>solute</m:t>
                        </m:r>
                        <m:r>
                          <a:rPr lang="en-US" sz="1800">
                            <a:solidFill>
                              <a:srgbClr val="FFFF00"/>
                            </a:solidFill>
                            <a:latin typeface="Cambria Math" panose="02040503050406030204" pitchFamily="18" charset="0"/>
                          </a:rPr>
                          <m:t> </m:t>
                        </m:r>
                        <m:r>
                          <m:rPr>
                            <m:sty m:val="p"/>
                          </m:rPr>
                          <a:rPr lang="en-US" sz="1800">
                            <a:solidFill>
                              <a:srgbClr val="FFFF00"/>
                            </a:solidFill>
                            <a:latin typeface="Cambria Math" panose="02040503050406030204" pitchFamily="18" charset="0"/>
                          </a:rPr>
                          <m:t>moles</m:t>
                        </m:r>
                        <m:r>
                          <a:rPr lang="en-US" sz="1800" i="1">
                            <a:solidFill>
                              <a:srgbClr val="FFFF00"/>
                            </a:solidFill>
                            <a:latin typeface="Cambria Math" panose="02040503050406030204" pitchFamily="18" charset="0"/>
                          </a:rPr>
                          <m:t> </m:t>
                        </m:r>
                        <m:d>
                          <m:dPr>
                            <m:ctrlPr>
                              <a:rPr lang="en-US" sz="1800" i="1">
                                <a:solidFill>
                                  <a:srgbClr val="FFFF00"/>
                                </a:solidFill>
                                <a:latin typeface="Cambria Math" panose="02040503050406030204" pitchFamily="18" charset="0"/>
                              </a:rPr>
                            </m:ctrlPr>
                          </m:dPr>
                          <m:e>
                            <m:r>
                              <m:rPr>
                                <m:sty m:val="p"/>
                              </m:rPr>
                              <a:rPr lang="en-US" sz="1800">
                                <a:solidFill>
                                  <a:srgbClr val="FFFF00"/>
                                </a:solidFill>
                                <a:latin typeface="Cambria Math" panose="02040503050406030204" pitchFamily="18" charset="0"/>
                              </a:rPr>
                              <m:t>mol</m:t>
                            </m:r>
                          </m:e>
                        </m:d>
                      </m:num>
                      <m:den>
                        <m:r>
                          <m:rPr>
                            <m:sty m:val="p"/>
                          </m:rPr>
                          <a:rPr lang="en-US" sz="1800">
                            <a:solidFill>
                              <a:srgbClr val="6699FF"/>
                            </a:solidFill>
                            <a:latin typeface="Cambria Math" panose="02040503050406030204" pitchFamily="18" charset="0"/>
                          </a:rPr>
                          <m:t>solution</m:t>
                        </m:r>
                        <m:r>
                          <a:rPr lang="en-US" sz="1800">
                            <a:solidFill>
                              <a:srgbClr val="FFFF00"/>
                            </a:solidFill>
                            <a:latin typeface="Cambria Math" panose="02040503050406030204" pitchFamily="18" charset="0"/>
                          </a:rPr>
                          <m:t> </m:t>
                        </m:r>
                        <m:r>
                          <m:rPr>
                            <m:sty m:val="p"/>
                          </m:rPr>
                          <a:rPr lang="en-US" sz="1800">
                            <a:solidFill>
                              <a:srgbClr val="FFFF00"/>
                            </a:solidFill>
                            <a:latin typeface="Cambria Math" panose="02040503050406030204" pitchFamily="18" charset="0"/>
                          </a:rPr>
                          <m:t>volume</m:t>
                        </m:r>
                        <m:r>
                          <a:rPr lang="en-US" sz="1800" i="1">
                            <a:solidFill>
                              <a:srgbClr val="FFFF00"/>
                            </a:solidFill>
                            <a:latin typeface="Cambria Math" panose="02040503050406030204" pitchFamily="18" charset="0"/>
                          </a:rPr>
                          <m:t> (</m:t>
                        </m:r>
                        <m:r>
                          <m:rPr>
                            <m:sty m:val="p"/>
                          </m:rPr>
                          <a:rPr lang="en-US" sz="1800">
                            <a:solidFill>
                              <a:srgbClr val="FFFF00"/>
                            </a:solidFill>
                            <a:latin typeface="Cambria Math" panose="02040503050406030204" pitchFamily="18" charset="0"/>
                          </a:rPr>
                          <m:t>L</m:t>
                        </m:r>
                        <m:r>
                          <a:rPr lang="en-US" sz="1800" i="1">
                            <a:solidFill>
                              <a:srgbClr val="FFFF00"/>
                            </a:solidFill>
                            <a:latin typeface="Cambria Math" panose="02040503050406030204" pitchFamily="18" charset="0"/>
                          </a:rPr>
                          <m:t>)</m:t>
                        </m:r>
                      </m:den>
                    </m:f>
                  </m:oMath>
                </a14:m>
                <a:endParaRPr lang="en-US" b="1"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endParaRPr>
              </a:p>
              <a:p>
                <a:pPr>
                  <a:buClr>
                    <a:srgbClr val="FFFF00"/>
                  </a:buClr>
                </a:pPr>
                <a:r>
                  <a:rPr lang="en-US" sz="18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Identify associated inputs, determine needed conversions:</a:t>
                </a:r>
              </a:p>
              <a:p>
                <a:pPr lvl="1">
                  <a:buClr>
                    <a:srgbClr val="FFFF00"/>
                  </a:buClr>
                </a:pPr>
                <a:r>
                  <a:rPr lang="en-US" sz="1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Solute is NH</a:t>
                </a:r>
                <a:r>
                  <a:rPr lang="en-US" sz="1400" baseline="-25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4</a:t>
                </a:r>
                <a:r>
                  <a:rPr lang="en-US" sz="1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Cl; amount in grams (mass), but need moles. Have to use molar mass of NH</a:t>
                </a:r>
                <a:r>
                  <a:rPr lang="en-US" sz="1400" baseline="-25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4</a:t>
                </a:r>
                <a:r>
                  <a:rPr lang="en-US" sz="1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Cl</a:t>
                </a:r>
              </a:p>
              <a:p>
                <a:pPr marL="231775" lvl="1" indent="0">
                  <a:buClr>
                    <a:srgbClr val="FFFF00"/>
                  </a:buClr>
                  <a:buNone/>
                </a:pPr>
                <a14:m>
                  <m:oMathPara xmlns:m="http://schemas.openxmlformats.org/officeDocument/2006/math">
                    <m:oMathParaPr>
                      <m:jc m:val="centerGroup"/>
                    </m:oMathParaPr>
                    <m:oMath xmlns:m="http://schemas.openxmlformats.org/officeDocument/2006/math">
                      <m:r>
                        <a:rPr lang="en-US" sz="1400" b="0" i="1" smtClean="0">
                          <a:solidFill>
                            <a:srgbClr val="FFFF00"/>
                          </a:solidFill>
                          <a:latin typeface="Cambria Math" panose="02040503050406030204" pitchFamily="18" charset="0"/>
                        </a:rPr>
                        <m:t>42.23 </m:t>
                      </m:r>
                      <m:r>
                        <m:rPr>
                          <m:sty m:val="p"/>
                        </m:rPr>
                        <a:rPr lang="en-US" sz="1400" b="0" i="0" smtClean="0">
                          <a:solidFill>
                            <a:srgbClr val="FFFF00"/>
                          </a:solidFill>
                          <a:latin typeface="Cambria Math" panose="02040503050406030204" pitchFamily="18" charset="0"/>
                        </a:rPr>
                        <m:t>g</m:t>
                      </m:r>
                      <m:r>
                        <a:rPr lang="en-US" sz="1400" b="0" i="0" smtClean="0">
                          <a:solidFill>
                            <a:srgbClr val="FFFF00"/>
                          </a:solidFill>
                          <a:latin typeface="Cambria Math" panose="02040503050406030204" pitchFamily="18" charset="0"/>
                        </a:rPr>
                        <m:t> </m:t>
                      </m:r>
                      <m:r>
                        <m:rPr>
                          <m:sty m:val="p"/>
                        </m:rPr>
                        <a:rPr lang="en-US" sz="1400" b="0" i="0" smtClean="0">
                          <a:solidFill>
                            <a:srgbClr val="FFFF00"/>
                          </a:solidFill>
                          <a:latin typeface="Cambria Math" panose="02040503050406030204" pitchFamily="18" charset="0"/>
                        </a:rPr>
                        <m:t>N</m:t>
                      </m:r>
                      <m:sSub>
                        <m:sSubPr>
                          <m:ctrlPr>
                            <a:rPr lang="en-US" sz="1400" b="0" i="1" smtClean="0">
                              <a:solidFill>
                                <a:srgbClr val="FFFF00"/>
                              </a:solidFill>
                              <a:latin typeface="Cambria Math" panose="02040503050406030204" pitchFamily="18" charset="0"/>
                            </a:rPr>
                          </m:ctrlPr>
                        </m:sSubPr>
                        <m:e>
                          <m:r>
                            <m:rPr>
                              <m:sty m:val="p"/>
                            </m:rPr>
                            <a:rPr lang="en-US" sz="1400" b="0" i="0" smtClean="0">
                              <a:solidFill>
                                <a:srgbClr val="FFFF00"/>
                              </a:solidFill>
                              <a:latin typeface="Cambria Math" panose="02040503050406030204" pitchFamily="18" charset="0"/>
                            </a:rPr>
                            <m:t>H</m:t>
                          </m:r>
                        </m:e>
                        <m:sub>
                          <m:r>
                            <a:rPr lang="en-US" sz="1400" b="0" i="0" smtClean="0">
                              <a:solidFill>
                                <a:srgbClr val="FFFF00"/>
                              </a:solidFill>
                              <a:latin typeface="Cambria Math" panose="02040503050406030204" pitchFamily="18" charset="0"/>
                            </a:rPr>
                            <m:t>4</m:t>
                          </m:r>
                        </m:sub>
                      </m:sSub>
                      <m:r>
                        <m:rPr>
                          <m:sty m:val="p"/>
                        </m:rPr>
                        <a:rPr lang="en-US" sz="1400" b="0" i="0" smtClean="0">
                          <a:solidFill>
                            <a:srgbClr val="FFFF00"/>
                          </a:solidFill>
                          <a:latin typeface="Cambria Math" panose="02040503050406030204" pitchFamily="18" charset="0"/>
                        </a:rPr>
                        <m:t>Cl</m:t>
                      </m:r>
                      <m:r>
                        <a:rPr lang="en-US" sz="1400" b="0" i="0" smtClean="0">
                          <a:solidFill>
                            <a:srgbClr val="FFFF00"/>
                          </a:solidFill>
                          <a:latin typeface="Cambria Math" panose="02040503050406030204" pitchFamily="18" charset="0"/>
                        </a:rPr>
                        <m:t> </m:t>
                      </m:r>
                      <m:r>
                        <a:rPr lang="en-US" sz="1400" b="0" i="1" smtClean="0">
                          <a:solidFill>
                            <a:srgbClr val="FFFF00"/>
                          </a:solidFill>
                          <a:latin typeface="Cambria Math" panose="02040503050406030204" pitchFamily="18" charset="0"/>
                          <a:ea typeface="Cambria Math" panose="02040503050406030204" pitchFamily="18" charset="0"/>
                        </a:rPr>
                        <m:t>×</m:t>
                      </m:r>
                      <m:f>
                        <m:fPr>
                          <m:ctrlPr>
                            <a:rPr lang="en-US" sz="1400" i="1" smtClean="0">
                              <a:solidFill>
                                <a:srgbClr val="FFFF00"/>
                              </a:solidFill>
                              <a:latin typeface="Cambria Math" panose="02040503050406030204" pitchFamily="18" charset="0"/>
                            </a:rPr>
                          </m:ctrlPr>
                        </m:fPr>
                        <m:num>
                          <m:r>
                            <a:rPr lang="en-US" sz="1400">
                              <a:solidFill>
                                <a:srgbClr val="FFFF00"/>
                              </a:solidFill>
                              <a:latin typeface="Cambria Math" panose="02040503050406030204" pitchFamily="18" charset="0"/>
                            </a:rPr>
                            <m:t>1 </m:t>
                          </m:r>
                          <m:r>
                            <m:rPr>
                              <m:sty m:val="p"/>
                            </m:rPr>
                            <a:rPr lang="en-US" sz="1400">
                              <a:solidFill>
                                <a:srgbClr val="FFFF00"/>
                              </a:solidFill>
                              <a:latin typeface="Cambria Math" panose="02040503050406030204" pitchFamily="18" charset="0"/>
                            </a:rPr>
                            <m:t>mol</m:t>
                          </m:r>
                          <m:r>
                            <a:rPr lang="en-US" sz="1400">
                              <a:solidFill>
                                <a:srgbClr val="FFFF00"/>
                              </a:solidFill>
                              <a:latin typeface="Cambria Math" panose="02040503050406030204" pitchFamily="18" charset="0"/>
                            </a:rPr>
                            <m:t> </m:t>
                          </m:r>
                          <m:r>
                            <m:rPr>
                              <m:sty m:val="p"/>
                            </m:rPr>
                            <a:rPr lang="en-US" sz="1400">
                              <a:solidFill>
                                <a:srgbClr val="FFFF00"/>
                              </a:solidFill>
                              <a:latin typeface="Cambria Math" panose="02040503050406030204" pitchFamily="18" charset="0"/>
                            </a:rPr>
                            <m:t>N</m:t>
                          </m:r>
                          <m:sSub>
                            <m:sSubPr>
                              <m:ctrlPr>
                                <a:rPr lang="en-US" sz="1400" i="1">
                                  <a:solidFill>
                                    <a:srgbClr val="FFFF00"/>
                                  </a:solidFill>
                                  <a:latin typeface="Cambria Math" panose="02040503050406030204" pitchFamily="18" charset="0"/>
                                </a:rPr>
                              </m:ctrlPr>
                            </m:sSubPr>
                            <m:e>
                              <m:r>
                                <m:rPr>
                                  <m:sty m:val="p"/>
                                </m:rPr>
                                <a:rPr lang="en-US" sz="1400">
                                  <a:solidFill>
                                    <a:srgbClr val="FFFF00"/>
                                  </a:solidFill>
                                  <a:latin typeface="Cambria Math" panose="02040503050406030204" pitchFamily="18" charset="0"/>
                                </a:rPr>
                                <m:t>H</m:t>
                              </m:r>
                            </m:e>
                            <m:sub>
                              <m:r>
                                <a:rPr lang="en-US" sz="1400">
                                  <a:solidFill>
                                    <a:srgbClr val="FFFF00"/>
                                  </a:solidFill>
                                  <a:latin typeface="Cambria Math" panose="02040503050406030204" pitchFamily="18" charset="0"/>
                                </a:rPr>
                                <m:t>4</m:t>
                              </m:r>
                            </m:sub>
                          </m:sSub>
                          <m:r>
                            <m:rPr>
                              <m:sty m:val="p"/>
                            </m:rPr>
                            <a:rPr lang="en-US" sz="1400">
                              <a:solidFill>
                                <a:srgbClr val="FFFF00"/>
                              </a:solidFill>
                              <a:latin typeface="Cambria Math" panose="02040503050406030204" pitchFamily="18" charset="0"/>
                            </a:rPr>
                            <m:t>Cl</m:t>
                          </m:r>
                        </m:num>
                        <m:den>
                          <m:r>
                            <a:rPr lang="en-US" sz="1400">
                              <a:solidFill>
                                <a:srgbClr val="FFFF00"/>
                              </a:solidFill>
                              <a:latin typeface="Cambria Math" panose="02040503050406030204" pitchFamily="18" charset="0"/>
                            </a:rPr>
                            <m:t>53.50 </m:t>
                          </m:r>
                          <m:r>
                            <m:rPr>
                              <m:sty m:val="p"/>
                            </m:rPr>
                            <a:rPr lang="en-US" sz="1400">
                              <a:solidFill>
                                <a:srgbClr val="FFFF00"/>
                              </a:solidFill>
                              <a:latin typeface="Cambria Math" panose="02040503050406030204" pitchFamily="18" charset="0"/>
                            </a:rPr>
                            <m:t>g</m:t>
                          </m:r>
                          <m:r>
                            <a:rPr lang="en-US" sz="1400">
                              <a:solidFill>
                                <a:srgbClr val="FFFF00"/>
                              </a:solidFill>
                              <a:latin typeface="Cambria Math" panose="02040503050406030204" pitchFamily="18" charset="0"/>
                            </a:rPr>
                            <m:t> </m:t>
                          </m:r>
                          <m:r>
                            <m:rPr>
                              <m:sty m:val="p"/>
                            </m:rPr>
                            <a:rPr lang="en-US" sz="1400">
                              <a:solidFill>
                                <a:srgbClr val="FFFF00"/>
                              </a:solidFill>
                              <a:latin typeface="Cambria Math" panose="02040503050406030204" pitchFamily="18" charset="0"/>
                            </a:rPr>
                            <m:t>N</m:t>
                          </m:r>
                          <m:sSub>
                            <m:sSubPr>
                              <m:ctrlPr>
                                <a:rPr lang="en-US" sz="1400" i="1">
                                  <a:solidFill>
                                    <a:srgbClr val="FFFF00"/>
                                  </a:solidFill>
                                  <a:latin typeface="Cambria Math" panose="02040503050406030204" pitchFamily="18" charset="0"/>
                                </a:rPr>
                              </m:ctrlPr>
                            </m:sSubPr>
                            <m:e>
                              <m:r>
                                <m:rPr>
                                  <m:sty m:val="p"/>
                                </m:rPr>
                                <a:rPr lang="en-US" sz="1400">
                                  <a:solidFill>
                                    <a:srgbClr val="FFFF00"/>
                                  </a:solidFill>
                                  <a:latin typeface="Cambria Math" panose="02040503050406030204" pitchFamily="18" charset="0"/>
                                </a:rPr>
                                <m:t>H</m:t>
                              </m:r>
                            </m:e>
                            <m:sub>
                              <m:r>
                                <a:rPr lang="en-US" sz="1400">
                                  <a:solidFill>
                                    <a:srgbClr val="FFFF00"/>
                                  </a:solidFill>
                                  <a:latin typeface="Cambria Math" panose="02040503050406030204" pitchFamily="18" charset="0"/>
                                </a:rPr>
                                <m:t>4</m:t>
                              </m:r>
                            </m:sub>
                          </m:sSub>
                          <m:r>
                            <m:rPr>
                              <m:sty m:val="p"/>
                            </m:rPr>
                            <a:rPr lang="en-US" sz="1400">
                              <a:solidFill>
                                <a:srgbClr val="FFFF00"/>
                              </a:solidFill>
                              <a:latin typeface="Cambria Math" panose="02040503050406030204" pitchFamily="18" charset="0"/>
                            </a:rPr>
                            <m:t>Cl</m:t>
                          </m:r>
                        </m:den>
                      </m:f>
                      <m:r>
                        <a:rPr lang="en-US" sz="1400" b="0" i="0" smtClean="0">
                          <a:solidFill>
                            <a:srgbClr val="FFFF00"/>
                          </a:solidFill>
                          <a:latin typeface="Cambria Math" panose="02040503050406030204" pitchFamily="18" charset="0"/>
                        </a:rPr>
                        <m:t>=0.7893 </m:t>
                      </m:r>
                      <m:r>
                        <m:rPr>
                          <m:sty m:val="p"/>
                        </m:rPr>
                        <a:rPr lang="en-US" sz="1400" b="0" i="0" smtClean="0">
                          <a:solidFill>
                            <a:srgbClr val="FFFF00"/>
                          </a:solidFill>
                          <a:latin typeface="Cambria Math" panose="02040503050406030204" pitchFamily="18" charset="0"/>
                        </a:rPr>
                        <m:t>mol</m:t>
                      </m:r>
                      <m:r>
                        <a:rPr lang="en-US" sz="1400" b="0" i="0" smtClean="0">
                          <a:solidFill>
                            <a:srgbClr val="FFFF00"/>
                          </a:solidFill>
                          <a:latin typeface="Cambria Math" panose="02040503050406030204" pitchFamily="18" charset="0"/>
                        </a:rPr>
                        <m:t> </m:t>
                      </m:r>
                      <m:r>
                        <m:rPr>
                          <m:sty m:val="p"/>
                        </m:rPr>
                        <a:rPr lang="en-US" sz="1400">
                          <a:solidFill>
                            <a:srgbClr val="FFFF00"/>
                          </a:solidFill>
                          <a:latin typeface="Cambria Math" panose="02040503050406030204" pitchFamily="18" charset="0"/>
                        </a:rPr>
                        <m:t>N</m:t>
                      </m:r>
                      <m:sSub>
                        <m:sSubPr>
                          <m:ctrlPr>
                            <a:rPr lang="en-US" sz="1400" i="1">
                              <a:solidFill>
                                <a:srgbClr val="FFFF00"/>
                              </a:solidFill>
                              <a:latin typeface="Cambria Math" panose="02040503050406030204" pitchFamily="18" charset="0"/>
                            </a:rPr>
                          </m:ctrlPr>
                        </m:sSubPr>
                        <m:e>
                          <m:r>
                            <m:rPr>
                              <m:sty m:val="p"/>
                            </m:rPr>
                            <a:rPr lang="en-US" sz="1400">
                              <a:solidFill>
                                <a:srgbClr val="FFFF00"/>
                              </a:solidFill>
                              <a:latin typeface="Cambria Math" panose="02040503050406030204" pitchFamily="18" charset="0"/>
                            </a:rPr>
                            <m:t>H</m:t>
                          </m:r>
                        </m:e>
                        <m:sub>
                          <m:r>
                            <a:rPr lang="en-US" sz="1400">
                              <a:solidFill>
                                <a:srgbClr val="FFFF00"/>
                              </a:solidFill>
                              <a:latin typeface="Cambria Math" panose="02040503050406030204" pitchFamily="18" charset="0"/>
                            </a:rPr>
                            <m:t>4</m:t>
                          </m:r>
                        </m:sub>
                      </m:sSub>
                      <m:r>
                        <m:rPr>
                          <m:sty m:val="p"/>
                        </m:rPr>
                        <a:rPr lang="en-US" sz="1400">
                          <a:solidFill>
                            <a:srgbClr val="FFFF00"/>
                          </a:solidFill>
                          <a:latin typeface="Cambria Math" panose="02040503050406030204" pitchFamily="18" charset="0"/>
                        </a:rPr>
                        <m:t>Cl</m:t>
                      </m:r>
                    </m:oMath>
                  </m:oMathPara>
                </a14:m>
                <a:endParaRPr lang="en-US" sz="1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a:p>
                <a:pPr lvl="1">
                  <a:buClr>
                    <a:srgbClr val="FFFF00"/>
                  </a:buClr>
                </a:pPr>
                <a:r>
                  <a:rPr lang="en-US" sz="1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Solution volume is found but in units “mL” (milliliters), need to convert to “L” (liters)</a:t>
                </a:r>
              </a:p>
              <a:p>
                <a:pPr marL="231775" lvl="1" indent="0">
                  <a:buClr>
                    <a:srgbClr val="FFFF00"/>
                  </a:buClr>
                  <a:buNone/>
                </a:pPr>
                <a14:m>
                  <m:oMathPara xmlns:m="http://schemas.openxmlformats.org/officeDocument/2006/math">
                    <m:oMathParaPr>
                      <m:jc m:val="centerGroup"/>
                    </m:oMathParaPr>
                    <m:oMath xmlns:m="http://schemas.openxmlformats.org/officeDocument/2006/math">
                      <m:r>
                        <a:rPr lang="en-US" sz="1400" b="0" i="1" smtClean="0">
                          <a:solidFill>
                            <a:srgbClr val="FFFF00"/>
                          </a:solidFill>
                          <a:latin typeface="Cambria Math" panose="02040503050406030204" pitchFamily="18" charset="0"/>
                        </a:rPr>
                        <m:t>500.0 </m:t>
                      </m:r>
                      <m:r>
                        <m:rPr>
                          <m:sty m:val="p"/>
                        </m:rPr>
                        <a:rPr lang="en-US" sz="1400" b="0" i="0" smtClean="0">
                          <a:solidFill>
                            <a:srgbClr val="FFFF00"/>
                          </a:solidFill>
                          <a:latin typeface="Cambria Math" panose="02040503050406030204" pitchFamily="18" charset="0"/>
                        </a:rPr>
                        <m:t>mL</m:t>
                      </m:r>
                      <m:r>
                        <a:rPr lang="en-US" sz="1400" b="0" i="0" smtClean="0">
                          <a:solidFill>
                            <a:srgbClr val="FFFF00"/>
                          </a:solidFill>
                          <a:latin typeface="Cambria Math" panose="02040503050406030204" pitchFamily="18" charset="0"/>
                        </a:rPr>
                        <m:t> ×</m:t>
                      </m:r>
                      <m:f>
                        <m:fPr>
                          <m:ctrlPr>
                            <a:rPr lang="en-US" sz="1400" i="1">
                              <a:solidFill>
                                <a:srgbClr val="FFFF00"/>
                              </a:solidFill>
                              <a:latin typeface="Cambria Math" panose="02040503050406030204" pitchFamily="18" charset="0"/>
                            </a:rPr>
                          </m:ctrlPr>
                        </m:fPr>
                        <m:num>
                          <m:r>
                            <a:rPr lang="en-US" sz="1400" i="0">
                              <a:solidFill>
                                <a:srgbClr val="FFFF00"/>
                              </a:solidFill>
                              <a:latin typeface="Cambria Math" panose="02040503050406030204" pitchFamily="18" charset="0"/>
                            </a:rPr>
                            <m:t>1 </m:t>
                          </m:r>
                          <m:r>
                            <m:rPr>
                              <m:sty m:val="p"/>
                            </m:rPr>
                            <a:rPr lang="en-US" sz="1400" b="0" i="0" smtClean="0">
                              <a:solidFill>
                                <a:srgbClr val="FFFF00"/>
                              </a:solidFill>
                              <a:latin typeface="Cambria Math" panose="02040503050406030204" pitchFamily="18" charset="0"/>
                            </a:rPr>
                            <m:t>L</m:t>
                          </m:r>
                          <m:r>
                            <a:rPr lang="en-US" sz="1400" i="0">
                              <a:solidFill>
                                <a:srgbClr val="FFFF00"/>
                              </a:solidFill>
                              <a:latin typeface="Cambria Math" panose="02040503050406030204" pitchFamily="18" charset="0"/>
                            </a:rPr>
                            <m:t> </m:t>
                          </m:r>
                          <m:r>
                            <m:rPr>
                              <m:sty m:val="p"/>
                            </m:rPr>
                            <a:rPr lang="en-US" sz="1400" b="0" i="0" smtClean="0">
                              <a:solidFill>
                                <a:srgbClr val="FFFF00"/>
                              </a:solidFill>
                              <a:latin typeface="Cambria Math" panose="02040503050406030204" pitchFamily="18" charset="0"/>
                            </a:rPr>
                            <m:t>solution</m:t>
                          </m:r>
                        </m:num>
                        <m:den>
                          <m:r>
                            <a:rPr lang="en-US" sz="1400" b="0" i="0" smtClean="0">
                              <a:solidFill>
                                <a:srgbClr val="FFFF00"/>
                              </a:solidFill>
                              <a:latin typeface="Cambria Math" panose="02040503050406030204" pitchFamily="18" charset="0"/>
                            </a:rPr>
                            <m:t>1000 </m:t>
                          </m:r>
                          <m:r>
                            <m:rPr>
                              <m:sty m:val="p"/>
                            </m:rPr>
                            <a:rPr lang="en-US" sz="1400" b="0" i="0" smtClean="0">
                              <a:solidFill>
                                <a:srgbClr val="FFFF00"/>
                              </a:solidFill>
                              <a:latin typeface="Cambria Math" panose="02040503050406030204" pitchFamily="18" charset="0"/>
                            </a:rPr>
                            <m:t>mL</m:t>
                          </m:r>
                          <m:r>
                            <a:rPr lang="en-US" sz="1400" b="0" i="0" smtClean="0">
                              <a:solidFill>
                                <a:srgbClr val="FFFF00"/>
                              </a:solidFill>
                              <a:latin typeface="Cambria Math" panose="02040503050406030204" pitchFamily="18" charset="0"/>
                            </a:rPr>
                            <m:t> </m:t>
                          </m:r>
                          <m:r>
                            <m:rPr>
                              <m:sty m:val="p"/>
                            </m:rPr>
                            <a:rPr lang="en-US" sz="1400" b="0" i="0" smtClean="0">
                              <a:solidFill>
                                <a:srgbClr val="FFFF00"/>
                              </a:solidFill>
                              <a:latin typeface="Cambria Math" panose="02040503050406030204" pitchFamily="18" charset="0"/>
                            </a:rPr>
                            <m:t>solution</m:t>
                          </m:r>
                        </m:den>
                      </m:f>
                      <m:r>
                        <a:rPr lang="en-US" sz="1400">
                          <a:solidFill>
                            <a:srgbClr val="FFFF00"/>
                          </a:solidFill>
                          <a:latin typeface="Cambria Math" panose="02040503050406030204" pitchFamily="18" charset="0"/>
                        </a:rPr>
                        <m:t>=0.</m:t>
                      </m:r>
                      <m:r>
                        <a:rPr lang="en-US" sz="1400" b="0" i="0" smtClean="0">
                          <a:solidFill>
                            <a:srgbClr val="FFFF00"/>
                          </a:solidFill>
                          <a:latin typeface="Cambria Math" panose="02040503050406030204" pitchFamily="18" charset="0"/>
                        </a:rPr>
                        <m:t>5000 </m:t>
                      </m:r>
                      <m:r>
                        <m:rPr>
                          <m:sty m:val="p"/>
                        </m:rPr>
                        <a:rPr lang="en-US" sz="1400" b="0" i="0" smtClean="0">
                          <a:solidFill>
                            <a:srgbClr val="FFFF00"/>
                          </a:solidFill>
                          <a:latin typeface="Cambria Math" panose="02040503050406030204" pitchFamily="18" charset="0"/>
                        </a:rPr>
                        <m:t>L</m:t>
                      </m:r>
                      <m:r>
                        <a:rPr lang="en-US" sz="1400" b="0" i="0" smtClean="0">
                          <a:solidFill>
                            <a:srgbClr val="FFFF00"/>
                          </a:solidFill>
                          <a:latin typeface="Cambria Math" panose="02040503050406030204" pitchFamily="18" charset="0"/>
                        </a:rPr>
                        <m:t> </m:t>
                      </m:r>
                      <m:r>
                        <m:rPr>
                          <m:sty m:val="p"/>
                        </m:rPr>
                        <a:rPr lang="en-US" sz="1400" b="0" i="0" smtClean="0">
                          <a:solidFill>
                            <a:srgbClr val="FFFF00"/>
                          </a:solidFill>
                          <a:latin typeface="Cambria Math" panose="02040503050406030204" pitchFamily="18" charset="0"/>
                        </a:rPr>
                        <m:t>solution</m:t>
                      </m:r>
                    </m:oMath>
                  </m:oMathPara>
                </a14:m>
                <a:endParaRPr lang="en-US" sz="1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a:p>
                <a:pPr marL="511175" indent="-511175">
                  <a:buClr>
                    <a:srgbClr val="FFFF00"/>
                  </a:buClr>
                  <a:buNone/>
                </a:pPr>
                <a:r>
                  <a:rPr lang="en-US" sz="2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Substitute values &amp; solve:</a:t>
                </a:r>
                <a:br>
                  <a:rPr lang="en-US" dirty="0">
                    <a:solidFill>
                      <a:srgbClr val="FFFF00"/>
                    </a:solidFill>
                    <a:sym typeface="Wingdings" panose="05000000000000000000" pitchFamily="2" charset="2"/>
                  </a:rPr>
                </a:br>
                <a14:m>
                  <m:oMathPara xmlns:m="http://schemas.openxmlformats.org/officeDocument/2006/math">
                    <m:oMathParaPr>
                      <m:jc m:val="centerGroup"/>
                    </m:oMathParaPr>
                    <m:oMath xmlns:m="http://schemas.openxmlformats.org/officeDocument/2006/math">
                      <m:r>
                        <a:rPr lang="en-US" sz="1800" i="1">
                          <a:solidFill>
                            <a:srgbClr val="FFFF00"/>
                          </a:solidFill>
                          <a:latin typeface="Cambria Math" panose="02040503050406030204" pitchFamily="18" charset="0"/>
                        </a:rPr>
                        <m:t>42.23 </m:t>
                      </m:r>
                      <m:r>
                        <m:rPr>
                          <m:sty m:val="p"/>
                        </m:rPr>
                        <a:rPr lang="en-US" sz="1800">
                          <a:solidFill>
                            <a:srgbClr val="FFFF00"/>
                          </a:solidFill>
                          <a:latin typeface="Cambria Math" panose="02040503050406030204" pitchFamily="18" charset="0"/>
                        </a:rPr>
                        <m:t>g</m:t>
                      </m:r>
                      <m:r>
                        <a:rPr lang="en-US" sz="1800">
                          <a:solidFill>
                            <a:srgbClr val="FFFF00"/>
                          </a:solidFill>
                          <a:latin typeface="Cambria Math" panose="02040503050406030204" pitchFamily="18" charset="0"/>
                        </a:rPr>
                        <m:t> </m:t>
                      </m:r>
                      <m:r>
                        <m:rPr>
                          <m:sty m:val="p"/>
                        </m:rPr>
                        <a:rPr lang="en-US" sz="1800">
                          <a:solidFill>
                            <a:srgbClr val="FFFF00"/>
                          </a:solidFill>
                          <a:latin typeface="Cambria Math" panose="02040503050406030204" pitchFamily="18" charset="0"/>
                        </a:rPr>
                        <m:t>N</m:t>
                      </m:r>
                      <m:sSub>
                        <m:sSubPr>
                          <m:ctrlPr>
                            <a:rPr lang="en-US" sz="1800" i="1">
                              <a:solidFill>
                                <a:srgbClr val="FFFF00"/>
                              </a:solidFill>
                              <a:latin typeface="Cambria Math" panose="02040503050406030204" pitchFamily="18" charset="0"/>
                            </a:rPr>
                          </m:ctrlPr>
                        </m:sSubPr>
                        <m:e>
                          <m:r>
                            <m:rPr>
                              <m:sty m:val="p"/>
                            </m:rPr>
                            <a:rPr lang="en-US" sz="1800">
                              <a:solidFill>
                                <a:srgbClr val="FFFF00"/>
                              </a:solidFill>
                              <a:latin typeface="Cambria Math" panose="02040503050406030204" pitchFamily="18" charset="0"/>
                            </a:rPr>
                            <m:t>H</m:t>
                          </m:r>
                        </m:e>
                        <m:sub>
                          <m:r>
                            <a:rPr lang="en-US" sz="1800">
                              <a:solidFill>
                                <a:srgbClr val="FFFF00"/>
                              </a:solidFill>
                              <a:latin typeface="Cambria Math" panose="02040503050406030204" pitchFamily="18" charset="0"/>
                            </a:rPr>
                            <m:t>4</m:t>
                          </m:r>
                        </m:sub>
                      </m:sSub>
                      <m:r>
                        <m:rPr>
                          <m:sty m:val="p"/>
                        </m:rPr>
                        <a:rPr lang="en-US" sz="1800">
                          <a:solidFill>
                            <a:srgbClr val="FFFF00"/>
                          </a:solidFill>
                          <a:latin typeface="Cambria Math" panose="02040503050406030204" pitchFamily="18" charset="0"/>
                        </a:rPr>
                        <m:t>Cl</m:t>
                      </m:r>
                      <m:r>
                        <a:rPr lang="en-US" sz="1800">
                          <a:solidFill>
                            <a:srgbClr val="FFFF00"/>
                          </a:solidFill>
                          <a:latin typeface="Cambria Math" panose="02040503050406030204" pitchFamily="18" charset="0"/>
                        </a:rPr>
                        <m:t> </m:t>
                      </m:r>
                      <m:r>
                        <a:rPr lang="en-US" sz="1800" i="1">
                          <a:solidFill>
                            <a:srgbClr val="FFFF00"/>
                          </a:solidFill>
                          <a:latin typeface="Cambria Math" panose="02040503050406030204" pitchFamily="18" charset="0"/>
                          <a:ea typeface="Cambria Math" panose="02040503050406030204" pitchFamily="18" charset="0"/>
                        </a:rPr>
                        <m:t>×</m:t>
                      </m:r>
                      <m:f>
                        <m:fPr>
                          <m:ctrlPr>
                            <a:rPr lang="en-US" sz="1800" i="1">
                              <a:solidFill>
                                <a:srgbClr val="FFFF00"/>
                              </a:solidFill>
                              <a:latin typeface="Cambria Math" panose="02040503050406030204" pitchFamily="18" charset="0"/>
                            </a:rPr>
                          </m:ctrlPr>
                        </m:fPr>
                        <m:num>
                          <m:r>
                            <a:rPr lang="en-US" sz="1800" i="0">
                              <a:solidFill>
                                <a:srgbClr val="FFFF00"/>
                              </a:solidFill>
                              <a:latin typeface="Cambria Math" panose="02040503050406030204" pitchFamily="18" charset="0"/>
                            </a:rPr>
                            <m:t>1 </m:t>
                          </m:r>
                          <m:r>
                            <m:rPr>
                              <m:sty m:val="p"/>
                            </m:rPr>
                            <a:rPr lang="en-US" sz="1800" i="0">
                              <a:solidFill>
                                <a:srgbClr val="FFFF00"/>
                              </a:solidFill>
                              <a:latin typeface="Cambria Math" panose="02040503050406030204" pitchFamily="18" charset="0"/>
                            </a:rPr>
                            <m:t>mol</m:t>
                          </m:r>
                          <m:r>
                            <a:rPr lang="en-US" sz="1800" i="0">
                              <a:solidFill>
                                <a:srgbClr val="FFFF00"/>
                              </a:solidFill>
                              <a:latin typeface="Cambria Math" panose="02040503050406030204" pitchFamily="18" charset="0"/>
                            </a:rPr>
                            <m:t> </m:t>
                          </m:r>
                          <m:r>
                            <m:rPr>
                              <m:sty m:val="p"/>
                            </m:rPr>
                            <a:rPr lang="en-US" sz="1800" i="0">
                              <a:solidFill>
                                <a:srgbClr val="FFFF00"/>
                              </a:solidFill>
                              <a:latin typeface="Cambria Math" panose="02040503050406030204" pitchFamily="18" charset="0"/>
                            </a:rPr>
                            <m:t>N</m:t>
                          </m:r>
                          <m:sSub>
                            <m:sSubPr>
                              <m:ctrlPr>
                                <a:rPr lang="en-US" sz="1800" i="1">
                                  <a:solidFill>
                                    <a:srgbClr val="FFFF00"/>
                                  </a:solidFill>
                                  <a:latin typeface="Cambria Math" panose="02040503050406030204" pitchFamily="18" charset="0"/>
                                </a:rPr>
                              </m:ctrlPr>
                            </m:sSubPr>
                            <m:e>
                              <m:r>
                                <m:rPr>
                                  <m:sty m:val="p"/>
                                </m:rPr>
                                <a:rPr lang="en-US" sz="1800" i="0">
                                  <a:solidFill>
                                    <a:srgbClr val="FFFF00"/>
                                  </a:solidFill>
                                  <a:latin typeface="Cambria Math" panose="02040503050406030204" pitchFamily="18" charset="0"/>
                                </a:rPr>
                                <m:t>H</m:t>
                              </m:r>
                            </m:e>
                            <m:sub>
                              <m:r>
                                <a:rPr lang="en-US" sz="1800" i="0">
                                  <a:solidFill>
                                    <a:srgbClr val="FFFF00"/>
                                  </a:solidFill>
                                  <a:latin typeface="Cambria Math" panose="02040503050406030204" pitchFamily="18" charset="0"/>
                                </a:rPr>
                                <m:t>4</m:t>
                              </m:r>
                            </m:sub>
                          </m:sSub>
                          <m:r>
                            <m:rPr>
                              <m:sty m:val="p"/>
                            </m:rPr>
                            <a:rPr lang="en-US" sz="1800" i="0">
                              <a:solidFill>
                                <a:srgbClr val="FFFF00"/>
                              </a:solidFill>
                              <a:latin typeface="Cambria Math" panose="02040503050406030204" pitchFamily="18" charset="0"/>
                            </a:rPr>
                            <m:t>Cl</m:t>
                          </m:r>
                        </m:num>
                        <m:den>
                          <m:r>
                            <a:rPr lang="en-US" sz="1800" i="0">
                              <a:solidFill>
                                <a:srgbClr val="FFFF00"/>
                              </a:solidFill>
                              <a:latin typeface="Cambria Math" panose="02040503050406030204" pitchFamily="18" charset="0"/>
                            </a:rPr>
                            <m:t>53.50 </m:t>
                          </m:r>
                          <m:r>
                            <m:rPr>
                              <m:sty m:val="p"/>
                            </m:rPr>
                            <a:rPr lang="en-US" sz="1800" i="0">
                              <a:solidFill>
                                <a:srgbClr val="FFFF00"/>
                              </a:solidFill>
                              <a:latin typeface="Cambria Math" panose="02040503050406030204" pitchFamily="18" charset="0"/>
                            </a:rPr>
                            <m:t>g</m:t>
                          </m:r>
                          <m:r>
                            <a:rPr lang="en-US" sz="1800" i="0">
                              <a:solidFill>
                                <a:srgbClr val="FFFF00"/>
                              </a:solidFill>
                              <a:latin typeface="Cambria Math" panose="02040503050406030204" pitchFamily="18" charset="0"/>
                            </a:rPr>
                            <m:t> </m:t>
                          </m:r>
                          <m:r>
                            <m:rPr>
                              <m:sty m:val="p"/>
                            </m:rPr>
                            <a:rPr lang="en-US" sz="1800" i="0">
                              <a:solidFill>
                                <a:srgbClr val="FFFF00"/>
                              </a:solidFill>
                              <a:latin typeface="Cambria Math" panose="02040503050406030204" pitchFamily="18" charset="0"/>
                            </a:rPr>
                            <m:t>N</m:t>
                          </m:r>
                          <m:sSub>
                            <m:sSubPr>
                              <m:ctrlPr>
                                <a:rPr lang="en-US" sz="1800" i="1">
                                  <a:solidFill>
                                    <a:srgbClr val="FFFF00"/>
                                  </a:solidFill>
                                  <a:latin typeface="Cambria Math" panose="02040503050406030204" pitchFamily="18" charset="0"/>
                                </a:rPr>
                              </m:ctrlPr>
                            </m:sSubPr>
                            <m:e>
                              <m:r>
                                <m:rPr>
                                  <m:sty m:val="p"/>
                                </m:rPr>
                                <a:rPr lang="en-US" sz="1800" i="0">
                                  <a:solidFill>
                                    <a:srgbClr val="FFFF00"/>
                                  </a:solidFill>
                                  <a:latin typeface="Cambria Math" panose="02040503050406030204" pitchFamily="18" charset="0"/>
                                </a:rPr>
                                <m:t>H</m:t>
                              </m:r>
                            </m:e>
                            <m:sub>
                              <m:r>
                                <a:rPr lang="en-US" sz="1800" i="0">
                                  <a:solidFill>
                                    <a:srgbClr val="FFFF00"/>
                                  </a:solidFill>
                                  <a:latin typeface="Cambria Math" panose="02040503050406030204" pitchFamily="18" charset="0"/>
                                </a:rPr>
                                <m:t>4</m:t>
                              </m:r>
                            </m:sub>
                          </m:sSub>
                          <m:r>
                            <m:rPr>
                              <m:sty m:val="p"/>
                            </m:rPr>
                            <a:rPr lang="en-US" sz="1800" i="0">
                              <a:solidFill>
                                <a:srgbClr val="FFFF00"/>
                              </a:solidFill>
                              <a:latin typeface="Cambria Math" panose="02040503050406030204" pitchFamily="18" charset="0"/>
                            </a:rPr>
                            <m:t>Cl</m:t>
                          </m:r>
                        </m:den>
                      </m:f>
                      <m:r>
                        <a:rPr lang="en-US" sz="1800" i="0">
                          <a:solidFill>
                            <a:srgbClr val="FFFF00"/>
                          </a:solidFill>
                          <a:latin typeface="Cambria Math" panose="02040503050406030204" pitchFamily="18" charset="0"/>
                          <a:ea typeface="Cambria Math" panose="02040503050406030204" pitchFamily="18" charset="0"/>
                        </a:rPr>
                        <m:t>×</m:t>
                      </m:r>
                      <m:f>
                        <m:fPr>
                          <m:ctrlPr>
                            <a:rPr lang="en-US" sz="1800" i="1" smtClean="0">
                              <a:solidFill>
                                <a:srgbClr val="FFFF00"/>
                              </a:solidFill>
                              <a:latin typeface="Cambria Math" panose="02040503050406030204" pitchFamily="18" charset="0"/>
                              <a:ea typeface="Cambria Math" panose="02040503050406030204" pitchFamily="18" charset="0"/>
                            </a:rPr>
                          </m:ctrlPr>
                        </m:fPr>
                        <m:num>
                          <m:r>
                            <a:rPr lang="en-US" sz="1800" b="0" i="0" smtClean="0">
                              <a:solidFill>
                                <a:srgbClr val="FFFF00"/>
                              </a:solidFill>
                              <a:latin typeface="Cambria Math" panose="02040503050406030204" pitchFamily="18" charset="0"/>
                              <a:ea typeface="Cambria Math" panose="02040503050406030204" pitchFamily="18" charset="0"/>
                            </a:rPr>
                            <m:t>1</m:t>
                          </m:r>
                        </m:num>
                        <m:den>
                          <m:r>
                            <a:rPr lang="en-US" sz="1800" i="0">
                              <a:solidFill>
                                <a:srgbClr val="FFFF00"/>
                              </a:solidFill>
                              <a:latin typeface="Cambria Math" panose="02040503050406030204" pitchFamily="18" charset="0"/>
                            </a:rPr>
                            <m:t>500.0 </m:t>
                          </m:r>
                          <m:r>
                            <m:rPr>
                              <m:sty m:val="p"/>
                            </m:rPr>
                            <a:rPr lang="en-US" sz="1800" i="0">
                              <a:solidFill>
                                <a:srgbClr val="FFFF00"/>
                              </a:solidFill>
                              <a:latin typeface="Cambria Math" panose="02040503050406030204" pitchFamily="18" charset="0"/>
                            </a:rPr>
                            <m:t>mL</m:t>
                          </m:r>
                        </m:den>
                      </m:f>
                      <m:r>
                        <a:rPr lang="en-US" sz="1800" i="0">
                          <a:solidFill>
                            <a:srgbClr val="FFFF00"/>
                          </a:solidFill>
                          <a:latin typeface="Cambria Math" panose="02040503050406030204" pitchFamily="18" charset="0"/>
                        </a:rPr>
                        <m:t>×</m:t>
                      </m:r>
                      <m:f>
                        <m:fPr>
                          <m:ctrlPr>
                            <a:rPr lang="en-US" sz="1800" i="1">
                              <a:solidFill>
                                <a:srgbClr val="FFFF00"/>
                              </a:solidFill>
                              <a:latin typeface="Cambria Math" panose="02040503050406030204" pitchFamily="18" charset="0"/>
                            </a:rPr>
                          </m:ctrlPr>
                        </m:fPr>
                        <m:num>
                          <m:r>
                            <a:rPr lang="en-US" sz="1800" i="0">
                              <a:solidFill>
                                <a:srgbClr val="FFFF00"/>
                              </a:solidFill>
                              <a:latin typeface="Cambria Math" panose="02040503050406030204" pitchFamily="18" charset="0"/>
                            </a:rPr>
                            <m:t>1000 </m:t>
                          </m:r>
                          <m:r>
                            <m:rPr>
                              <m:sty m:val="p"/>
                            </m:rPr>
                            <a:rPr lang="en-US" sz="1800" i="0">
                              <a:solidFill>
                                <a:srgbClr val="FFFF00"/>
                              </a:solidFill>
                              <a:latin typeface="Cambria Math" panose="02040503050406030204" pitchFamily="18" charset="0"/>
                            </a:rPr>
                            <m:t>mL</m:t>
                          </m:r>
                          <m:r>
                            <a:rPr lang="en-US" sz="1800" i="0">
                              <a:solidFill>
                                <a:srgbClr val="FFFF00"/>
                              </a:solidFill>
                              <a:latin typeface="Cambria Math" panose="02040503050406030204" pitchFamily="18" charset="0"/>
                            </a:rPr>
                            <m:t> </m:t>
                          </m:r>
                          <m:r>
                            <m:rPr>
                              <m:sty m:val="p"/>
                            </m:rPr>
                            <a:rPr lang="en-US" sz="1800" i="0">
                              <a:solidFill>
                                <a:srgbClr val="FFFF00"/>
                              </a:solidFill>
                              <a:latin typeface="Cambria Math" panose="02040503050406030204" pitchFamily="18" charset="0"/>
                            </a:rPr>
                            <m:t>solution</m:t>
                          </m:r>
                        </m:num>
                        <m:den>
                          <m:r>
                            <a:rPr lang="en-US" sz="1800" i="0">
                              <a:solidFill>
                                <a:srgbClr val="FFFF00"/>
                              </a:solidFill>
                              <a:latin typeface="Cambria Math" panose="02040503050406030204" pitchFamily="18" charset="0"/>
                            </a:rPr>
                            <m:t>1 </m:t>
                          </m:r>
                          <m:r>
                            <m:rPr>
                              <m:sty m:val="p"/>
                            </m:rPr>
                            <a:rPr lang="en-US" sz="1800" i="0">
                              <a:solidFill>
                                <a:srgbClr val="FFFF00"/>
                              </a:solidFill>
                              <a:latin typeface="Cambria Math" panose="02040503050406030204" pitchFamily="18" charset="0"/>
                            </a:rPr>
                            <m:t>L</m:t>
                          </m:r>
                          <m:r>
                            <a:rPr lang="en-US" sz="1800" i="0">
                              <a:solidFill>
                                <a:srgbClr val="FFFF00"/>
                              </a:solidFill>
                              <a:latin typeface="Cambria Math" panose="02040503050406030204" pitchFamily="18" charset="0"/>
                            </a:rPr>
                            <m:t> </m:t>
                          </m:r>
                          <m:r>
                            <m:rPr>
                              <m:sty m:val="p"/>
                            </m:rPr>
                            <a:rPr lang="en-US" sz="1800" i="0">
                              <a:solidFill>
                                <a:srgbClr val="FFFF00"/>
                              </a:solidFill>
                              <a:latin typeface="Cambria Math" panose="02040503050406030204" pitchFamily="18" charset="0"/>
                            </a:rPr>
                            <m:t>solution</m:t>
                          </m:r>
                        </m:den>
                      </m:f>
                    </m:oMath>
                    <m:oMath xmlns:m="http://schemas.openxmlformats.org/officeDocument/2006/math">
                      <m:r>
                        <a:rPr lang="en-US">
                          <a:solidFill>
                            <a:srgbClr val="FFFF00"/>
                          </a:solidFill>
                          <a:latin typeface="Cambria Math" panose="02040503050406030204" pitchFamily="18" charset="0"/>
                        </a:rPr>
                        <m:t>=</m:t>
                      </m:r>
                      <m:r>
                        <a:rPr lang="en-US" b="0" i="0" smtClean="0">
                          <a:solidFill>
                            <a:srgbClr val="FFFF00"/>
                          </a:solidFill>
                          <a:latin typeface="Cambria Math" panose="02040503050406030204" pitchFamily="18" charset="0"/>
                        </a:rPr>
                        <m:t>1.579 </m:t>
                      </m:r>
                      <m:r>
                        <m:rPr>
                          <m:sty m:val="p"/>
                        </m:rPr>
                        <a:rPr lang="en-US" b="0" i="0" smtClean="0">
                          <a:solidFill>
                            <a:srgbClr val="FFFF00"/>
                          </a:solidFill>
                          <a:latin typeface="Cambria Math" panose="02040503050406030204" pitchFamily="18" charset="0"/>
                        </a:rPr>
                        <m:t>M</m:t>
                      </m:r>
                      <m:r>
                        <a:rPr lang="en-US">
                          <a:solidFill>
                            <a:srgbClr val="FFFF00"/>
                          </a:solidFill>
                          <a:latin typeface="Cambria Math" panose="02040503050406030204" pitchFamily="18" charset="0"/>
                        </a:rPr>
                        <m:t> </m:t>
                      </m:r>
                      <m:r>
                        <m:rPr>
                          <m:sty m:val="p"/>
                        </m:rPr>
                        <a:rPr lang="en-US">
                          <a:solidFill>
                            <a:srgbClr val="FFFF00"/>
                          </a:solidFill>
                          <a:latin typeface="Cambria Math" panose="02040503050406030204" pitchFamily="18" charset="0"/>
                        </a:rPr>
                        <m:t>solution</m:t>
                      </m:r>
                    </m:oMath>
                  </m:oMathPara>
                </a14:m>
                <a:endParaRPr lang="en-US" sz="1800" dirty="0">
                  <a:solidFill>
                    <a:srgbClr val="FFFF00"/>
                  </a:solidFill>
                </a:endParaRPr>
              </a:p>
              <a:p>
                <a:pPr marL="0" indent="0" algn="ctr">
                  <a:buClr>
                    <a:srgbClr val="FFFF00"/>
                  </a:buClr>
                  <a:buNone/>
                </a:pPr>
                <a:r>
                  <a:rPr lang="en-US" sz="1800" dirty="0">
                    <a:latin typeface="Times New Roman" panose="02020603050405020304" pitchFamily="18" charset="0"/>
                    <a:cs typeface="Times New Roman" panose="02020603050405020304" pitchFamily="18" charset="0"/>
                  </a:rPr>
                  <a:t>Note that the volume expression was inverted to show</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how conversions can be included in the entire calculation</a:t>
                </a:r>
              </a:p>
            </p:txBody>
          </p:sp>
        </mc:Choice>
        <mc:Fallback xmlns="">
          <p:sp>
            <p:nvSpPr>
              <p:cNvPr id="5" name="Content Placeholder 4">
                <a:extLst>
                  <a:ext uri="{FF2B5EF4-FFF2-40B4-BE49-F238E27FC236}">
                    <a16:creationId xmlns:a16="http://schemas.microsoft.com/office/drawing/2014/main" id="{22986C7B-B544-EFD7-1E18-3CE504512935}"/>
                  </a:ext>
                </a:extLst>
              </p:cNvPr>
              <p:cNvSpPr>
                <a:spLocks noGrp="1" noRot="1" noChangeAspect="1" noMove="1" noResize="1" noEditPoints="1" noAdjustHandles="1" noChangeArrowheads="1" noChangeShapeType="1" noTextEdit="1"/>
              </p:cNvSpPr>
              <p:nvPr>
                <p:ph idx="1"/>
              </p:nvPr>
            </p:nvSpPr>
            <p:spPr>
              <a:xfrm>
                <a:off x="369212" y="1031432"/>
                <a:ext cx="8387645" cy="5507386"/>
              </a:xfrm>
              <a:blipFill>
                <a:blip r:embed="rId2"/>
                <a:stretch>
                  <a:fillRect l="-1018" t="-774" r="-36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E171F5D2-A33E-3C8B-1225-512556D5AABC}"/>
              </a:ext>
            </a:extLst>
          </p:cNvPr>
          <p:cNvSpPr>
            <a:spLocks noGrp="1"/>
          </p:cNvSpPr>
          <p:nvPr>
            <p:ph type="sldNum" sz="quarter" idx="10"/>
          </p:nvPr>
        </p:nvSpPr>
        <p:spPr/>
        <p:txBody>
          <a:bodyPr/>
          <a:lstStyle/>
          <a:p>
            <a:fld id="{48B47BF4-C530-47F3-8F78-E261EA428483}" type="slidenum">
              <a:rPr lang="en-US" smtClean="0"/>
              <a:pPr/>
              <a:t>32</a:t>
            </a:fld>
            <a:endParaRPr lang="en-US" dirty="0"/>
          </a:p>
        </p:txBody>
      </p:sp>
    </p:spTree>
    <p:extLst>
      <p:ext uri="{BB962C8B-B14F-4D97-AF65-F5344CB8AC3E}">
        <p14:creationId xmlns:p14="http://schemas.microsoft.com/office/powerpoint/2010/main" val="4279572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063228-0783-BEE7-8A0E-47A9F6D0D01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D12E472-00D3-4F38-5465-4CB9BE6F4D43}"/>
              </a:ext>
            </a:extLst>
          </p:cNvPr>
          <p:cNvSpPr>
            <a:spLocks noGrp="1"/>
          </p:cNvSpPr>
          <p:nvPr>
            <p:ph type="title"/>
          </p:nvPr>
        </p:nvSpPr>
        <p:spPr>
          <a:xfrm>
            <a:off x="372533" y="177860"/>
            <a:ext cx="8421512" cy="769441"/>
          </a:xfrm>
        </p:spPr>
        <p:txBody>
          <a:bodyPr/>
          <a:lstStyle/>
          <a:p>
            <a:r>
              <a:rPr lang="en-US" sz="4400" dirty="0"/>
              <a:t>Practice: Molarity</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8818E15E-D845-BA71-180C-C1CA881788F8}"/>
                  </a:ext>
                </a:extLst>
              </p:cNvPr>
              <p:cNvSpPr>
                <a:spLocks noGrp="1"/>
              </p:cNvSpPr>
              <p:nvPr>
                <p:ph idx="1"/>
              </p:nvPr>
            </p:nvSpPr>
            <p:spPr>
              <a:xfrm>
                <a:off x="369212" y="1031432"/>
                <a:ext cx="8387645" cy="5507386"/>
              </a:xfrm>
            </p:spPr>
            <p:txBody>
              <a:bodyPr/>
              <a:lstStyle/>
              <a:p>
                <a:r>
                  <a:rPr lang="en-US" sz="2200" b="1" dirty="0">
                    <a:solidFill>
                      <a:srgbClr val="FFC000"/>
                    </a:solidFill>
                  </a:rPr>
                  <a:t>66.2 g </a:t>
                </a:r>
                <a:r>
                  <a:rPr lang="en-US" sz="2200" dirty="0">
                    <a:solidFill>
                      <a:schemeClr val="accent1">
                        <a:lumMod val="60000"/>
                        <a:lumOff val="40000"/>
                      </a:schemeClr>
                    </a:solidFill>
                  </a:rPr>
                  <a:t>C</a:t>
                </a:r>
                <a:r>
                  <a:rPr lang="en-US" sz="2200" baseline="-25000" dirty="0">
                    <a:solidFill>
                      <a:schemeClr val="accent1">
                        <a:lumMod val="60000"/>
                        <a:lumOff val="40000"/>
                      </a:schemeClr>
                    </a:solidFill>
                  </a:rPr>
                  <a:t>6</a:t>
                </a:r>
                <a:r>
                  <a:rPr lang="en-US" sz="2200" dirty="0">
                    <a:solidFill>
                      <a:schemeClr val="accent1">
                        <a:lumMod val="60000"/>
                        <a:lumOff val="40000"/>
                      </a:schemeClr>
                    </a:solidFill>
                  </a:rPr>
                  <a:t>H</a:t>
                </a:r>
                <a:r>
                  <a:rPr lang="en-US" sz="2200" baseline="-25000" dirty="0">
                    <a:solidFill>
                      <a:schemeClr val="accent1">
                        <a:lumMod val="60000"/>
                        <a:lumOff val="40000"/>
                      </a:schemeClr>
                    </a:solidFill>
                  </a:rPr>
                  <a:t>12</a:t>
                </a:r>
                <a:r>
                  <a:rPr lang="en-US" sz="2200" dirty="0">
                    <a:solidFill>
                      <a:schemeClr val="accent1">
                        <a:lumMod val="60000"/>
                        <a:lumOff val="40000"/>
                      </a:schemeClr>
                    </a:solidFill>
                  </a:rPr>
                  <a:t>O</a:t>
                </a:r>
                <a:r>
                  <a:rPr lang="en-US" sz="2200" baseline="-25000" dirty="0">
                    <a:solidFill>
                      <a:schemeClr val="accent1">
                        <a:lumMod val="60000"/>
                        <a:lumOff val="40000"/>
                      </a:schemeClr>
                    </a:solidFill>
                  </a:rPr>
                  <a:t>6</a:t>
                </a:r>
                <a:r>
                  <a:rPr lang="en-US" sz="2200" dirty="0"/>
                  <a:t> (glucose) </a:t>
                </a:r>
                <a:r>
                  <a:rPr lang="en-US" sz="2000" dirty="0">
                    <a:solidFill>
                      <a:srgbClr val="CC99FF"/>
                    </a:solidFill>
                  </a:rPr>
                  <a:t>solute </a:t>
                </a:r>
                <a:r>
                  <a:rPr lang="en-US" sz="2200" dirty="0"/>
                  <a:t>is dissolved to prepare a </a:t>
                </a:r>
                <a:r>
                  <a:rPr lang="en-US" sz="2200" b="1" dirty="0">
                    <a:solidFill>
                      <a:srgbClr val="FFC000"/>
                    </a:solidFill>
                  </a:rPr>
                  <a:t>235 mL </a:t>
                </a:r>
                <a:r>
                  <a:rPr lang="en-US" sz="2200" dirty="0">
                    <a:solidFill>
                      <a:srgbClr val="6699FF"/>
                    </a:solidFill>
                  </a:rPr>
                  <a:t>solution. </a:t>
                </a:r>
                <a:r>
                  <a:rPr lang="en-US" sz="2200" dirty="0"/>
                  <a:t>Calculate its molarity.</a:t>
                </a:r>
              </a:p>
              <a:p>
                <a:pPr>
                  <a:buClr>
                    <a:srgbClr val="FFFF00"/>
                  </a:buClr>
                </a:pPr>
                <a:r>
                  <a:rPr lang="en-US" sz="18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Find applicable mathematical relationship:  </a:t>
                </a:r>
                <a14:m>
                  <m:oMath xmlns:m="http://schemas.openxmlformats.org/officeDocument/2006/math">
                    <m:r>
                      <m:rPr>
                        <m:sty m:val="p"/>
                      </m:rPr>
                      <a:rPr lang="en-US" sz="1800">
                        <a:solidFill>
                          <a:srgbClr val="FFFF00"/>
                        </a:solidFill>
                        <a:latin typeface="Cambria Math" panose="02040503050406030204" pitchFamily="18" charset="0"/>
                      </a:rPr>
                      <m:t>molarity</m:t>
                    </m:r>
                    <m:r>
                      <a:rPr lang="en-US" sz="1800" i="1">
                        <a:solidFill>
                          <a:srgbClr val="FFFF00"/>
                        </a:solidFill>
                        <a:latin typeface="Cambria Math" panose="02040503050406030204" pitchFamily="18" charset="0"/>
                      </a:rPr>
                      <m:t> </m:t>
                    </m:r>
                    <m:d>
                      <m:dPr>
                        <m:ctrlPr>
                          <a:rPr lang="en-US" sz="1800" i="1">
                            <a:solidFill>
                              <a:srgbClr val="FFFF00"/>
                            </a:solidFill>
                            <a:latin typeface="Cambria Math" panose="02040503050406030204" pitchFamily="18" charset="0"/>
                          </a:rPr>
                        </m:ctrlPr>
                      </m:dPr>
                      <m:e>
                        <m:r>
                          <a:rPr lang="en-US" sz="1800" i="1">
                            <a:solidFill>
                              <a:srgbClr val="FFFF00"/>
                            </a:solidFill>
                            <a:latin typeface="Cambria Math" panose="02040503050406030204" pitchFamily="18" charset="0"/>
                          </a:rPr>
                          <m:t>𝑀</m:t>
                        </m:r>
                      </m:e>
                    </m:d>
                    <m:r>
                      <a:rPr lang="en-US" sz="1800" i="1">
                        <a:solidFill>
                          <a:srgbClr val="FFFF00"/>
                        </a:solidFill>
                        <a:latin typeface="Cambria Math" panose="02040503050406030204" pitchFamily="18" charset="0"/>
                      </a:rPr>
                      <m:t>=</m:t>
                    </m:r>
                    <m:f>
                      <m:fPr>
                        <m:ctrlPr>
                          <a:rPr lang="en-US" sz="1800" i="1">
                            <a:solidFill>
                              <a:srgbClr val="FFFF00"/>
                            </a:solidFill>
                            <a:latin typeface="Cambria Math" panose="02040503050406030204" pitchFamily="18" charset="0"/>
                          </a:rPr>
                        </m:ctrlPr>
                      </m:fPr>
                      <m:num>
                        <m:r>
                          <m:rPr>
                            <m:sty m:val="p"/>
                          </m:rPr>
                          <a:rPr lang="en-US" sz="1800">
                            <a:solidFill>
                              <a:srgbClr val="CC99FF"/>
                            </a:solidFill>
                            <a:latin typeface="Cambria Math" panose="02040503050406030204" pitchFamily="18" charset="0"/>
                          </a:rPr>
                          <m:t>solute</m:t>
                        </m:r>
                        <m:r>
                          <a:rPr lang="en-US" sz="1800">
                            <a:solidFill>
                              <a:srgbClr val="FFFF00"/>
                            </a:solidFill>
                            <a:latin typeface="Cambria Math" panose="02040503050406030204" pitchFamily="18" charset="0"/>
                          </a:rPr>
                          <m:t> </m:t>
                        </m:r>
                        <m:r>
                          <m:rPr>
                            <m:sty m:val="p"/>
                          </m:rPr>
                          <a:rPr lang="en-US" sz="1800">
                            <a:solidFill>
                              <a:srgbClr val="FFFF00"/>
                            </a:solidFill>
                            <a:latin typeface="Cambria Math" panose="02040503050406030204" pitchFamily="18" charset="0"/>
                          </a:rPr>
                          <m:t>moles</m:t>
                        </m:r>
                        <m:r>
                          <a:rPr lang="en-US" sz="1800" i="1">
                            <a:solidFill>
                              <a:srgbClr val="FFFF00"/>
                            </a:solidFill>
                            <a:latin typeface="Cambria Math" panose="02040503050406030204" pitchFamily="18" charset="0"/>
                          </a:rPr>
                          <m:t> </m:t>
                        </m:r>
                        <m:d>
                          <m:dPr>
                            <m:ctrlPr>
                              <a:rPr lang="en-US" sz="1800" i="1">
                                <a:solidFill>
                                  <a:srgbClr val="FFFF00"/>
                                </a:solidFill>
                                <a:latin typeface="Cambria Math" panose="02040503050406030204" pitchFamily="18" charset="0"/>
                              </a:rPr>
                            </m:ctrlPr>
                          </m:dPr>
                          <m:e>
                            <m:r>
                              <m:rPr>
                                <m:sty m:val="p"/>
                              </m:rPr>
                              <a:rPr lang="en-US" sz="1800">
                                <a:solidFill>
                                  <a:srgbClr val="FFFF00"/>
                                </a:solidFill>
                                <a:latin typeface="Cambria Math" panose="02040503050406030204" pitchFamily="18" charset="0"/>
                              </a:rPr>
                              <m:t>mol</m:t>
                            </m:r>
                          </m:e>
                        </m:d>
                      </m:num>
                      <m:den>
                        <m:r>
                          <m:rPr>
                            <m:sty m:val="p"/>
                          </m:rPr>
                          <a:rPr lang="en-US" sz="1800">
                            <a:solidFill>
                              <a:srgbClr val="6699FF"/>
                            </a:solidFill>
                            <a:latin typeface="Cambria Math" panose="02040503050406030204" pitchFamily="18" charset="0"/>
                          </a:rPr>
                          <m:t>solution</m:t>
                        </m:r>
                        <m:r>
                          <a:rPr lang="en-US" sz="1800">
                            <a:solidFill>
                              <a:srgbClr val="FFFF00"/>
                            </a:solidFill>
                            <a:latin typeface="Cambria Math" panose="02040503050406030204" pitchFamily="18" charset="0"/>
                          </a:rPr>
                          <m:t> </m:t>
                        </m:r>
                        <m:r>
                          <m:rPr>
                            <m:sty m:val="p"/>
                          </m:rPr>
                          <a:rPr lang="en-US" sz="1800">
                            <a:solidFill>
                              <a:srgbClr val="FFFF00"/>
                            </a:solidFill>
                            <a:latin typeface="Cambria Math" panose="02040503050406030204" pitchFamily="18" charset="0"/>
                          </a:rPr>
                          <m:t>volume</m:t>
                        </m:r>
                        <m:r>
                          <a:rPr lang="en-US" sz="1800" i="1">
                            <a:solidFill>
                              <a:srgbClr val="FFFF00"/>
                            </a:solidFill>
                            <a:latin typeface="Cambria Math" panose="02040503050406030204" pitchFamily="18" charset="0"/>
                          </a:rPr>
                          <m:t> (</m:t>
                        </m:r>
                        <m:r>
                          <m:rPr>
                            <m:sty m:val="p"/>
                          </m:rPr>
                          <a:rPr lang="en-US" sz="1800">
                            <a:solidFill>
                              <a:srgbClr val="FFFF00"/>
                            </a:solidFill>
                            <a:latin typeface="Cambria Math" panose="02040503050406030204" pitchFamily="18" charset="0"/>
                          </a:rPr>
                          <m:t>L</m:t>
                        </m:r>
                        <m:r>
                          <a:rPr lang="en-US" sz="1800" i="1">
                            <a:solidFill>
                              <a:srgbClr val="FFFF00"/>
                            </a:solidFill>
                            <a:latin typeface="Cambria Math" panose="02040503050406030204" pitchFamily="18" charset="0"/>
                          </a:rPr>
                          <m:t>)</m:t>
                        </m:r>
                      </m:den>
                    </m:f>
                  </m:oMath>
                </a14:m>
                <a:endParaRPr lang="en-US" b="1"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endParaRPr>
              </a:p>
              <a:p>
                <a:pPr>
                  <a:buClr>
                    <a:srgbClr val="FFFF00"/>
                  </a:buClr>
                </a:pPr>
                <a:r>
                  <a:rPr lang="en-US" sz="18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Identify associated inputs, determine needed conversions:</a:t>
                </a:r>
              </a:p>
              <a:p>
                <a:pPr lvl="1">
                  <a:buClr>
                    <a:srgbClr val="FFFF00"/>
                  </a:buClr>
                </a:pPr>
                <a:r>
                  <a:rPr lang="en-US" sz="1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Solute is C</a:t>
                </a:r>
                <a:r>
                  <a:rPr lang="en-US" sz="1400" baseline="-25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6</a:t>
                </a:r>
                <a:r>
                  <a:rPr lang="en-US" sz="1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H</a:t>
                </a:r>
                <a:r>
                  <a:rPr lang="en-US" sz="1400" baseline="-25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12</a:t>
                </a:r>
                <a:r>
                  <a:rPr lang="en-US" sz="1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O</a:t>
                </a:r>
                <a:r>
                  <a:rPr lang="en-US" sz="1400" baseline="-25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6</a:t>
                </a:r>
                <a:r>
                  <a:rPr lang="en-US" sz="1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amount in grams (mass), but need moles. Have to use molar mass of C</a:t>
                </a:r>
                <a:r>
                  <a:rPr lang="en-US" sz="1400" baseline="-25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6</a:t>
                </a:r>
                <a:r>
                  <a:rPr lang="en-US" sz="1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H</a:t>
                </a:r>
                <a:r>
                  <a:rPr lang="en-US" sz="1400" baseline="-25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12</a:t>
                </a:r>
                <a:r>
                  <a:rPr lang="en-US" sz="1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O</a:t>
                </a:r>
                <a:r>
                  <a:rPr lang="en-US" sz="1400" baseline="-25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6</a:t>
                </a:r>
                <a:endParaRPr lang="en-US" sz="1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a:p>
                <a:pPr marL="231775" lvl="1" indent="0">
                  <a:buClr>
                    <a:srgbClr val="FFFF00"/>
                  </a:buClr>
                  <a:buNone/>
                </a:pPr>
                <a14:m>
                  <m:oMathPara xmlns:m="http://schemas.openxmlformats.org/officeDocument/2006/math">
                    <m:oMathParaPr>
                      <m:jc m:val="centerGroup"/>
                    </m:oMathParaPr>
                    <m:oMath xmlns:m="http://schemas.openxmlformats.org/officeDocument/2006/math">
                      <m:r>
                        <a:rPr lang="en-US" sz="1400" b="0" i="1" smtClean="0">
                          <a:solidFill>
                            <a:srgbClr val="FFFF00"/>
                          </a:solidFill>
                          <a:latin typeface="Cambria Math" panose="02040503050406030204" pitchFamily="18" charset="0"/>
                        </a:rPr>
                        <m:t>66.2 </m:t>
                      </m:r>
                      <m:r>
                        <m:rPr>
                          <m:sty m:val="p"/>
                        </m:rPr>
                        <a:rPr lang="en-US" sz="1400" b="0" i="0" smtClean="0">
                          <a:solidFill>
                            <a:srgbClr val="FFFF00"/>
                          </a:solidFill>
                          <a:latin typeface="Cambria Math" panose="02040503050406030204" pitchFamily="18" charset="0"/>
                        </a:rPr>
                        <m:t>g</m:t>
                      </m:r>
                      <m:r>
                        <a:rPr lang="en-US" sz="1400" b="0" i="0" smtClean="0">
                          <a:solidFill>
                            <a:srgbClr val="FFFF00"/>
                          </a:solidFill>
                          <a:latin typeface="Cambria Math" panose="02040503050406030204" pitchFamily="18" charset="0"/>
                        </a:rPr>
                        <m:t> </m:t>
                      </m:r>
                      <m:sSub>
                        <m:sSubPr>
                          <m:ctrlPr>
                            <a:rPr lang="en-US" sz="1400" b="0" i="1" smtClean="0">
                              <a:solidFill>
                                <a:srgbClr val="FFFF00"/>
                              </a:solidFill>
                              <a:latin typeface="Cambria Math" panose="02040503050406030204" pitchFamily="18" charset="0"/>
                            </a:rPr>
                          </m:ctrlPr>
                        </m:sSubPr>
                        <m:e>
                          <m:r>
                            <m:rPr>
                              <m:sty m:val="p"/>
                            </m:rPr>
                            <a:rPr lang="en-US" sz="1400" b="0" i="0" smtClean="0">
                              <a:solidFill>
                                <a:srgbClr val="FFFF00"/>
                              </a:solidFill>
                              <a:latin typeface="Cambria Math" panose="02040503050406030204" pitchFamily="18" charset="0"/>
                            </a:rPr>
                            <m:t>C</m:t>
                          </m:r>
                        </m:e>
                        <m:sub>
                          <m:r>
                            <a:rPr lang="en-US" sz="1400" b="0" i="0" smtClean="0">
                              <a:solidFill>
                                <a:srgbClr val="FFFF00"/>
                              </a:solidFill>
                              <a:latin typeface="Cambria Math" panose="02040503050406030204" pitchFamily="18" charset="0"/>
                            </a:rPr>
                            <m:t>6</m:t>
                          </m:r>
                        </m:sub>
                      </m:sSub>
                      <m:sSub>
                        <m:sSubPr>
                          <m:ctrlPr>
                            <a:rPr lang="en-US" sz="1400" i="1">
                              <a:solidFill>
                                <a:srgbClr val="FFFF00"/>
                              </a:solidFill>
                              <a:latin typeface="Cambria Math" panose="02040503050406030204" pitchFamily="18" charset="0"/>
                            </a:rPr>
                          </m:ctrlPr>
                        </m:sSubPr>
                        <m:e>
                          <m:r>
                            <m:rPr>
                              <m:sty m:val="p"/>
                            </m:rPr>
                            <a:rPr lang="en-US" sz="1400" i="0">
                              <a:solidFill>
                                <a:srgbClr val="FFFF00"/>
                              </a:solidFill>
                              <a:latin typeface="Cambria Math" panose="02040503050406030204" pitchFamily="18" charset="0"/>
                            </a:rPr>
                            <m:t>H</m:t>
                          </m:r>
                        </m:e>
                        <m:sub>
                          <m:r>
                            <a:rPr lang="en-US" sz="1400" b="0" i="0" smtClean="0">
                              <a:solidFill>
                                <a:srgbClr val="FFFF00"/>
                              </a:solidFill>
                              <a:latin typeface="Cambria Math" panose="02040503050406030204" pitchFamily="18" charset="0"/>
                            </a:rPr>
                            <m:t>12</m:t>
                          </m:r>
                        </m:sub>
                      </m:sSub>
                      <m:sSub>
                        <m:sSubPr>
                          <m:ctrlPr>
                            <a:rPr lang="en-US" sz="1400" i="1">
                              <a:solidFill>
                                <a:srgbClr val="FFFF00"/>
                              </a:solidFill>
                              <a:latin typeface="Cambria Math" panose="02040503050406030204" pitchFamily="18" charset="0"/>
                            </a:rPr>
                          </m:ctrlPr>
                        </m:sSubPr>
                        <m:e>
                          <m:r>
                            <m:rPr>
                              <m:sty m:val="p"/>
                            </m:rPr>
                            <a:rPr lang="en-US" sz="1400" b="0" i="0" smtClean="0">
                              <a:solidFill>
                                <a:srgbClr val="FFFF00"/>
                              </a:solidFill>
                              <a:latin typeface="Cambria Math" panose="02040503050406030204" pitchFamily="18" charset="0"/>
                            </a:rPr>
                            <m:t>O</m:t>
                          </m:r>
                        </m:e>
                        <m:sub>
                          <m:r>
                            <a:rPr lang="en-US" sz="1400" b="0" i="0" smtClean="0">
                              <a:solidFill>
                                <a:srgbClr val="FFFF00"/>
                              </a:solidFill>
                              <a:latin typeface="Cambria Math" panose="02040503050406030204" pitchFamily="18" charset="0"/>
                            </a:rPr>
                            <m:t>6</m:t>
                          </m:r>
                        </m:sub>
                      </m:sSub>
                      <m:r>
                        <a:rPr lang="en-US" sz="1400" b="0" i="0" smtClean="0">
                          <a:solidFill>
                            <a:srgbClr val="FFFF00"/>
                          </a:solidFill>
                          <a:latin typeface="Cambria Math" panose="02040503050406030204" pitchFamily="18" charset="0"/>
                        </a:rPr>
                        <m:t> </m:t>
                      </m:r>
                      <m:r>
                        <a:rPr lang="en-US" sz="1400" b="0" i="1" smtClean="0">
                          <a:solidFill>
                            <a:srgbClr val="FFFF00"/>
                          </a:solidFill>
                          <a:latin typeface="Cambria Math" panose="02040503050406030204" pitchFamily="18" charset="0"/>
                          <a:ea typeface="Cambria Math" panose="02040503050406030204" pitchFamily="18" charset="0"/>
                        </a:rPr>
                        <m:t>×</m:t>
                      </m:r>
                      <m:f>
                        <m:fPr>
                          <m:ctrlPr>
                            <a:rPr lang="en-US" sz="1400" i="1" smtClean="0">
                              <a:solidFill>
                                <a:srgbClr val="FFFF00"/>
                              </a:solidFill>
                              <a:latin typeface="Cambria Math" panose="02040503050406030204" pitchFamily="18" charset="0"/>
                            </a:rPr>
                          </m:ctrlPr>
                        </m:fPr>
                        <m:num>
                          <m:r>
                            <a:rPr lang="en-US" sz="1400">
                              <a:solidFill>
                                <a:srgbClr val="FFFF00"/>
                              </a:solidFill>
                              <a:latin typeface="Cambria Math" panose="02040503050406030204" pitchFamily="18" charset="0"/>
                            </a:rPr>
                            <m:t>1 </m:t>
                          </m:r>
                          <m:r>
                            <m:rPr>
                              <m:sty m:val="p"/>
                            </m:rPr>
                            <a:rPr lang="en-US" sz="1400">
                              <a:solidFill>
                                <a:srgbClr val="FFFF00"/>
                              </a:solidFill>
                              <a:latin typeface="Cambria Math" panose="02040503050406030204" pitchFamily="18" charset="0"/>
                            </a:rPr>
                            <m:t>mol</m:t>
                          </m:r>
                          <m:sSub>
                            <m:sSubPr>
                              <m:ctrlPr>
                                <a:rPr lang="en-US" sz="1400" i="1">
                                  <a:solidFill>
                                    <a:srgbClr val="FFFF00"/>
                                  </a:solidFill>
                                  <a:latin typeface="Cambria Math" panose="02040503050406030204" pitchFamily="18" charset="0"/>
                                </a:rPr>
                              </m:ctrlPr>
                            </m:sSubPr>
                            <m:e>
                              <m:r>
                                <a:rPr lang="en-US" sz="1400" b="0" i="0" smtClean="0">
                                  <a:solidFill>
                                    <a:srgbClr val="FFFF00"/>
                                  </a:solidFill>
                                  <a:latin typeface="Cambria Math" panose="02040503050406030204" pitchFamily="18" charset="0"/>
                                </a:rPr>
                                <m:t> </m:t>
                              </m:r>
                              <m:r>
                                <m:rPr>
                                  <m:sty m:val="p"/>
                                </m:rPr>
                                <a:rPr lang="en-US" sz="1400">
                                  <a:solidFill>
                                    <a:srgbClr val="FFFF00"/>
                                  </a:solidFill>
                                  <a:latin typeface="Cambria Math" panose="02040503050406030204" pitchFamily="18" charset="0"/>
                                </a:rPr>
                                <m:t>C</m:t>
                              </m:r>
                            </m:e>
                            <m:sub>
                              <m:r>
                                <a:rPr lang="en-US" sz="1400">
                                  <a:solidFill>
                                    <a:srgbClr val="FFFF00"/>
                                  </a:solidFill>
                                  <a:latin typeface="Cambria Math" panose="02040503050406030204" pitchFamily="18" charset="0"/>
                                </a:rPr>
                                <m:t>6</m:t>
                              </m:r>
                            </m:sub>
                          </m:sSub>
                          <m:sSub>
                            <m:sSubPr>
                              <m:ctrlPr>
                                <a:rPr lang="en-US" sz="1400" i="1">
                                  <a:solidFill>
                                    <a:srgbClr val="FFFF00"/>
                                  </a:solidFill>
                                  <a:latin typeface="Cambria Math" panose="02040503050406030204" pitchFamily="18" charset="0"/>
                                </a:rPr>
                              </m:ctrlPr>
                            </m:sSubPr>
                            <m:e>
                              <m:r>
                                <m:rPr>
                                  <m:sty m:val="p"/>
                                </m:rPr>
                                <a:rPr lang="en-US" sz="1400">
                                  <a:solidFill>
                                    <a:srgbClr val="FFFF00"/>
                                  </a:solidFill>
                                  <a:latin typeface="Cambria Math" panose="02040503050406030204" pitchFamily="18" charset="0"/>
                                </a:rPr>
                                <m:t>H</m:t>
                              </m:r>
                            </m:e>
                            <m:sub>
                              <m:r>
                                <a:rPr lang="en-US" sz="1400">
                                  <a:solidFill>
                                    <a:srgbClr val="FFFF00"/>
                                  </a:solidFill>
                                  <a:latin typeface="Cambria Math" panose="02040503050406030204" pitchFamily="18" charset="0"/>
                                </a:rPr>
                                <m:t>12</m:t>
                              </m:r>
                            </m:sub>
                          </m:sSub>
                          <m:sSub>
                            <m:sSubPr>
                              <m:ctrlPr>
                                <a:rPr lang="en-US" sz="1400" i="1">
                                  <a:solidFill>
                                    <a:srgbClr val="FFFF00"/>
                                  </a:solidFill>
                                  <a:latin typeface="Cambria Math" panose="02040503050406030204" pitchFamily="18" charset="0"/>
                                </a:rPr>
                              </m:ctrlPr>
                            </m:sSubPr>
                            <m:e>
                              <m:r>
                                <m:rPr>
                                  <m:sty m:val="p"/>
                                </m:rPr>
                                <a:rPr lang="en-US" sz="1400">
                                  <a:solidFill>
                                    <a:srgbClr val="FFFF00"/>
                                  </a:solidFill>
                                  <a:latin typeface="Cambria Math" panose="02040503050406030204" pitchFamily="18" charset="0"/>
                                </a:rPr>
                                <m:t>O</m:t>
                              </m:r>
                            </m:e>
                            <m:sub>
                              <m:r>
                                <a:rPr lang="en-US" sz="1400">
                                  <a:solidFill>
                                    <a:srgbClr val="FFFF00"/>
                                  </a:solidFill>
                                  <a:latin typeface="Cambria Math" panose="02040503050406030204" pitchFamily="18" charset="0"/>
                                </a:rPr>
                                <m:t>6</m:t>
                              </m:r>
                            </m:sub>
                          </m:sSub>
                        </m:num>
                        <m:den>
                          <m:r>
                            <a:rPr lang="en-US" sz="1400" b="0" i="0" smtClean="0">
                              <a:solidFill>
                                <a:srgbClr val="FFFF00"/>
                              </a:solidFill>
                              <a:latin typeface="Cambria Math" panose="02040503050406030204" pitchFamily="18" charset="0"/>
                            </a:rPr>
                            <m:t>180.16</m:t>
                          </m:r>
                          <m:r>
                            <a:rPr lang="en-US" sz="1400">
                              <a:solidFill>
                                <a:srgbClr val="FFFF00"/>
                              </a:solidFill>
                              <a:latin typeface="Cambria Math" panose="02040503050406030204" pitchFamily="18" charset="0"/>
                            </a:rPr>
                            <m:t> </m:t>
                          </m:r>
                          <m:r>
                            <m:rPr>
                              <m:sty m:val="p"/>
                            </m:rPr>
                            <a:rPr lang="en-US" sz="1400">
                              <a:solidFill>
                                <a:srgbClr val="FFFF00"/>
                              </a:solidFill>
                              <a:latin typeface="Cambria Math" panose="02040503050406030204" pitchFamily="18" charset="0"/>
                            </a:rPr>
                            <m:t>g</m:t>
                          </m:r>
                          <m:sSub>
                            <m:sSubPr>
                              <m:ctrlPr>
                                <a:rPr lang="en-US" sz="1400" i="1">
                                  <a:solidFill>
                                    <a:srgbClr val="FFFF00"/>
                                  </a:solidFill>
                                  <a:latin typeface="Cambria Math" panose="02040503050406030204" pitchFamily="18" charset="0"/>
                                </a:rPr>
                              </m:ctrlPr>
                            </m:sSubPr>
                            <m:e>
                              <m:r>
                                <a:rPr lang="en-US" sz="1400" b="0" i="0" smtClean="0">
                                  <a:solidFill>
                                    <a:srgbClr val="FFFF00"/>
                                  </a:solidFill>
                                  <a:latin typeface="Cambria Math" panose="02040503050406030204" pitchFamily="18" charset="0"/>
                                </a:rPr>
                                <m:t> </m:t>
                              </m:r>
                              <m:r>
                                <m:rPr>
                                  <m:sty m:val="p"/>
                                </m:rPr>
                                <a:rPr lang="en-US" sz="1400">
                                  <a:solidFill>
                                    <a:srgbClr val="FFFF00"/>
                                  </a:solidFill>
                                  <a:latin typeface="Cambria Math" panose="02040503050406030204" pitchFamily="18" charset="0"/>
                                </a:rPr>
                                <m:t>C</m:t>
                              </m:r>
                            </m:e>
                            <m:sub>
                              <m:r>
                                <a:rPr lang="en-US" sz="1400">
                                  <a:solidFill>
                                    <a:srgbClr val="FFFF00"/>
                                  </a:solidFill>
                                  <a:latin typeface="Cambria Math" panose="02040503050406030204" pitchFamily="18" charset="0"/>
                                </a:rPr>
                                <m:t>6</m:t>
                              </m:r>
                            </m:sub>
                          </m:sSub>
                          <m:sSub>
                            <m:sSubPr>
                              <m:ctrlPr>
                                <a:rPr lang="en-US" sz="1400" i="1">
                                  <a:solidFill>
                                    <a:srgbClr val="FFFF00"/>
                                  </a:solidFill>
                                  <a:latin typeface="Cambria Math" panose="02040503050406030204" pitchFamily="18" charset="0"/>
                                </a:rPr>
                              </m:ctrlPr>
                            </m:sSubPr>
                            <m:e>
                              <m:r>
                                <m:rPr>
                                  <m:sty m:val="p"/>
                                </m:rPr>
                                <a:rPr lang="en-US" sz="1400">
                                  <a:solidFill>
                                    <a:srgbClr val="FFFF00"/>
                                  </a:solidFill>
                                  <a:latin typeface="Cambria Math" panose="02040503050406030204" pitchFamily="18" charset="0"/>
                                </a:rPr>
                                <m:t>H</m:t>
                              </m:r>
                            </m:e>
                            <m:sub>
                              <m:r>
                                <a:rPr lang="en-US" sz="1400">
                                  <a:solidFill>
                                    <a:srgbClr val="FFFF00"/>
                                  </a:solidFill>
                                  <a:latin typeface="Cambria Math" panose="02040503050406030204" pitchFamily="18" charset="0"/>
                                </a:rPr>
                                <m:t>12</m:t>
                              </m:r>
                            </m:sub>
                          </m:sSub>
                          <m:sSub>
                            <m:sSubPr>
                              <m:ctrlPr>
                                <a:rPr lang="en-US" sz="1400" i="1">
                                  <a:solidFill>
                                    <a:srgbClr val="FFFF00"/>
                                  </a:solidFill>
                                  <a:latin typeface="Cambria Math" panose="02040503050406030204" pitchFamily="18" charset="0"/>
                                </a:rPr>
                              </m:ctrlPr>
                            </m:sSubPr>
                            <m:e>
                              <m:r>
                                <m:rPr>
                                  <m:sty m:val="p"/>
                                </m:rPr>
                                <a:rPr lang="en-US" sz="1400">
                                  <a:solidFill>
                                    <a:srgbClr val="FFFF00"/>
                                  </a:solidFill>
                                  <a:latin typeface="Cambria Math" panose="02040503050406030204" pitchFamily="18" charset="0"/>
                                </a:rPr>
                                <m:t>O</m:t>
                              </m:r>
                            </m:e>
                            <m:sub>
                              <m:r>
                                <a:rPr lang="en-US" sz="1400">
                                  <a:solidFill>
                                    <a:srgbClr val="FFFF00"/>
                                  </a:solidFill>
                                  <a:latin typeface="Cambria Math" panose="02040503050406030204" pitchFamily="18" charset="0"/>
                                </a:rPr>
                                <m:t>6</m:t>
                              </m:r>
                            </m:sub>
                          </m:sSub>
                        </m:den>
                      </m:f>
                      <m:r>
                        <a:rPr lang="en-US" sz="1400" b="0" i="0" smtClean="0">
                          <a:solidFill>
                            <a:srgbClr val="FFFF00"/>
                          </a:solidFill>
                          <a:latin typeface="Cambria Math" panose="02040503050406030204" pitchFamily="18" charset="0"/>
                        </a:rPr>
                        <m:t>=0. 367 </m:t>
                      </m:r>
                      <m:r>
                        <m:rPr>
                          <m:sty m:val="p"/>
                        </m:rPr>
                        <a:rPr lang="en-US" sz="1400" b="0" i="0" smtClean="0">
                          <a:solidFill>
                            <a:srgbClr val="FFFF00"/>
                          </a:solidFill>
                          <a:latin typeface="Cambria Math" panose="02040503050406030204" pitchFamily="18" charset="0"/>
                        </a:rPr>
                        <m:t>mol</m:t>
                      </m:r>
                      <m:sSub>
                        <m:sSubPr>
                          <m:ctrlPr>
                            <a:rPr lang="en-US" sz="1400" i="1">
                              <a:solidFill>
                                <a:srgbClr val="FFFF00"/>
                              </a:solidFill>
                              <a:latin typeface="Cambria Math" panose="02040503050406030204" pitchFamily="18" charset="0"/>
                            </a:rPr>
                          </m:ctrlPr>
                        </m:sSubPr>
                        <m:e>
                          <m:r>
                            <a:rPr lang="en-US" sz="1400">
                              <a:solidFill>
                                <a:srgbClr val="FFFF00"/>
                              </a:solidFill>
                              <a:latin typeface="Cambria Math" panose="02040503050406030204" pitchFamily="18" charset="0"/>
                            </a:rPr>
                            <m:t> </m:t>
                          </m:r>
                          <m:r>
                            <m:rPr>
                              <m:sty m:val="p"/>
                            </m:rPr>
                            <a:rPr lang="en-US" sz="1400">
                              <a:solidFill>
                                <a:srgbClr val="FFFF00"/>
                              </a:solidFill>
                              <a:latin typeface="Cambria Math" panose="02040503050406030204" pitchFamily="18" charset="0"/>
                            </a:rPr>
                            <m:t>C</m:t>
                          </m:r>
                        </m:e>
                        <m:sub>
                          <m:r>
                            <a:rPr lang="en-US" sz="1400">
                              <a:solidFill>
                                <a:srgbClr val="FFFF00"/>
                              </a:solidFill>
                              <a:latin typeface="Cambria Math" panose="02040503050406030204" pitchFamily="18" charset="0"/>
                            </a:rPr>
                            <m:t>6</m:t>
                          </m:r>
                        </m:sub>
                      </m:sSub>
                      <m:sSub>
                        <m:sSubPr>
                          <m:ctrlPr>
                            <a:rPr lang="en-US" sz="1400" i="1">
                              <a:solidFill>
                                <a:srgbClr val="FFFF00"/>
                              </a:solidFill>
                              <a:latin typeface="Cambria Math" panose="02040503050406030204" pitchFamily="18" charset="0"/>
                            </a:rPr>
                          </m:ctrlPr>
                        </m:sSubPr>
                        <m:e>
                          <m:r>
                            <m:rPr>
                              <m:sty m:val="p"/>
                            </m:rPr>
                            <a:rPr lang="en-US" sz="1400">
                              <a:solidFill>
                                <a:srgbClr val="FFFF00"/>
                              </a:solidFill>
                              <a:latin typeface="Cambria Math" panose="02040503050406030204" pitchFamily="18" charset="0"/>
                            </a:rPr>
                            <m:t>H</m:t>
                          </m:r>
                        </m:e>
                        <m:sub>
                          <m:r>
                            <a:rPr lang="en-US" sz="1400">
                              <a:solidFill>
                                <a:srgbClr val="FFFF00"/>
                              </a:solidFill>
                              <a:latin typeface="Cambria Math" panose="02040503050406030204" pitchFamily="18" charset="0"/>
                            </a:rPr>
                            <m:t>12</m:t>
                          </m:r>
                        </m:sub>
                      </m:sSub>
                      <m:sSub>
                        <m:sSubPr>
                          <m:ctrlPr>
                            <a:rPr lang="en-US" sz="1400" i="1">
                              <a:solidFill>
                                <a:srgbClr val="FFFF00"/>
                              </a:solidFill>
                              <a:latin typeface="Cambria Math" panose="02040503050406030204" pitchFamily="18" charset="0"/>
                            </a:rPr>
                          </m:ctrlPr>
                        </m:sSubPr>
                        <m:e>
                          <m:r>
                            <m:rPr>
                              <m:sty m:val="p"/>
                            </m:rPr>
                            <a:rPr lang="en-US" sz="1400">
                              <a:solidFill>
                                <a:srgbClr val="FFFF00"/>
                              </a:solidFill>
                              <a:latin typeface="Cambria Math" panose="02040503050406030204" pitchFamily="18" charset="0"/>
                            </a:rPr>
                            <m:t>O</m:t>
                          </m:r>
                        </m:e>
                        <m:sub>
                          <m:r>
                            <a:rPr lang="en-US" sz="1400">
                              <a:solidFill>
                                <a:srgbClr val="FFFF00"/>
                              </a:solidFill>
                              <a:latin typeface="Cambria Math" panose="02040503050406030204" pitchFamily="18" charset="0"/>
                            </a:rPr>
                            <m:t>6</m:t>
                          </m:r>
                        </m:sub>
                      </m:sSub>
                    </m:oMath>
                  </m:oMathPara>
                </a14:m>
                <a:endParaRPr lang="en-US" sz="1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a:p>
                <a:pPr lvl="1">
                  <a:buClr>
                    <a:srgbClr val="FFFF00"/>
                  </a:buClr>
                </a:pPr>
                <a:r>
                  <a:rPr lang="en-US" sz="1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Solution volume is found but in units “mL” (milliliters), need to convert to “L” (liters)</a:t>
                </a:r>
              </a:p>
              <a:p>
                <a:pPr marL="231775" lvl="1" indent="0">
                  <a:buClr>
                    <a:srgbClr val="FFFF00"/>
                  </a:buClr>
                  <a:buNone/>
                </a:pPr>
                <a14:m>
                  <m:oMathPara xmlns:m="http://schemas.openxmlformats.org/officeDocument/2006/math">
                    <m:oMathParaPr>
                      <m:jc m:val="centerGroup"/>
                    </m:oMathParaPr>
                    <m:oMath xmlns:m="http://schemas.openxmlformats.org/officeDocument/2006/math">
                      <m:r>
                        <a:rPr lang="en-US" sz="1400" b="0" i="1" smtClean="0">
                          <a:solidFill>
                            <a:srgbClr val="FFFF00"/>
                          </a:solidFill>
                          <a:latin typeface="Cambria Math" panose="02040503050406030204" pitchFamily="18" charset="0"/>
                        </a:rPr>
                        <m:t>235 </m:t>
                      </m:r>
                      <m:r>
                        <m:rPr>
                          <m:sty m:val="p"/>
                        </m:rPr>
                        <a:rPr lang="en-US" sz="1400" b="0" i="0" smtClean="0">
                          <a:solidFill>
                            <a:srgbClr val="FFFF00"/>
                          </a:solidFill>
                          <a:latin typeface="Cambria Math" panose="02040503050406030204" pitchFamily="18" charset="0"/>
                        </a:rPr>
                        <m:t>mL</m:t>
                      </m:r>
                      <m:r>
                        <a:rPr lang="en-US" sz="1400" b="0" i="0" smtClean="0">
                          <a:solidFill>
                            <a:srgbClr val="FFFF00"/>
                          </a:solidFill>
                          <a:latin typeface="Cambria Math" panose="02040503050406030204" pitchFamily="18" charset="0"/>
                        </a:rPr>
                        <m:t> ×</m:t>
                      </m:r>
                      <m:f>
                        <m:fPr>
                          <m:ctrlPr>
                            <a:rPr lang="en-US" sz="1400" i="1">
                              <a:solidFill>
                                <a:srgbClr val="FFFF00"/>
                              </a:solidFill>
                              <a:latin typeface="Cambria Math" panose="02040503050406030204" pitchFamily="18" charset="0"/>
                            </a:rPr>
                          </m:ctrlPr>
                        </m:fPr>
                        <m:num>
                          <m:r>
                            <a:rPr lang="en-US" sz="1400" i="0">
                              <a:solidFill>
                                <a:srgbClr val="FFFF00"/>
                              </a:solidFill>
                              <a:latin typeface="Cambria Math" panose="02040503050406030204" pitchFamily="18" charset="0"/>
                            </a:rPr>
                            <m:t>1 </m:t>
                          </m:r>
                          <m:r>
                            <m:rPr>
                              <m:sty m:val="p"/>
                            </m:rPr>
                            <a:rPr lang="en-US" sz="1400" b="0" i="0" smtClean="0">
                              <a:solidFill>
                                <a:srgbClr val="FFFF00"/>
                              </a:solidFill>
                              <a:latin typeface="Cambria Math" panose="02040503050406030204" pitchFamily="18" charset="0"/>
                            </a:rPr>
                            <m:t>L</m:t>
                          </m:r>
                          <m:r>
                            <a:rPr lang="en-US" sz="1400" i="0">
                              <a:solidFill>
                                <a:srgbClr val="FFFF00"/>
                              </a:solidFill>
                              <a:latin typeface="Cambria Math" panose="02040503050406030204" pitchFamily="18" charset="0"/>
                            </a:rPr>
                            <m:t> </m:t>
                          </m:r>
                          <m:r>
                            <m:rPr>
                              <m:sty m:val="p"/>
                            </m:rPr>
                            <a:rPr lang="en-US" sz="1400" b="0" i="0" smtClean="0">
                              <a:solidFill>
                                <a:srgbClr val="FFFF00"/>
                              </a:solidFill>
                              <a:latin typeface="Cambria Math" panose="02040503050406030204" pitchFamily="18" charset="0"/>
                            </a:rPr>
                            <m:t>solution</m:t>
                          </m:r>
                        </m:num>
                        <m:den>
                          <m:r>
                            <a:rPr lang="en-US" sz="1400" b="0" i="0" smtClean="0">
                              <a:solidFill>
                                <a:srgbClr val="FFFF00"/>
                              </a:solidFill>
                              <a:latin typeface="Cambria Math" panose="02040503050406030204" pitchFamily="18" charset="0"/>
                            </a:rPr>
                            <m:t>1000 </m:t>
                          </m:r>
                          <m:r>
                            <m:rPr>
                              <m:sty m:val="p"/>
                            </m:rPr>
                            <a:rPr lang="en-US" sz="1400" b="0" i="0" smtClean="0">
                              <a:solidFill>
                                <a:srgbClr val="FFFF00"/>
                              </a:solidFill>
                              <a:latin typeface="Cambria Math" panose="02040503050406030204" pitchFamily="18" charset="0"/>
                            </a:rPr>
                            <m:t>mL</m:t>
                          </m:r>
                          <m:r>
                            <a:rPr lang="en-US" sz="1400" b="0" i="0" smtClean="0">
                              <a:solidFill>
                                <a:srgbClr val="FFFF00"/>
                              </a:solidFill>
                              <a:latin typeface="Cambria Math" panose="02040503050406030204" pitchFamily="18" charset="0"/>
                            </a:rPr>
                            <m:t> </m:t>
                          </m:r>
                          <m:r>
                            <m:rPr>
                              <m:sty m:val="p"/>
                            </m:rPr>
                            <a:rPr lang="en-US" sz="1400" b="0" i="0" smtClean="0">
                              <a:solidFill>
                                <a:srgbClr val="FFFF00"/>
                              </a:solidFill>
                              <a:latin typeface="Cambria Math" panose="02040503050406030204" pitchFamily="18" charset="0"/>
                            </a:rPr>
                            <m:t>solution</m:t>
                          </m:r>
                        </m:den>
                      </m:f>
                      <m:r>
                        <a:rPr lang="en-US" sz="1400">
                          <a:solidFill>
                            <a:srgbClr val="FFFF00"/>
                          </a:solidFill>
                          <a:latin typeface="Cambria Math" panose="02040503050406030204" pitchFamily="18" charset="0"/>
                        </a:rPr>
                        <m:t>=0.</m:t>
                      </m:r>
                      <m:r>
                        <a:rPr lang="en-US" sz="1400" b="0" i="0" smtClean="0">
                          <a:solidFill>
                            <a:srgbClr val="FFFF00"/>
                          </a:solidFill>
                          <a:latin typeface="Cambria Math" panose="02040503050406030204" pitchFamily="18" charset="0"/>
                        </a:rPr>
                        <m:t>235 </m:t>
                      </m:r>
                      <m:r>
                        <m:rPr>
                          <m:sty m:val="p"/>
                        </m:rPr>
                        <a:rPr lang="en-US" sz="1400" b="0" i="0" smtClean="0">
                          <a:solidFill>
                            <a:srgbClr val="FFFF00"/>
                          </a:solidFill>
                          <a:latin typeface="Cambria Math" panose="02040503050406030204" pitchFamily="18" charset="0"/>
                        </a:rPr>
                        <m:t>L</m:t>
                      </m:r>
                      <m:r>
                        <a:rPr lang="en-US" sz="1400" b="0" i="0" smtClean="0">
                          <a:solidFill>
                            <a:srgbClr val="FFFF00"/>
                          </a:solidFill>
                          <a:latin typeface="Cambria Math" panose="02040503050406030204" pitchFamily="18" charset="0"/>
                        </a:rPr>
                        <m:t> </m:t>
                      </m:r>
                      <m:r>
                        <m:rPr>
                          <m:sty m:val="p"/>
                        </m:rPr>
                        <a:rPr lang="en-US" sz="1400" b="0" i="0" smtClean="0">
                          <a:solidFill>
                            <a:srgbClr val="FFFF00"/>
                          </a:solidFill>
                          <a:latin typeface="Cambria Math" panose="02040503050406030204" pitchFamily="18" charset="0"/>
                        </a:rPr>
                        <m:t>solution</m:t>
                      </m:r>
                    </m:oMath>
                  </m:oMathPara>
                </a14:m>
                <a:endParaRPr lang="en-US" sz="1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a:p>
                <a:pPr marL="511175" indent="-511175">
                  <a:buClr>
                    <a:srgbClr val="FFFF00"/>
                  </a:buClr>
                  <a:buNone/>
                </a:pPr>
                <a:r>
                  <a:rPr lang="en-US" sz="2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Substitute values &amp; solve:</a:t>
                </a:r>
                <a:endParaRPr lang="en-US" dirty="0">
                  <a:solidFill>
                    <a:srgbClr val="FFFF00"/>
                  </a:solidFill>
                  <a:sym typeface="Wingdings" panose="05000000000000000000" pitchFamily="2" charset="2"/>
                </a:endParaRPr>
              </a:p>
              <a:p>
                <a:pPr marL="511175" indent="-511175" algn="ctr">
                  <a:buClr>
                    <a:srgbClr val="FFFF00"/>
                  </a:buClr>
                  <a:buNone/>
                </a:pPr>
                <a14:m>
                  <m:oMath xmlns:m="http://schemas.openxmlformats.org/officeDocument/2006/math">
                    <m:f>
                      <m:fPr>
                        <m:ctrlPr>
                          <a:rPr lang="en-US" i="1">
                            <a:solidFill>
                              <a:srgbClr val="FFFF00"/>
                            </a:solidFill>
                            <a:latin typeface="Cambria Math" panose="02040503050406030204" pitchFamily="18" charset="0"/>
                          </a:rPr>
                        </m:ctrlPr>
                      </m:fPr>
                      <m:num>
                        <m:r>
                          <a:rPr lang="en-US" b="0" i="0" smtClean="0">
                            <a:solidFill>
                              <a:srgbClr val="FFFF00"/>
                            </a:solidFill>
                            <a:latin typeface="Cambria Math" panose="02040503050406030204" pitchFamily="18" charset="0"/>
                          </a:rPr>
                          <m:t>0.367</m:t>
                        </m:r>
                        <m:r>
                          <a:rPr lang="en-US" i="0">
                            <a:solidFill>
                              <a:srgbClr val="FFFF00"/>
                            </a:solidFill>
                            <a:latin typeface="Cambria Math" panose="02040503050406030204" pitchFamily="18" charset="0"/>
                          </a:rPr>
                          <m:t> </m:t>
                        </m:r>
                        <m:r>
                          <m:rPr>
                            <m:sty m:val="p"/>
                          </m:rPr>
                          <a:rPr lang="en-US" i="0">
                            <a:solidFill>
                              <a:srgbClr val="FFFF00"/>
                            </a:solidFill>
                            <a:latin typeface="Cambria Math" panose="02040503050406030204" pitchFamily="18" charset="0"/>
                          </a:rPr>
                          <m:t>mol</m:t>
                        </m:r>
                        <m:sSub>
                          <m:sSubPr>
                            <m:ctrlPr>
                              <a:rPr lang="en-US" i="1">
                                <a:solidFill>
                                  <a:srgbClr val="FFFF00"/>
                                </a:solidFill>
                                <a:latin typeface="Cambria Math" panose="02040503050406030204" pitchFamily="18" charset="0"/>
                              </a:rPr>
                            </m:ctrlPr>
                          </m:sSubPr>
                          <m:e>
                            <m:r>
                              <a:rPr lang="en-US" i="0">
                                <a:solidFill>
                                  <a:srgbClr val="FFFF00"/>
                                </a:solidFill>
                                <a:latin typeface="Cambria Math" panose="02040503050406030204" pitchFamily="18" charset="0"/>
                              </a:rPr>
                              <m:t> </m:t>
                            </m:r>
                            <m:r>
                              <m:rPr>
                                <m:sty m:val="p"/>
                              </m:rPr>
                              <a:rPr lang="en-US" i="0">
                                <a:solidFill>
                                  <a:srgbClr val="FFFF00"/>
                                </a:solidFill>
                                <a:latin typeface="Cambria Math" panose="02040503050406030204" pitchFamily="18" charset="0"/>
                              </a:rPr>
                              <m:t>C</m:t>
                            </m:r>
                          </m:e>
                          <m:sub>
                            <m:r>
                              <a:rPr lang="en-US" i="0">
                                <a:solidFill>
                                  <a:srgbClr val="FFFF00"/>
                                </a:solidFill>
                                <a:latin typeface="Cambria Math" panose="02040503050406030204" pitchFamily="18" charset="0"/>
                              </a:rPr>
                              <m:t>6</m:t>
                            </m:r>
                          </m:sub>
                        </m:sSub>
                        <m:sSub>
                          <m:sSubPr>
                            <m:ctrlPr>
                              <a:rPr lang="en-US" i="1">
                                <a:solidFill>
                                  <a:srgbClr val="FFFF00"/>
                                </a:solidFill>
                                <a:latin typeface="Cambria Math" panose="02040503050406030204" pitchFamily="18" charset="0"/>
                              </a:rPr>
                            </m:ctrlPr>
                          </m:sSubPr>
                          <m:e>
                            <m:r>
                              <m:rPr>
                                <m:sty m:val="p"/>
                              </m:rPr>
                              <a:rPr lang="en-US" i="0">
                                <a:solidFill>
                                  <a:srgbClr val="FFFF00"/>
                                </a:solidFill>
                                <a:latin typeface="Cambria Math" panose="02040503050406030204" pitchFamily="18" charset="0"/>
                              </a:rPr>
                              <m:t>H</m:t>
                            </m:r>
                          </m:e>
                          <m:sub>
                            <m:r>
                              <a:rPr lang="en-US" i="0">
                                <a:solidFill>
                                  <a:srgbClr val="FFFF00"/>
                                </a:solidFill>
                                <a:latin typeface="Cambria Math" panose="02040503050406030204" pitchFamily="18" charset="0"/>
                              </a:rPr>
                              <m:t>12</m:t>
                            </m:r>
                          </m:sub>
                        </m:sSub>
                        <m:sSub>
                          <m:sSubPr>
                            <m:ctrlPr>
                              <a:rPr lang="en-US" i="1">
                                <a:solidFill>
                                  <a:srgbClr val="FFFF00"/>
                                </a:solidFill>
                                <a:latin typeface="Cambria Math" panose="02040503050406030204" pitchFamily="18" charset="0"/>
                              </a:rPr>
                            </m:ctrlPr>
                          </m:sSubPr>
                          <m:e>
                            <m:r>
                              <m:rPr>
                                <m:sty m:val="p"/>
                              </m:rPr>
                              <a:rPr lang="en-US" i="0">
                                <a:solidFill>
                                  <a:srgbClr val="FFFF00"/>
                                </a:solidFill>
                                <a:latin typeface="Cambria Math" panose="02040503050406030204" pitchFamily="18" charset="0"/>
                              </a:rPr>
                              <m:t>O</m:t>
                            </m:r>
                          </m:e>
                          <m:sub>
                            <m:r>
                              <a:rPr lang="en-US" i="0">
                                <a:solidFill>
                                  <a:srgbClr val="FFFF00"/>
                                </a:solidFill>
                                <a:latin typeface="Cambria Math" panose="02040503050406030204" pitchFamily="18" charset="0"/>
                              </a:rPr>
                              <m:t>6</m:t>
                            </m:r>
                          </m:sub>
                        </m:sSub>
                      </m:num>
                      <m:den>
                        <m:r>
                          <a:rPr lang="en-US" b="0" i="0" smtClean="0">
                            <a:solidFill>
                              <a:srgbClr val="FFFF00"/>
                            </a:solidFill>
                            <a:latin typeface="Cambria Math" panose="02040503050406030204" pitchFamily="18" charset="0"/>
                          </a:rPr>
                          <m:t>0.235 </m:t>
                        </m:r>
                        <m:r>
                          <m:rPr>
                            <m:sty m:val="p"/>
                          </m:rPr>
                          <a:rPr lang="en-US" b="0" i="0" smtClean="0">
                            <a:solidFill>
                              <a:srgbClr val="FFFF00"/>
                            </a:solidFill>
                            <a:latin typeface="Cambria Math" panose="02040503050406030204" pitchFamily="18" charset="0"/>
                          </a:rPr>
                          <m:t>L</m:t>
                        </m:r>
                        <m:r>
                          <a:rPr lang="en-US" i="0">
                            <a:solidFill>
                              <a:srgbClr val="FFFF00"/>
                            </a:solidFill>
                            <a:latin typeface="Cambria Math" panose="02040503050406030204" pitchFamily="18" charset="0"/>
                          </a:rPr>
                          <m:t> </m:t>
                        </m:r>
                        <m:r>
                          <m:rPr>
                            <m:sty m:val="p"/>
                          </m:rPr>
                          <a:rPr lang="en-US" b="0" i="0" smtClean="0">
                            <a:solidFill>
                              <a:srgbClr val="FFFF00"/>
                            </a:solidFill>
                            <a:latin typeface="Cambria Math" panose="02040503050406030204" pitchFamily="18" charset="0"/>
                          </a:rPr>
                          <m:t>solution</m:t>
                        </m:r>
                      </m:den>
                    </m:f>
                  </m:oMath>
                </a14:m>
                <a:r>
                  <a:rPr lang="en-US" dirty="0">
                    <a:solidFill>
                      <a:srgbClr val="FFFF00"/>
                    </a:solidFill>
                    <a:latin typeface="Cambria Math" panose="02040503050406030204" pitchFamily="18" charset="0"/>
                  </a:rPr>
                  <a:t> </a:t>
                </a:r>
                <a14:m>
                  <m:oMath xmlns:m="http://schemas.openxmlformats.org/officeDocument/2006/math">
                    <m:r>
                      <a:rPr lang="en-US">
                        <a:solidFill>
                          <a:srgbClr val="FFFF00"/>
                        </a:solidFill>
                        <a:latin typeface="Cambria Math" panose="02040503050406030204" pitchFamily="18" charset="0"/>
                      </a:rPr>
                      <m:t>=</m:t>
                    </m:r>
                    <m:r>
                      <a:rPr lang="en-US" b="0" i="0" smtClean="0">
                        <a:solidFill>
                          <a:srgbClr val="FFFF00"/>
                        </a:solidFill>
                        <a:latin typeface="Cambria Math" panose="02040503050406030204" pitchFamily="18" charset="0"/>
                      </a:rPr>
                      <m:t>1.56 </m:t>
                    </m:r>
                    <m:r>
                      <m:rPr>
                        <m:sty m:val="p"/>
                      </m:rPr>
                      <a:rPr lang="en-US" b="0" i="0" smtClean="0">
                        <a:solidFill>
                          <a:srgbClr val="FFFF00"/>
                        </a:solidFill>
                        <a:latin typeface="Cambria Math" panose="02040503050406030204" pitchFamily="18" charset="0"/>
                      </a:rPr>
                      <m:t>M</m:t>
                    </m:r>
                    <m:sSub>
                      <m:sSubPr>
                        <m:ctrlPr>
                          <a:rPr lang="en-US" i="1">
                            <a:solidFill>
                              <a:srgbClr val="FFFF00"/>
                            </a:solidFill>
                            <a:latin typeface="Cambria Math" panose="02040503050406030204" pitchFamily="18" charset="0"/>
                          </a:rPr>
                        </m:ctrlPr>
                      </m:sSubPr>
                      <m:e>
                        <m:r>
                          <a:rPr lang="en-US">
                            <a:solidFill>
                              <a:srgbClr val="FFFF00"/>
                            </a:solidFill>
                            <a:latin typeface="Cambria Math" panose="02040503050406030204" pitchFamily="18" charset="0"/>
                          </a:rPr>
                          <m:t> </m:t>
                        </m:r>
                        <m:r>
                          <m:rPr>
                            <m:sty m:val="p"/>
                          </m:rPr>
                          <a:rPr lang="en-US">
                            <a:solidFill>
                              <a:srgbClr val="FFFF00"/>
                            </a:solidFill>
                            <a:latin typeface="Cambria Math" panose="02040503050406030204" pitchFamily="18" charset="0"/>
                          </a:rPr>
                          <m:t>C</m:t>
                        </m:r>
                      </m:e>
                      <m:sub>
                        <m:r>
                          <a:rPr lang="en-US">
                            <a:solidFill>
                              <a:srgbClr val="FFFF00"/>
                            </a:solidFill>
                            <a:latin typeface="Cambria Math" panose="02040503050406030204" pitchFamily="18" charset="0"/>
                          </a:rPr>
                          <m:t>6</m:t>
                        </m:r>
                      </m:sub>
                    </m:sSub>
                    <m:sSub>
                      <m:sSubPr>
                        <m:ctrlPr>
                          <a:rPr lang="en-US" i="1">
                            <a:solidFill>
                              <a:srgbClr val="FFFF00"/>
                            </a:solidFill>
                            <a:latin typeface="Cambria Math" panose="02040503050406030204" pitchFamily="18" charset="0"/>
                          </a:rPr>
                        </m:ctrlPr>
                      </m:sSubPr>
                      <m:e>
                        <m:r>
                          <m:rPr>
                            <m:sty m:val="p"/>
                          </m:rPr>
                          <a:rPr lang="en-US">
                            <a:solidFill>
                              <a:srgbClr val="FFFF00"/>
                            </a:solidFill>
                            <a:latin typeface="Cambria Math" panose="02040503050406030204" pitchFamily="18" charset="0"/>
                          </a:rPr>
                          <m:t>H</m:t>
                        </m:r>
                      </m:e>
                      <m:sub>
                        <m:r>
                          <a:rPr lang="en-US">
                            <a:solidFill>
                              <a:srgbClr val="FFFF00"/>
                            </a:solidFill>
                            <a:latin typeface="Cambria Math" panose="02040503050406030204" pitchFamily="18" charset="0"/>
                          </a:rPr>
                          <m:t>12</m:t>
                        </m:r>
                      </m:sub>
                    </m:sSub>
                    <m:sSub>
                      <m:sSubPr>
                        <m:ctrlPr>
                          <a:rPr lang="en-US" i="1">
                            <a:solidFill>
                              <a:srgbClr val="FFFF00"/>
                            </a:solidFill>
                            <a:latin typeface="Cambria Math" panose="02040503050406030204" pitchFamily="18" charset="0"/>
                          </a:rPr>
                        </m:ctrlPr>
                      </m:sSubPr>
                      <m:e>
                        <m:r>
                          <m:rPr>
                            <m:sty m:val="p"/>
                          </m:rPr>
                          <a:rPr lang="en-US">
                            <a:solidFill>
                              <a:srgbClr val="FFFF00"/>
                            </a:solidFill>
                            <a:latin typeface="Cambria Math" panose="02040503050406030204" pitchFamily="18" charset="0"/>
                          </a:rPr>
                          <m:t>O</m:t>
                        </m:r>
                      </m:e>
                      <m:sub>
                        <m:r>
                          <a:rPr lang="en-US">
                            <a:solidFill>
                              <a:srgbClr val="FFFF00"/>
                            </a:solidFill>
                            <a:latin typeface="Cambria Math" panose="02040503050406030204" pitchFamily="18" charset="0"/>
                          </a:rPr>
                          <m:t>6</m:t>
                        </m:r>
                      </m:sub>
                    </m:sSub>
                    <m:r>
                      <a:rPr lang="en-US" b="0" i="1" smtClean="0">
                        <a:solidFill>
                          <a:srgbClr val="FFFF00"/>
                        </a:solidFill>
                        <a:latin typeface="Cambria Math" panose="02040503050406030204" pitchFamily="18" charset="0"/>
                      </a:rPr>
                      <m:t> </m:t>
                    </m:r>
                    <m:r>
                      <m:rPr>
                        <m:sty m:val="p"/>
                      </m:rPr>
                      <a:rPr lang="en-US" b="0" i="0" smtClean="0">
                        <a:solidFill>
                          <a:srgbClr val="FFFF00"/>
                        </a:solidFill>
                        <a:latin typeface="Cambria Math" panose="02040503050406030204" pitchFamily="18" charset="0"/>
                      </a:rPr>
                      <m:t>solution</m:t>
                    </m:r>
                  </m:oMath>
                </a14:m>
                <a:endParaRPr lang="en-US" sz="1800" dirty="0">
                  <a:solidFill>
                    <a:srgbClr val="FFFF00"/>
                  </a:solidFill>
                </a:endParaRPr>
              </a:p>
              <a:p>
                <a:pPr marL="0" indent="0" algn="ctr">
                  <a:buClr>
                    <a:srgbClr val="FFFF00"/>
                  </a:buClr>
                  <a:buNone/>
                </a:pPr>
                <a:r>
                  <a:rPr lang="en-US" sz="1800" dirty="0">
                    <a:latin typeface="Times New Roman" panose="02020603050405020304" pitchFamily="18" charset="0"/>
                    <a:cs typeface="Times New Roman" panose="02020603050405020304" pitchFamily="18" charset="0"/>
                  </a:rPr>
                  <a:t>Note that the volume expression was inverted to show</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how conversions can be included in the entire calculation</a:t>
                </a:r>
              </a:p>
            </p:txBody>
          </p:sp>
        </mc:Choice>
        <mc:Fallback xmlns="">
          <p:sp>
            <p:nvSpPr>
              <p:cNvPr id="5" name="Content Placeholder 4">
                <a:extLst>
                  <a:ext uri="{FF2B5EF4-FFF2-40B4-BE49-F238E27FC236}">
                    <a16:creationId xmlns:a16="http://schemas.microsoft.com/office/drawing/2014/main" id="{8818E15E-D845-BA71-180C-C1CA881788F8}"/>
                  </a:ext>
                </a:extLst>
              </p:cNvPr>
              <p:cNvSpPr>
                <a:spLocks noGrp="1" noRot="1" noChangeAspect="1" noMove="1" noResize="1" noEditPoints="1" noAdjustHandles="1" noChangeArrowheads="1" noChangeShapeType="1" noTextEdit="1"/>
              </p:cNvSpPr>
              <p:nvPr>
                <p:ph idx="1"/>
              </p:nvPr>
            </p:nvSpPr>
            <p:spPr>
              <a:xfrm>
                <a:off x="369212" y="1031432"/>
                <a:ext cx="8387645" cy="5507386"/>
              </a:xfrm>
              <a:blipFill>
                <a:blip r:embed="rId2"/>
                <a:stretch>
                  <a:fillRect l="-1018" t="-77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68F49B71-EC5C-7FFF-8788-11FA12EF671D}"/>
              </a:ext>
            </a:extLst>
          </p:cNvPr>
          <p:cNvSpPr>
            <a:spLocks noGrp="1"/>
          </p:cNvSpPr>
          <p:nvPr>
            <p:ph type="sldNum" sz="quarter" idx="10"/>
          </p:nvPr>
        </p:nvSpPr>
        <p:spPr/>
        <p:txBody>
          <a:bodyPr/>
          <a:lstStyle/>
          <a:p>
            <a:fld id="{48B47BF4-C530-47F3-8F78-E261EA428483}" type="slidenum">
              <a:rPr lang="en-US" smtClean="0"/>
              <a:pPr/>
              <a:t>33</a:t>
            </a:fld>
            <a:endParaRPr lang="en-US" dirty="0"/>
          </a:p>
        </p:txBody>
      </p:sp>
    </p:spTree>
    <p:extLst>
      <p:ext uri="{BB962C8B-B14F-4D97-AF65-F5344CB8AC3E}">
        <p14:creationId xmlns:p14="http://schemas.microsoft.com/office/powerpoint/2010/main" val="243174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6A81B-F728-5269-F193-DA7A5BC196A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8FE41B3-DCC7-4D02-0019-1601E1505B02}"/>
              </a:ext>
            </a:extLst>
          </p:cNvPr>
          <p:cNvSpPr>
            <a:spLocks noGrp="1"/>
          </p:cNvSpPr>
          <p:nvPr>
            <p:ph type="title"/>
          </p:nvPr>
        </p:nvSpPr>
        <p:spPr>
          <a:xfrm>
            <a:off x="372533" y="177860"/>
            <a:ext cx="8421512" cy="769441"/>
          </a:xfrm>
        </p:spPr>
        <p:txBody>
          <a:bodyPr/>
          <a:lstStyle/>
          <a:p>
            <a:r>
              <a:rPr lang="en-US" sz="4400" dirty="0"/>
              <a:t>Practice: Molarity</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1382407-2ED9-3888-0E11-6E575D7DC755}"/>
                  </a:ext>
                </a:extLst>
              </p:cNvPr>
              <p:cNvSpPr>
                <a:spLocks noGrp="1"/>
              </p:cNvSpPr>
              <p:nvPr>
                <p:ph idx="1"/>
              </p:nvPr>
            </p:nvSpPr>
            <p:spPr>
              <a:xfrm>
                <a:off x="369212" y="1031432"/>
                <a:ext cx="8387645" cy="5507386"/>
              </a:xfrm>
            </p:spPr>
            <p:txBody>
              <a:bodyPr/>
              <a:lstStyle/>
              <a:p>
                <a:r>
                  <a:rPr lang="en-US" sz="2200" b="1" dirty="0">
                    <a:solidFill>
                      <a:srgbClr val="FFC000"/>
                    </a:solidFill>
                  </a:rPr>
                  <a:t>137 g </a:t>
                </a:r>
                <a:r>
                  <a:rPr lang="en-US" sz="2200" dirty="0">
                    <a:solidFill>
                      <a:schemeClr val="accent1">
                        <a:lumMod val="60000"/>
                        <a:lumOff val="40000"/>
                      </a:schemeClr>
                    </a:solidFill>
                  </a:rPr>
                  <a:t>NaCl</a:t>
                </a:r>
                <a:r>
                  <a:rPr lang="en-US" sz="2200" dirty="0"/>
                  <a:t> (sodium chloride) </a:t>
                </a:r>
                <a:r>
                  <a:rPr lang="en-US" sz="2000" dirty="0">
                    <a:solidFill>
                      <a:srgbClr val="CC99FF"/>
                    </a:solidFill>
                  </a:rPr>
                  <a:t>solute </a:t>
                </a:r>
                <a:r>
                  <a:rPr lang="en-US" sz="2200" dirty="0"/>
                  <a:t>is dissolved to prepare a </a:t>
                </a:r>
                <a:r>
                  <a:rPr lang="en-US" sz="2200" b="1" dirty="0">
                    <a:solidFill>
                      <a:srgbClr val="FFC000"/>
                    </a:solidFill>
                  </a:rPr>
                  <a:t>500 mL </a:t>
                </a:r>
                <a:r>
                  <a:rPr lang="en-US" sz="2200" dirty="0">
                    <a:solidFill>
                      <a:srgbClr val="6699FF"/>
                    </a:solidFill>
                  </a:rPr>
                  <a:t>solution. </a:t>
                </a:r>
                <a:r>
                  <a:rPr lang="en-US" sz="2200" dirty="0"/>
                  <a:t>Calculate its molarity.</a:t>
                </a:r>
              </a:p>
              <a:p>
                <a:pPr>
                  <a:buClr>
                    <a:srgbClr val="FFFF00"/>
                  </a:buClr>
                </a:pPr>
                <a:r>
                  <a:rPr lang="en-US" sz="18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Find applicable mathematical relationship:  </a:t>
                </a:r>
                <a14:m>
                  <m:oMath xmlns:m="http://schemas.openxmlformats.org/officeDocument/2006/math">
                    <m:r>
                      <m:rPr>
                        <m:sty m:val="p"/>
                      </m:rPr>
                      <a:rPr lang="en-US" sz="1800">
                        <a:solidFill>
                          <a:srgbClr val="FFFF00"/>
                        </a:solidFill>
                        <a:latin typeface="Cambria Math" panose="02040503050406030204" pitchFamily="18" charset="0"/>
                      </a:rPr>
                      <m:t>molarity</m:t>
                    </m:r>
                    <m:r>
                      <a:rPr lang="en-US" sz="1800" i="1">
                        <a:solidFill>
                          <a:srgbClr val="FFFF00"/>
                        </a:solidFill>
                        <a:latin typeface="Cambria Math" panose="02040503050406030204" pitchFamily="18" charset="0"/>
                      </a:rPr>
                      <m:t> </m:t>
                    </m:r>
                    <m:d>
                      <m:dPr>
                        <m:ctrlPr>
                          <a:rPr lang="en-US" sz="1800" i="1">
                            <a:solidFill>
                              <a:srgbClr val="FFFF00"/>
                            </a:solidFill>
                            <a:latin typeface="Cambria Math" panose="02040503050406030204" pitchFamily="18" charset="0"/>
                          </a:rPr>
                        </m:ctrlPr>
                      </m:dPr>
                      <m:e>
                        <m:r>
                          <a:rPr lang="en-US" sz="1800" i="1">
                            <a:solidFill>
                              <a:srgbClr val="FFFF00"/>
                            </a:solidFill>
                            <a:latin typeface="Cambria Math" panose="02040503050406030204" pitchFamily="18" charset="0"/>
                          </a:rPr>
                          <m:t>𝑀</m:t>
                        </m:r>
                      </m:e>
                    </m:d>
                    <m:r>
                      <a:rPr lang="en-US" sz="1800" i="1">
                        <a:solidFill>
                          <a:srgbClr val="FFFF00"/>
                        </a:solidFill>
                        <a:latin typeface="Cambria Math" panose="02040503050406030204" pitchFamily="18" charset="0"/>
                      </a:rPr>
                      <m:t>=</m:t>
                    </m:r>
                    <m:f>
                      <m:fPr>
                        <m:ctrlPr>
                          <a:rPr lang="en-US" sz="1800" i="1">
                            <a:solidFill>
                              <a:srgbClr val="FFFF00"/>
                            </a:solidFill>
                            <a:latin typeface="Cambria Math" panose="02040503050406030204" pitchFamily="18" charset="0"/>
                          </a:rPr>
                        </m:ctrlPr>
                      </m:fPr>
                      <m:num>
                        <m:r>
                          <m:rPr>
                            <m:sty m:val="p"/>
                          </m:rPr>
                          <a:rPr lang="en-US" sz="1800">
                            <a:solidFill>
                              <a:srgbClr val="CC99FF"/>
                            </a:solidFill>
                            <a:latin typeface="Cambria Math" panose="02040503050406030204" pitchFamily="18" charset="0"/>
                          </a:rPr>
                          <m:t>solute</m:t>
                        </m:r>
                        <m:r>
                          <a:rPr lang="en-US" sz="1800">
                            <a:solidFill>
                              <a:srgbClr val="FFFF00"/>
                            </a:solidFill>
                            <a:latin typeface="Cambria Math" panose="02040503050406030204" pitchFamily="18" charset="0"/>
                          </a:rPr>
                          <m:t> </m:t>
                        </m:r>
                        <m:r>
                          <m:rPr>
                            <m:sty m:val="p"/>
                          </m:rPr>
                          <a:rPr lang="en-US" sz="1800">
                            <a:solidFill>
                              <a:srgbClr val="FFFF00"/>
                            </a:solidFill>
                            <a:latin typeface="Cambria Math" panose="02040503050406030204" pitchFamily="18" charset="0"/>
                          </a:rPr>
                          <m:t>moles</m:t>
                        </m:r>
                        <m:r>
                          <a:rPr lang="en-US" sz="1800" i="1">
                            <a:solidFill>
                              <a:srgbClr val="FFFF00"/>
                            </a:solidFill>
                            <a:latin typeface="Cambria Math" panose="02040503050406030204" pitchFamily="18" charset="0"/>
                          </a:rPr>
                          <m:t> </m:t>
                        </m:r>
                        <m:d>
                          <m:dPr>
                            <m:ctrlPr>
                              <a:rPr lang="en-US" sz="1800" i="1">
                                <a:solidFill>
                                  <a:srgbClr val="FFFF00"/>
                                </a:solidFill>
                                <a:latin typeface="Cambria Math" panose="02040503050406030204" pitchFamily="18" charset="0"/>
                              </a:rPr>
                            </m:ctrlPr>
                          </m:dPr>
                          <m:e>
                            <m:r>
                              <m:rPr>
                                <m:sty m:val="p"/>
                              </m:rPr>
                              <a:rPr lang="en-US" sz="1800">
                                <a:solidFill>
                                  <a:srgbClr val="FFFF00"/>
                                </a:solidFill>
                                <a:latin typeface="Cambria Math" panose="02040503050406030204" pitchFamily="18" charset="0"/>
                              </a:rPr>
                              <m:t>mol</m:t>
                            </m:r>
                          </m:e>
                        </m:d>
                      </m:num>
                      <m:den>
                        <m:r>
                          <m:rPr>
                            <m:sty m:val="p"/>
                          </m:rPr>
                          <a:rPr lang="en-US" sz="1800">
                            <a:solidFill>
                              <a:srgbClr val="6699FF"/>
                            </a:solidFill>
                            <a:latin typeface="Cambria Math" panose="02040503050406030204" pitchFamily="18" charset="0"/>
                          </a:rPr>
                          <m:t>solution</m:t>
                        </m:r>
                        <m:r>
                          <a:rPr lang="en-US" sz="1800">
                            <a:solidFill>
                              <a:srgbClr val="FFFF00"/>
                            </a:solidFill>
                            <a:latin typeface="Cambria Math" panose="02040503050406030204" pitchFamily="18" charset="0"/>
                          </a:rPr>
                          <m:t> </m:t>
                        </m:r>
                        <m:r>
                          <m:rPr>
                            <m:sty m:val="p"/>
                          </m:rPr>
                          <a:rPr lang="en-US" sz="1800">
                            <a:solidFill>
                              <a:srgbClr val="FFFF00"/>
                            </a:solidFill>
                            <a:latin typeface="Cambria Math" panose="02040503050406030204" pitchFamily="18" charset="0"/>
                          </a:rPr>
                          <m:t>volume</m:t>
                        </m:r>
                        <m:r>
                          <a:rPr lang="en-US" sz="1800" i="1">
                            <a:solidFill>
                              <a:srgbClr val="FFFF00"/>
                            </a:solidFill>
                            <a:latin typeface="Cambria Math" panose="02040503050406030204" pitchFamily="18" charset="0"/>
                          </a:rPr>
                          <m:t> (</m:t>
                        </m:r>
                        <m:r>
                          <m:rPr>
                            <m:sty m:val="p"/>
                          </m:rPr>
                          <a:rPr lang="en-US" sz="1800">
                            <a:solidFill>
                              <a:srgbClr val="FFFF00"/>
                            </a:solidFill>
                            <a:latin typeface="Cambria Math" panose="02040503050406030204" pitchFamily="18" charset="0"/>
                          </a:rPr>
                          <m:t>L</m:t>
                        </m:r>
                        <m:r>
                          <a:rPr lang="en-US" sz="1800" i="1">
                            <a:solidFill>
                              <a:srgbClr val="FFFF00"/>
                            </a:solidFill>
                            <a:latin typeface="Cambria Math" panose="02040503050406030204" pitchFamily="18" charset="0"/>
                          </a:rPr>
                          <m:t>)</m:t>
                        </m:r>
                      </m:den>
                    </m:f>
                  </m:oMath>
                </a14:m>
                <a:endParaRPr lang="en-US" b="1"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endParaRPr>
              </a:p>
              <a:p>
                <a:pPr>
                  <a:buClr>
                    <a:srgbClr val="FFFF00"/>
                  </a:buClr>
                </a:pPr>
                <a:r>
                  <a:rPr lang="en-US" sz="18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Identify associated inputs, determine needed conversions:</a:t>
                </a:r>
              </a:p>
              <a:p>
                <a:pPr lvl="1">
                  <a:buClr>
                    <a:srgbClr val="FFFF00"/>
                  </a:buClr>
                </a:pPr>
                <a:r>
                  <a:rPr lang="en-US" sz="1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Solute is NaCl; amount in grams (mass), but need moles. Have to use molar mass of NaCl</a:t>
                </a:r>
              </a:p>
              <a:p>
                <a:pPr marL="231775" lvl="1" indent="0">
                  <a:buClr>
                    <a:srgbClr val="FFFF00"/>
                  </a:buClr>
                  <a:buNone/>
                </a:pPr>
                <a14:m>
                  <m:oMathPara xmlns:m="http://schemas.openxmlformats.org/officeDocument/2006/math">
                    <m:oMathParaPr>
                      <m:jc m:val="centerGroup"/>
                    </m:oMathParaPr>
                    <m:oMath xmlns:m="http://schemas.openxmlformats.org/officeDocument/2006/math">
                      <m:r>
                        <a:rPr lang="en-US" sz="1400" b="0" i="1" smtClean="0">
                          <a:solidFill>
                            <a:srgbClr val="FFFF00"/>
                          </a:solidFill>
                          <a:latin typeface="Cambria Math" panose="02040503050406030204" pitchFamily="18" charset="0"/>
                        </a:rPr>
                        <m:t>137 </m:t>
                      </m:r>
                      <m:r>
                        <m:rPr>
                          <m:sty m:val="p"/>
                        </m:rPr>
                        <a:rPr lang="en-US" sz="1400" b="0" i="0" smtClean="0">
                          <a:solidFill>
                            <a:srgbClr val="FFFF00"/>
                          </a:solidFill>
                          <a:latin typeface="Cambria Math" panose="02040503050406030204" pitchFamily="18" charset="0"/>
                        </a:rPr>
                        <m:t>g</m:t>
                      </m:r>
                      <m:r>
                        <a:rPr lang="en-US" sz="1400" b="0" i="0" smtClean="0">
                          <a:solidFill>
                            <a:srgbClr val="FFFF00"/>
                          </a:solidFill>
                          <a:latin typeface="Cambria Math" panose="02040503050406030204" pitchFamily="18" charset="0"/>
                        </a:rPr>
                        <m:t> </m:t>
                      </m:r>
                      <m:r>
                        <m:rPr>
                          <m:sty m:val="p"/>
                        </m:rPr>
                        <a:rPr lang="en-US" sz="1400" b="0" i="0" smtClean="0">
                          <a:solidFill>
                            <a:srgbClr val="FFFF00"/>
                          </a:solidFill>
                          <a:latin typeface="Cambria Math" panose="02040503050406030204" pitchFamily="18" charset="0"/>
                        </a:rPr>
                        <m:t>NaCl</m:t>
                      </m:r>
                      <m:r>
                        <a:rPr lang="en-US" sz="1400" b="0" i="0" smtClean="0">
                          <a:solidFill>
                            <a:srgbClr val="FFFF00"/>
                          </a:solidFill>
                          <a:latin typeface="Cambria Math" panose="02040503050406030204" pitchFamily="18" charset="0"/>
                        </a:rPr>
                        <m:t> </m:t>
                      </m:r>
                      <m:r>
                        <a:rPr lang="en-US" sz="1400" b="0" i="1" smtClean="0">
                          <a:solidFill>
                            <a:srgbClr val="FFFF00"/>
                          </a:solidFill>
                          <a:latin typeface="Cambria Math" panose="02040503050406030204" pitchFamily="18" charset="0"/>
                          <a:ea typeface="Cambria Math" panose="02040503050406030204" pitchFamily="18" charset="0"/>
                        </a:rPr>
                        <m:t>×</m:t>
                      </m:r>
                      <m:f>
                        <m:fPr>
                          <m:ctrlPr>
                            <a:rPr lang="en-US" sz="1400" i="1" smtClean="0">
                              <a:solidFill>
                                <a:srgbClr val="FFFF00"/>
                              </a:solidFill>
                              <a:latin typeface="Cambria Math" panose="02040503050406030204" pitchFamily="18" charset="0"/>
                            </a:rPr>
                          </m:ctrlPr>
                        </m:fPr>
                        <m:num>
                          <m:r>
                            <a:rPr lang="en-US" sz="1400">
                              <a:solidFill>
                                <a:srgbClr val="FFFF00"/>
                              </a:solidFill>
                              <a:latin typeface="Cambria Math" panose="02040503050406030204" pitchFamily="18" charset="0"/>
                            </a:rPr>
                            <m:t>1 </m:t>
                          </m:r>
                          <m:r>
                            <m:rPr>
                              <m:sty m:val="p"/>
                            </m:rPr>
                            <a:rPr lang="en-US" sz="1400">
                              <a:solidFill>
                                <a:srgbClr val="FFFF00"/>
                              </a:solidFill>
                              <a:latin typeface="Cambria Math" panose="02040503050406030204" pitchFamily="18" charset="0"/>
                            </a:rPr>
                            <m:t>mol</m:t>
                          </m:r>
                          <m:r>
                            <a:rPr lang="en-US" sz="1400" b="0" i="0" smtClean="0">
                              <a:solidFill>
                                <a:srgbClr val="FFFF00"/>
                              </a:solidFill>
                              <a:latin typeface="Cambria Math" panose="02040503050406030204" pitchFamily="18" charset="0"/>
                            </a:rPr>
                            <m:t> </m:t>
                          </m:r>
                          <m:r>
                            <m:rPr>
                              <m:sty m:val="p"/>
                            </m:rPr>
                            <a:rPr lang="en-US" sz="1400" i="0" smtClean="0">
                              <a:solidFill>
                                <a:srgbClr val="FFFF00"/>
                              </a:solidFill>
                              <a:latin typeface="Cambria Math" panose="02040503050406030204" pitchFamily="18" charset="0"/>
                            </a:rPr>
                            <m:t>N</m:t>
                          </m:r>
                          <m:r>
                            <m:rPr>
                              <m:sty m:val="p"/>
                            </m:rPr>
                            <a:rPr lang="en-US" sz="1400" b="0" i="0" smtClean="0">
                              <a:solidFill>
                                <a:srgbClr val="FFFF00"/>
                              </a:solidFill>
                              <a:latin typeface="Cambria Math" panose="02040503050406030204" pitchFamily="18" charset="0"/>
                            </a:rPr>
                            <m:t>aCl</m:t>
                          </m:r>
                          <m:r>
                            <a:rPr lang="en-US" sz="1400" b="0" i="1" smtClean="0">
                              <a:solidFill>
                                <a:srgbClr val="FFFF00"/>
                              </a:solidFill>
                              <a:latin typeface="Cambria Math" panose="02040503050406030204" pitchFamily="18" charset="0"/>
                            </a:rPr>
                            <m:t> </m:t>
                          </m:r>
                        </m:num>
                        <m:den>
                          <m:r>
                            <a:rPr lang="en-US" sz="1400" b="0" i="0" smtClean="0">
                              <a:solidFill>
                                <a:srgbClr val="FFFF00"/>
                              </a:solidFill>
                              <a:latin typeface="Cambria Math" panose="02040503050406030204" pitchFamily="18" charset="0"/>
                            </a:rPr>
                            <m:t>58.44</m:t>
                          </m:r>
                          <m:r>
                            <a:rPr lang="en-US" sz="1400">
                              <a:solidFill>
                                <a:srgbClr val="FFFF00"/>
                              </a:solidFill>
                              <a:latin typeface="Cambria Math" panose="02040503050406030204" pitchFamily="18" charset="0"/>
                            </a:rPr>
                            <m:t> </m:t>
                          </m:r>
                          <m:r>
                            <m:rPr>
                              <m:sty m:val="p"/>
                            </m:rPr>
                            <a:rPr lang="en-US" sz="1400">
                              <a:solidFill>
                                <a:srgbClr val="FFFF00"/>
                              </a:solidFill>
                              <a:latin typeface="Cambria Math" panose="02040503050406030204" pitchFamily="18" charset="0"/>
                            </a:rPr>
                            <m:t>g</m:t>
                          </m:r>
                          <m:r>
                            <a:rPr lang="en-US" sz="1400" i="1" smtClean="0">
                              <a:solidFill>
                                <a:srgbClr val="FFFF00"/>
                              </a:solidFill>
                              <a:latin typeface="Cambria Math" panose="02040503050406030204" pitchFamily="18" charset="0"/>
                            </a:rPr>
                            <m:t> </m:t>
                          </m:r>
                          <m:r>
                            <m:rPr>
                              <m:sty m:val="p"/>
                            </m:rPr>
                            <a:rPr lang="en-US" sz="1400" b="0" i="0" smtClean="0">
                              <a:solidFill>
                                <a:srgbClr val="FFFF00"/>
                              </a:solidFill>
                              <a:latin typeface="Cambria Math" panose="02040503050406030204" pitchFamily="18" charset="0"/>
                            </a:rPr>
                            <m:t>NaCl</m:t>
                          </m:r>
                        </m:den>
                      </m:f>
                      <m:r>
                        <a:rPr lang="en-US" sz="1400" b="0" i="0" smtClean="0">
                          <a:solidFill>
                            <a:srgbClr val="FFFF00"/>
                          </a:solidFill>
                          <a:latin typeface="Cambria Math" panose="02040503050406030204" pitchFamily="18" charset="0"/>
                        </a:rPr>
                        <m:t>=2.34 </m:t>
                      </m:r>
                      <m:r>
                        <m:rPr>
                          <m:sty m:val="p"/>
                        </m:rPr>
                        <a:rPr lang="en-US" sz="1400" b="0" i="0" smtClean="0">
                          <a:solidFill>
                            <a:srgbClr val="FFFF00"/>
                          </a:solidFill>
                          <a:latin typeface="Cambria Math" panose="02040503050406030204" pitchFamily="18" charset="0"/>
                        </a:rPr>
                        <m:t>mol</m:t>
                      </m:r>
                      <m:r>
                        <a:rPr lang="en-US" sz="1400" b="0" i="0" smtClean="0">
                          <a:solidFill>
                            <a:srgbClr val="FFFF00"/>
                          </a:solidFill>
                          <a:latin typeface="Cambria Math" panose="02040503050406030204" pitchFamily="18" charset="0"/>
                        </a:rPr>
                        <m:t> </m:t>
                      </m:r>
                      <m:r>
                        <m:rPr>
                          <m:sty m:val="p"/>
                        </m:rPr>
                        <a:rPr lang="en-US" sz="1400" b="0" i="0" smtClean="0">
                          <a:solidFill>
                            <a:srgbClr val="FFFF00"/>
                          </a:solidFill>
                          <a:latin typeface="Cambria Math" panose="02040503050406030204" pitchFamily="18" charset="0"/>
                        </a:rPr>
                        <m:t>NaCl</m:t>
                      </m:r>
                    </m:oMath>
                  </m:oMathPara>
                </a14:m>
                <a:endParaRPr lang="en-US" sz="1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a:p>
                <a:pPr lvl="1">
                  <a:buClr>
                    <a:srgbClr val="FFFF00"/>
                  </a:buClr>
                </a:pPr>
                <a:r>
                  <a:rPr lang="en-US" sz="1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Solution volume is found but in units “mL” (milliliters), need to convert to “L” (liters)</a:t>
                </a:r>
              </a:p>
              <a:p>
                <a:pPr marL="231775" lvl="1" indent="0">
                  <a:buClr>
                    <a:srgbClr val="FFFF00"/>
                  </a:buClr>
                  <a:buNone/>
                </a:pPr>
                <a14:m>
                  <m:oMathPara xmlns:m="http://schemas.openxmlformats.org/officeDocument/2006/math">
                    <m:oMathParaPr>
                      <m:jc m:val="centerGroup"/>
                    </m:oMathParaPr>
                    <m:oMath xmlns:m="http://schemas.openxmlformats.org/officeDocument/2006/math">
                      <m:r>
                        <a:rPr lang="en-US" sz="1400" b="0" i="1" smtClean="0">
                          <a:solidFill>
                            <a:srgbClr val="FFFF00"/>
                          </a:solidFill>
                          <a:latin typeface="Cambria Math" panose="02040503050406030204" pitchFamily="18" charset="0"/>
                        </a:rPr>
                        <m:t>500 </m:t>
                      </m:r>
                      <m:r>
                        <m:rPr>
                          <m:sty m:val="p"/>
                        </m:rPr>
                        <a:rPr lang="en-US" sz="1400" b="0" i="0" smtClean="0">
                          <a:solidFill>
                            <a:srgbClr val="FFFF00"/>
                          </a:solidFill>
                          <a:latin typeface="Cambria Math" panose="02040503050406030204" pitchFamily="18" charset="0"/>
                        </a:rPr>
                        <m:t>mL</m:t>
                      </m:r>
                      <m:r>
                        <a:rPr lang="en-US" sz="1400" b="0" i="0" smtClean="0">
                          <a:solidFill>
                            <a:srgbClr val="FFFF00"/>
                          </a:solidFill>
                          <a:latin typeface="Cambria Math" panose="02040503050406030204" pitchFamily="18" charset="0"/>
                        </a:rPr>
                        <m:t> ×</m:t>
                      </m:r>
                      <m:f>
                        <m:fPr>
                          <m:ctrlPr>
                            <a:rPr lang="en-US" sz="1400" i="1">
                              <a:solidFill>
                                <a:srgbClr val="FFFF00"/>
                              </a:solidFill>
                              <a:latin typeface="Cambria Math" panose="02040503050406030204" pitchFamily="18" charset="0"/>
                            </a:rPr>
                          </m:ctrlPr>
                        </m:fPr>
                        <m:num>
                          <m:r>
                            <a:rPr lang="en-US" sz="1400" i="0">
                              <a:solidFill>
                                <a:srgbClr val="FFFF00"/>
                              </a:solidFill>
                              <a:latin typeface="Cambria Math" panose="02040503050406030204" pitchFamily="18" charset="0"/>
                            </a:rPr>
                            <m:t>1 </m:t>
                          </m:r>
                          <m:r>
                            <m:rPr>
                              <m:sty m:val="p"/>
                            </m:rPr>
                            <a:rPr lang="en-US" sz="1400" b="0" i="0" smtClean="0">
                              <a:solidFill>
                                <a:srgbClr val="FFFF00"/>
                              </a:solidFill>
                              <a:latin typeface="Cambria Math" panose="02040503050406030204" pitchFamily="18" charset="0"/>
                            </a:rPr>
                            <m:t>L</m:t>
                          </m:r>
                          <m:r>
                            <a:rPr lang="en-US" sz="1400" i="0">
                              <a:solidFill>
                                <a:srgbClr val="FFFF00"/>
                              </a:solidFill>
                              <a:latin typeface="Cambria Math" panose="02040503050406030204" pitchFamily="18" charset="0"/>
                            </a:rPr>
                            <m:t> </m:t>
                          </m:r>
                          <m:r>
                            <m:rPr>
                              <m:sty m:val="p"/>
                            </m:rPr>
                            <a:rPr lang="en-US" sz="1400" b="0" i="0" smtClean="0">
                              <a:solidFill>
                                <a:srgbClr val="FFFF00"/>
                              </a:solidFill>
                              <a:latin typeface="Cambria Math" panose="02040503050406030204" pitchFamily="18" charset="0"/>
                            </a:rPr>
                            <m:t>solution</m:t>
                          </m:r>
                        </m:num>
                        <m:den>
                          <m:r>
                            <a:rPr lang="en-US" sz="1400" b="0" i="0" smtClean="0">
                              <a:solidFill>
                                <a:srgbClr val="FFFF00"/>
                              </a:solidFill>
                              <a:latin typeface="Cambria Math" panose="02040503050406030204" pitchFamily="18" charset="0"/>
                            </a:rPr>
                            <m:t>1000 </m:t>
                          </m:r>
                          <m:r>
                            <m:rPr>
                              <m:sty m:val="p"/>
                            </m:rPr>
                            <a:rPr lang="en-US" sz="1400" b="0" i="0" smtClean="0">
                              <a:solidFill>
                                <a:srgbClr val="FFFF00"/>
                              </a:solidFill>
                              <a:latin typeface="Cambria Math" panose="02040503050406030204" pitchFamily="18" charset="0"/>
                            </a:rPr>
                            <m:t>mL</m:t>
                          </m:r>
                          <m:r>
                            <a:rPr lang="en-US" sz="1400" b="0" i="0" smtClean="0">
                              <a:solidFill>
                                <a:srgbClr val="FFFF00"/>
                              </a:solidFill>
                              <a:latin typeface="Cambria Math" panose="02040503050406030204" pitchFamily="18" charset="0"/>
                            </a:rPr>
                            <m:t> </m:t>
                          </m:r>
                          <m:r>
                            <m:rPr>
                              <m:sty m:val="p"/>
                            </m:rPr>
                            <a:rPr lang="en-US" sz="1400" b="0" i="0" smtClean="0">
                              <a:solidFill>
                                <a:srgbClr val="FFFF00"/>
                              </a:solidFill>
                              <a:latin typeface="Cambria Math" panose="02040503050406030204" pitchFamily="18" charset="0"/>
                            </a:rPr>
                            <m:t>solution</m:t>
                          </m:r>
                        </m:den>
                      </m:f>
                      <m:r>
                        <a:rPr lang="en-US" sz="1400">
                          <a:solidFill>
                            <a:srgbClr val="FFFF00"/>
                          </a:solidFill>
                          <a:latin typeface="Cambria Math" panose="02040503050406030204" pitchFamily="18" charset="0"/>
                        </a:rPr>
                        <m:t>=0.</m:t>
                      </m:r>
                      <m:r>
                        <a:rPr lang="en-US" sz="1400" b="0" i="0" smtClean="0">
                          <a:solidFill>
                            <a:srgbClr val="FFFF00"/>
                          </a:solidFill>
                          <a:latin typeface="Cambria Math" panose="02040503050406030204" pitchFamily="18" charset="0"/>
                        </a:rPr>
                        <m:t>5 </m:t>
                      </m:r>
                      <m:r>
                        <m:rPr>
                          <m:sty m:val="p"/>
                        </m:rPr>
                        <a:rPr lang="en-US" sz="1400" b="0" i="0" smtClean="0">
                          <a:solidFill>
                            <a:srgbClr val="FFFF00"/>
                          </a:solidFill>
                          <a:latin typeface="Cambria Math" panose="02040503050406030204" pitchFamily="18" charset="0"/>
                        </a:rPr>
                        <m:t>L</m:t>
                      </m:r>
                      <m:r>
                        <a:rPr lang="en-US" sz="1400" b="0" i="0" smtClean="0">
                          <a:solidFill>
                            <a:srgbClr val="FFFF00"/>
                          </a:solidFill>
                          <a:latin typeface="Cambria Math" panose="02040503050406030204" pitchFamily="18" charset="0"/>
                        </a:rPr>
                        <m:t> </m:t>
                      </m:r>
                      <m:r>
                        <m:rPr>
                          <m:sty m:val="p"/>
                        </m:rPr>
                        <a:rPr lang="en-US" sz="1400" b="0" i="0" smtClean="0">
                          <a:solidFill>
                            <a:srgbClr val="FFFF00"/>
                          </a:solidFill>
                          <a:latin typeface="Cambria Math" panose="02040503050406030204" pitchFamily="18" charset="0"/>
                        </a:rPr>
                        <m:t>solution</m:t>
                      </m:r>
                    </m:oMath>
                  </m:oMathPara>
                </a14:m>
                <a:endParaRPr lang="en-US" sz="1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a:p>
                <a:pPr marL="511175" indent="-511175">
                  <a:buClr>
                    <a:srgbClr val="FFFF00"/>
                  </a:buClr>
                  <a:buNone/>
                </a:pPr>
                <a:r>
                  <a:rPr lang="en-US" sz="2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Substitute values &amp; solve:</a:t>
                </a:r>
                <a:endParaRPr lang="en-US" dirty="0">
                  <a:solidFill>
                    <a:srgbClr val="FFFF00"/>
                  </a:solidFill>
                  <a:sym typeface="Wingdings" panose="05000000000000000000" pitchFamily="2" charset="2"/>
                </a:endParaRPr>
              </a:p>
              <a:p>
                <a:pPr marL="511175" indent="-511175" algn="ctr">
                  <a:buClr>
                    <a:srgbClr val="FFFF00"/>
                  </a:buClr>
                  <a:buNone/>
                </a:pPr>
                <a14:m>
                  <m:oMathPara xmlns:m="http://schemas.openxmlformats.org/officeDocument/2006/math">
                    <m:oMathParaPr>
                      <m:jc m:val="centerGroup"/>
                    </m:oMathParaPr>
                    <m:oMath xmlns:m="http://schemas.openxmlformats.org/officeDocument/2006/math">
                      <m:r>
                        <a:rPr lang="en-US" b="0" i="0" smtClean="0">
                          <a:solidFill>
                            <a:srgbClr val="FFFF00"/>
                          </a:solidFill>
                          <a:latin typeface="Cambria Math" panose="02040503050406030204" pitchFamily="18" charset="0"/>
                        </a:rPr>
                        <m:t>137</m:t>
                      </m:r>
                      <m:r>
                        <a:rPr lang="en-US" i="0">
                          <a:solidFill>
                            <a:srgbClr val="FFFF00"/>
                          </a:solidFill>
                          <a:latin typeface="Cambria Math" panose="02040503050406030204" pitchFamily="18" charset="0"/>
                        </a:rPr>
                        <m:t> </m:t>
                      </m:r>
                      <m:r>
                        <m:rPr>
                          <m:sty m:val="p"/>
                        </m:rPr>
                        <a:rPr lang="en-US" i="0">
                          <a:solidFill>
                            <a:srgbClr val="FFFF00"/>
                          </a:solidFill>
                          <a:latin typeface="Cambria Math" panose="02040503050406030204" pitchFamily="18" charset="0"/>
                        </a:rPr>
                        <m:t>g</m:t>
                      </m:r>
                      <m:r>
                        <a:rPr lang="en-US" i="0">
                          <a:solidFill>
                            <a:srgbClr val="FFFF00"/>
                          </a:solidFill>
                          <a:latin typeface="Cambria Math" panose="02040503050406030204" pitchFamily="18" charset="0"/>
                        </a:rPr>
                        <m:t> </m:t>
                      </m:r>
                      <m:r>
                        <m:rPr>
                          <m:sty m:val="p"/>
                        </m:rPr>
                        <a:rPr lang="en-US" b="0" i="0" smtClean="0">
                          <a:solidFill>
                            <a:srgbClr val="FFFF00"/>
                          </a:solidFill>
                          <a:latin typeface="Cambria Math" panose="02040503050406030204" pitchFamily="18" charset="0"/>
                        </a:rPr>
                        <m:t>NaCl</m:t>
                      </m:r>
                      <m:r>
                        <a:rPr lang="en-US" i="0">
                          <a:solidFill>
                            <a:srgbClr val="FFFF00"/>
                          </a:solidFill>
                          <a:latin typeface="Cambria Math" panose="02040503050406030204" pitchFamily="18" charset="0"/>
                        </a:rPr>
                        <m:t> </m:t>
                      </m:r>
                      <m:r>
                        <a:rPr lang="en-US" i="0">
                          <a:solidFill>
                            <a:srgbClr val="FFFF00"/>
                          </a:solidFill>
                          <a:latin typeface="Cambria Math" panose="02040503050406030204" pitchFamily="18" charset="0"/>
                          <a:ea typeface="Cambria Math" panose="02040503050406030204" pitchFamily="18" charset="0"/>
                        </a:rPr>
                        <m:t>×</m:t>
                      </m:r>
                      <m:f>
                        <m:fPr>
                          <m:ctrlPr>
                            <a:rPr lang="en-US" i="1">
                              <a:solidFill>
                                <a:srgbClr val="FFFF00"/>
                              </a:solidFill>
                              <a:latin typeface="Cambria Math" panose="02040503050406030204" pitchFamily="18" charset="0"/>
                            </a:rPr>
                          </m:ctrlPr>
                        </m:fPr>
                        <m:num>
                          <m:r>
                            <a:rPr lang="en-US" i="0">
                              <a:solidFill>
                                <a:srgbClr val="FFFF00"/>
                              </a:solidFill>
                              <a:latin typeface="Cambria Math" panose="02040503050406030204" pitchFamily="18" charset="0"/>
                            </a:rPr>
                            <m:t>1 </m:t>
                          </m:r>
                          <m:r>
                            <m:rPr>
                              <m:sty m:val="p"/>
                            </m:rPr>
                            <a:rPr lang="en-US" i="0">
                              <a:solidFill>
                                <a:srgbClr val="FFFF00"/>
                              </a:solidFill>
                              <a:latin typeface="Cambria Math" panose="02040503050406030204" pitchFamily="18" charset="0"/>
                            </a:rPr>
                            <m:t>mol</m:t>
                          </m:r>
                          <m:r>
                            <a:rPr lang="en-US" i="0">
                              <a:solidFill>
                                <a:srgbClr val="FFFF00"/>
                              </a:solidFill>
                              <a:latin typeface="Cambria Math" panose="02040503050406030204" pitchFamily="18" charset="0"/>
                            </a:rPr>
                            <m:t> </m:t>
                          </m:r>
                          <m:r>
                            <m:rPr>
                              <m:sty m:val="p"/>
                            </m:rPr>
                            <a:rPr lang="en-US" b="0" i="0" smtClean="0">
                              <a:solidFill>
                                <a:srgbClr val="FFFF00"/>
                              </a:solidFill>
                              <a:latin typeface="Cambria Math" panose="02040503050406030204" pitchFamily="18" charset="0"/>
                            </a:rPr>
                            <m:t>NaCl</m:t>
                          </m:r>
                        </m:num>
                        <m:den>
                          <m:r>
                            <a:rPr lang="en-US" b="0" i="0" smtClean="0">
                              <a:solidFill>
                                <a:srgbClr val="FFFF00"/>
                              </a:solidFill>
                              <a:latin typeface="Cambria Math" panose="02040503050406030204" pitchFamily="18" charset="0"/>
                            </a:rPr>
                            <m:t>58.44</m:t>
                          </m:r>
                          <m:r>
                            <a:rPr lang="en-US" i="0">
                              <a:solidFill>
                                <a:srgbClr val="FFFF00"/>
                              </a:solidFill>
                              <a:latin typeface="Cambria Math" panose="02040503050406030204" pitchFamily="18" charset="0"/>
                            </a:rPr>
                            <m:t> </m:t>
                          </m:r>
                          <m:r>
                            <m:rPr>
                              <m:sty m:val="p"/>
                            </m:rPr>
                            <a:rPr lang="en-US" i="0">
                              <a:solidFill>
                                <a:srgbClr val="FFFF00"/>
                              </a:solidFill>
                              <a:latin typeface="Cambria Math" panose="02040503050406030204" pitchFamily="18" charset="0"/>
                            </a:rPr>
                            <m:t>g</m:t>
                          </m:r>
                          <m:r>
                            <a:rPr lang="en-US" i="0">
                              <a:solidFill>
                                <a:srgbClr val="FFFF00"/>
                              </a:solidFill>
                              <a:latin typeface="Cambria Math" panose="02040503050406030204" pitchFamily="18" charset="0"/>
                            </a:rPr>
                            <m:t> </m:t>
                          </m:r>
                          <m:r>
                            <m:rPr>
                              <m:sty m:val="p"/>
                            </m:rPr>
                            <a:rPr lang="en-US" b="0" i="0" smtClean="0">
                              <a:solidFill>
                                <a:srgbClr val="FFFF00"/>
                              </a:solidFill>
                              <a:latin typeface="Cambria Math" panose="02040503050406030204" pitchFamily="18" charset="0"/>
                            </a:rPr>
                            <m:t>NaCl</m:t>
                          </m:r>
                        </m:den>
                      </m:f>
                      <m:r>
                        <a:rPr lang="en-US" i="0">
                          <a:solidFill>
                            <a:srgbClr val="FFFF00"/>
                          </a:solidFill>
                          <a:latin typeface="Cambria Math" panose="02040503050406030204" pitchFamily="18" charset="0"/>
                          <a:ea typeface="Cambria Math" panose="02040503050406030204" pitchFamily="18" charset="0"/>
                        </a:rPr>
                        <m:t>×</m:t>
                      </m:r>
                      <m:f>
                        <m:fPr>
                          <m:ctrlPr>
                            <a:rPr lang="en-US" i="1">
                              <a:solidFill>
                                <a:srgbClr val="FFFF00"/>
                              </a:solidFill>
                              <a:latin typeface="Cambria Math" panose="02040503050406030204" pitchFamily="18" charset="0"/>
                              <a:ea typeface="Cambria Math" panose="02040503050406030204" pitchFamily="18" charset="0"/>
                            </a:rPr>
                          </m:ctrlPr>
                        </m:fPr>
                        <m:num>
                          <m:r>
                            <a:rPr lang="en-US" i="0">
                              <a:solidFill>
                                <a:srgbClr val="FFFF00"/>
                              </a:solidFill>
                              <a:latin typeface="Cambria Math" panose="02040503050406030204" pitchFamily="18" charset="0"/>
                              <a:ea typeface="Cambria Math" panose="02040503050406030204" pitchFamily="18" charset="0"/>
                            </a:rPr>
                            <m:t>1</m:t>
                          </m:r>
                        </m:num>
                        <m:den>
                          <m:r>
                            <a:rPr lang="en-US" i="0">
                              <a:solidFill>
                                <a:srgbClr val="FFFF00"/>
                              </a:solidFill>
                              <a:latin typeface="Cambria Math" panose="02040503050406030204" pitchFamily="18" charset="0"/>
                            </a:rPr>
                            <m:t>500 </m:t>
                          </m:r>
                          <m:r>
                            <m:rPr>
                              <m:sty m:val="p"/>
                            </m:rPr>
                            <a:rPr lang="en-US" i="0">
                              <a:solidFill>
                                <a:srgbClr val="FFFF00"/>
                              </a:solidFill>
                              <a:latin typeface="Cambria Math" panose="02040503050406030204" pitchFamily="18" charset="0"/>
                            </a:rPr>
                            <m:t>mL</m:t>
                          </m:r>
                        </m:den>
                      </m:f>
                      <m:r>
                        <a:rPr lang="en-US" i="0">
                          <a:solidFill>
                            <a:srgbClr val="FFFF00"/>
                          </a:solidFill>
                          <a:latin typeface="Cambria Math" panose="02040503050406030204" pitchFamily="18" charset="0"/>
                        </a:rPr>
                        <m:t>×</m:t>
                      </m:r>
                      <m:f>
                        <m:fPr>
                          <m:ctrlPr>
                            <a:rPr lang="en-US" i="1">
                              <a:solidFill>
                                <a:srgbClr val="FFFF00"/>
                              </a:solidFill>
                              <a:latin typeface="Cambria Math" panose="02040503050406030204" pitchFamily="18" charset="0"/>
                            </a:rPr>
                          </m:ctrlPr>
                        </m:fPr>
                        <m:num>
                          <m:r>
                            <a:rPr lang="en-US" i="0">
                              <a:solidFill>
                                <a:srgbClr val="FFFF00"/>
                              </a:solidFill>
                              <a:latin typeface="Cambria Math" panose="02040503050406030204" pitchFamily="18" charset="0"/>
                            </a:rPr>
                            <m:t>1000 </m:t>
                          </m:r>
                          <m:r>
                            <m:rPr>
                              <m:sty m:val="p"/>
                            </m:rPr>
                            <a:rPr lang="en-US" i="0">
                              <a:solidFill>
                                <a:srgbClr val="FFFF00"/>
                              </a:solidFill>
                              <a:latin typeface="Cambria Math" panose="02040503050406030204" pitchFamily="18" charset="0"/>
                            </a:rPr>
                            <m:t>mL</m:t>
                          </m:r>
                          <m:r>
                            <a:rPr lang="en-US" i="0">
                              <a:solidFill>
                                <a:srgbClr val="FFFF00"/>
                              </a:solidFill>
                              <a:latin typeface="Cambria Math" panose="02040503050406030204" pitchFamily="18" charset="0"/>
                            </a:rPr>
                            <m:t> </m:t>
                          </m:r>
                          <m:r>
                            <m:rPr>
                              <m:sty m:val="p"/>
                            </m:rPr>
                            <a:rPr lang="en-US" i="0">
                              <a:solidFill>
                                <a:srgbClr val="FFFF00"/>
                              </a:solidFill>
                              <a:latin typeface="Cambria Math" panose="02040503050406030204" pitchFamily="18" charset="0"/>
                            </a:rPr>
                            <m:t>solution</m:t>
                          </m:r>
                        </m:num>
                        <m:den>
                          <m:r>
                            <a:rPr lang="en-US" i="0">
                              <a:solidFill>
                                <a:srgbClr val="FFFF00"/>
                              </a:solidFill>
                              <a:latin typeface="Cambria Math" panose="02040503050406030204" pitchFamily="18" charset="0"/>
                            </a:rPr>
                            <m:t>1 </m:t>
                          </m:r>
                          <m:r>
                            <m:rPr>
                              <m:sty m:val="p"/>
                            </m:rPr>
                            <a:rPr lang="en-US" i="0">
                              <a:solidFill>
                                <a:srgbClr val="FFFF00"/>
                              </a:solidFill>
                              <a:latin typeface="Cambria Math" panose="02040503050406030204" pitchFamily="18" charset="0"/>
                            </a:rPr>
                            <m:t>L</m:t>
                          </m:r>
                          <m:r>
                            <a:rPr lang="en-US" i="0">
                              <a:solidFill>
                                <a:srgbClr val="FFFF00"/>
                              </a:solidFill>
                              <a:latin typeface="Cambria Math" panose="02040503050406030204" pitchFamily="18" charset="0"/>
                            </a:rPr>
                            <m:t> </m:t>
                          </m:r>
                          <m:r>
                            <m:rPr>
                              <m:sty m:val="p"/>
                            </m:rPr>
                            <a:rPr lang="en-US" i="0">
                              <a:solidFill>
                                <a:srgbClr val="FFFF00"/>
                              </a:solidFill>
                              <a:latin typeface="Cambria Math" panose="02040503050406030204" pitchFamily="18" charset="0"/>
                            </a:rPr>
                            <m:t>solution</m:t>
                          </m:r>
                        </m:den>
                      </m:f>
                    </m:oMath>
                  </m:oMathPara>
                </a14:m>
                <a:br>
                  <a:rPr lang="en-US" i="1" dirty="0">
                    <a:solidFill>
                      <a:srgbClr val="FFFF00"/>
                    </a:solidFill>
                    <a:latin typeface="Cambria Math" panose="02040503050406030204" pitchFamily="18" charset="0"/>
                  </a:rPr>
                </a:br>
                <a14:m>
                  <m:oMath xmlns:m="http://schemas.openxmlformats.org/officeDocument/2006/math">
                    <m:r>
                      <a:rPr lang="en-US">
                        <a:solidFill>
                          <a:srgbClr val="FFFF00"/>
                        </a:solidFill>
                        <a:latin typeface="Cambria Math" panose="02040503050406030204" pitchFamily="18" charset="0"/>
                      </a:rPr>
                      <m:t>=</m:t>
                    </m:r>
                    <m:r>
                      <a:rPr lang="en-US" b="0" i="0" smtClean="0">
                        <a:solidFill>
                          <a:srgbClr val="FFFF00"/>
                        </a:solidFill>
                        <a:latin typeface="Cambria Math" panose="02040503050406030204" pitchFamily="18" charset="0"/>
                      </a:rPr>
                      <m:t>4.69</m:t>
                    </m:r>
                    <m:r>
                      <a:rPr lang="en-US">
                        <a:solidFill>
                          <a:srgbClr val="FFFF00"/>
                        </a:solidFill>
                        <a:latin typeface="Cambria Math" panose="02040503050406030204" pitchFamily="18" charset="0"/>
                      </a:rPr>
                      <m:t> </m:t>
                    </m:r>
                    <m:r>
                      <m:rPr>
                        <m:sty m:val="p"/>
                      </m:rPr>
                      <a:rPr lang="en-US">
                        <a:solidFill>
                          <a:srgbClr val="FFFF00"/>
                        </a:solidFill>
                        <a:latin typeface="Cambria Math" panose="02040503050406030204" pitchFamily="18" charset="0"/>
                      </a:rPr>
                      <m:t>M</m:t>
                    </m:r>
                    <m:r>
                      <a:rPr lang="en-US">
                        <a:solidFill>
                          <a:srgbClr val="FFFF00"/>
                        </a:solidFill>
                        <a:latin typeface="Cambria Math" panose="02040503050406030204" pitchFamily="18" charset="0"/>
                      </a:rPr>
                      <m:t> </m:t>
                    </m:r>
                    <m:r>
                      <m:rPr>
                        <m:sty m:val="p"/>
                      </m:rPr>
                      <a:rPr lang="en-US" b="0" i="0" smtClean="0">
                        <a:solidFill>
                          <a:srgbClr val="FFFF00"/>
                        </a:solidFill>
                        <a:latin typeface="Cambria Math" panose="02040503050406030204" pitchFamily="18" charset="0"/>
                      </a:rPr>
                      <m:t>NaCl</m:t>
                    </m:r>
                    <m:r>
                      <a:rPr lang="en-US" b="0" i="0" smtClean="0">
                        <a:solidFill>
                          <a:srgbClr val="FFFF00"/>
                        </a:solidFill>
                        <a:latin typeface="Cambria Math" panose="02040503050406030204" pitchFamily="18" charset="0"/>
                      </a:rPr>
                      <m:t> </m:t>
                    </m:r>
                    <m:r>
                      <m:rPr>
                        <m:sty m:val="p"/>
                      </m:rPr>
                      <a:rPr lang="en-US">
                        <a:solidFill>
                          <a:srgbClr val="FFFF00"/>
                        </a:solidFill>
                        <a:latin typeface="Cambria Math" panose="02040503050406030204" pitchFamily="18" charset="0"/>
                      </a:rPr>
                      <m:t>solution</m:t>
                    </m:r>
                  </m:oMath>
                </a14:m>
                <a:r>
                  <a:rPr lang="en-US" sz="1800" dirty="0">
                    <a:solidFill>
                      <a:srgbClr val="FFFF00"/>
                    </a:solidFill>
                  </a:rPr>
                  <a:t>    </a:t>
                </a:r>
                <a:r>
                  <a:rPr lang="en-US" sz="1800" dirty="0">
                    <a:solidFill>
                      <a:srgbClr val="FFFF00"/>
                    </a:solidFill>
                    <a:sym typeface="Wingdings" panose="05000000000000000000" pitchFamily="2" charset="2"/>
                  </a:rPr>
                  <a:t> “</a:t>
                </a:r>
                <a14:m>
                  <m:oMath xmlns:m="http://schemas.openxmlformats.org/officeDocument/2006/math">
                    <m:r>
                      <a:rPr lang="en-US" sz="1800">
                        <a:solidFill>
                          <a:srgbClr val="FFFF00"/>
                        </a:solidFill>
                        <a:latin typeface="Cambria Math" panose="02040503050406030204" pitchFamily="18" charset="0"/>
                      </a:rPr>
                      <m:t>5 </m:t>
                    </m:r>
                    <m:r>
                      <m:rPr>
                        <m:sty m:val="p"/>
                      </m:rPr>
                      <a:rPr lang="en-US" sz="1800">
                        <a:solidFill>
                          <a:srgbClr val="FFFF00"/>
                        </a:solidFill>
                        <a:latin typeface="Cambria Math" panose="02040503050406030204" pitchFamily="18" charset="0"/>
                      </a:rPr>
                      <m:t>M</m:t>
                    </m:r>
                    <m:r>
                      <a:rPr lang="en-US" sz="1800" b="0" i="0" smtClean="0">
                        <a:solidFill>
                          <a:srgbClr val="FFFF00"/>
                        </a:solidFill>
                        <a:latin typeface="Cambria Math" panose="02040503050406030204" pitchFamily="18" charset="0"/>
                      </a:rPr>
                      <m:t>"</m:t>
                    </m:r>
                    <m:r>
                      <a:rPr lang="en-US" sz="1800">
                        <a:solidFill>
                          <a:srgbClr val="FFFF00"/>
                        </a:solidFill>
                        <a:latin typeface="Cambria Math" panose="02040503050406030204" pitchFamily="18" charset="0"/>
                      </a:rPr>
                      <m:t> </m:t>
                    </m:r>
                    <m:r>
                      <m:rPr>
                        <m:sty m:val="p"/>
                      </m:rPr>
                      <a:rPr lang="en-US" sz="1800">
                        <a:solidFill>
                          <a:srgbClr val="FFFF00"/>
                        </a:solidFill>
                        <a:latin typeface="Cambria Math" panose="02040503050406030204" pitchFamily="18" charset="0"/>
                      </a:rPr>
                      <m:t>according</m:t>
                    </m:r>
                    <m:r>
                      <a:rPr lang="en-US" sz="1800">
                        <a:solidFill>
                          <a:srgbClr val="FFFF00"/>
                        </a:solidFill>
                        <a:latin typeface="Cambria Math" panose="02040503050406030204" pitchFamily="18" charset="0"/>
                      </a:rPr>
                      <m:t> </m:t>
                    </m:r>
                    <m:r>
                      <m:rPr>
                        <m:sty m:val="p"/>
                      </m:rPr>
                      <a:rPr lang="en-US" sz="1800">
                        <a:solidFill>
                          <a:srgbClr val="FFFF00"/>
                        </a:solidFill>
                        <a:latin typeface="Cambria Math" panose="02040503050406030204" pitchFamily="18" charset="0"/>
                      </a:rPr>
                      <m:t>to</m:t>
                    </m:r>
                    <m:r>
                      <a:rPr lang="en-US" sz="1800">
                        <a:solidFill>
                          <a:srgbClr val="FFFF00"/>
                        </a:solidFill>
                        <a:latin typeface="Cambria Math" panose="02040503050406030204" pitchFamily="18" charset="0"/>
                      </a:rPr>
                      <m:t> </m:t>
                    </m:r>
                    <m:r>
                      <m:rPr>
                        <m:sty m:val="p"/>
                      </m:rPr>
                      <a:rPr lang="en-US" sz="1800">
                        <a:solidFill>
                          <a:srgbClr val="FFFF00"/>
                        </a:solidFill>
                        <a:latin typeface="Cambria Math" panose="02040503050406030204" pitchFamily="18" charset="0"/>
                      </a:rPr>
                      <m:t>significant</m:t>
                    </m:r>
                    <m:r>
                      <a:rPr lang="en-US" sz="1800">
                        <a:solidFill>
                          <a:srgbClr val="FFFF00"/>
                        </a:solidFill>
                        <a:latin typeface="Cambria Math" panose="02040503050406030204" pitchFamily="18" charset="0"/>
                      </a:rPr>
                      <m:t> </m:t>
                    </m:r>
                    <m:r>
                      <m:rPr>
                        <m:sty m:val="p"/>
                      </m:rPr>
                      <a:rPr lang="en-US" sz="1800">
                        <a:solidFill>
                          <a:srgbClr val="FFFF00"/>
                        </a:solidFill>
                        <a:latin typeface="Cambria Math" panose="02040503050406030204" pitchFamily="18" charset="0"/>
                      </a:rPr>
                      <m:t>digits</m:t>
                    </m:r>
                  </m:oMath>
                </a14:m>
                <a:endParaRPr lang="en-US" sz="1800" dirty="0">
                  <a:solidFill>
                    <a:srgbClr val="FFFF00"/>
                  </a:solidFill>
                </a:endParaRPr>
              </a:p>
              <a:p>
                <a:pPr marL="0" indent="0" algn="ctr">
                  <a:buClr>
                    <a:srgbClr val="FFFF00"/>
                  </a:buClr>
                  <a:buNone/>
                </a:pPr>
                <a:r>
                  <a:rPr lang="en-US" sz="1800" dirty="0">
                    <a:latin typeface="Times New Roman" panose="02020603050405020304" pitchFamily="18" charset="0"/>
                    <a:cs typeface="Times New Roman" panose="02020603050405020304" pitchFamily="18" charset="0"/>
                  </a:rPr>
                  <a:t>Note that the volume expression was inverted to show</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how conversions can be included in the entire calculation</a:t>
                </a:r>
              </a:p>
            </p:txBody>
          </p:sp>
        </mc:Choice>
        <mc:Fallback xmlns="">
          <p:sp>
            <p:nvSpPr>
              <p:cNvPr id="5" name="Content Placeholder 4">
                <a:extLst>
                  <a:ext uri="{FF2B5EF4-FFF2-40B4-BE49-F238E27FC236}">
                    <a16:creationId xmlns:a16="http://schemas.microsoft.com/office/drawing/2014/main" id="{F1382407-2ED9-3888-0E11-6E575D7DC755}"/>
                  </a:ext>
                </a:extLst>
              </p:cNvPr>
              <p:cNvSpPr>
                <a:spLocks noGrp="1" noRot="1" noChangeAspect="1" noMove="1" noResize="1" noEditPoints="1" noAdjustHandles="1" noChangeArrowheads="1" noChangeShapeType="1" noTextEdit="1"/>
              </p:cNvSpPr>
              <p:nvPr>
                <p:ph idx="1"/>
              </p:nvPr>
            </p:nvSpPr>
            <p:spPr>
              <a:xfrm>
                <a:off x="369212" y="1031432"/>
                <a:ext cx="8387645" cy="5507386"/>
              </a:xfrm>
              <a:blipFill>
                <a:blip r:embed="rId2"/>
                <a:stretch>
                  <a:fillRect l="-1018" t="-77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1E05C090-BBFB-4D41-607D-FDB52B0FEAC7}"/>
              </a:ext>
            </a:extLst>
          </p:cNvPr>
          <p:cNvSpPr>
            <a:spLocks noGrp="1"/>
          </p:cNvSpPr>
          <p:nvPr>
            <p:ph type="sldNum" sz="quarter" idx="10"/>
          </p:nvPr>
        </p:nvSpPr>
        <p:spPr/>
        <p:txBody>
          <a:bodyPr/>
          <a:lstStyle/>
          <a:p>
            <a:fld id="{48B47BF4-C530-47F3-8F78-E261EA428483}" type="slidenum">
              <a:rPr lang="en-US" smtClean="0"/>
              <a:pPr/>
              <a:t>34</a:t>
            </a:fld>
            <a:endParaRPr lang="en-US" dirty="0"/>
          </a:p>
        </p:txBody>
      </p:sp>
    </p:spTree>
    <p:extLst>
      <p:ext uri="{BB962C8B-B14F-4D97-AF65-F5344CB8AC3E}">
        <p14:creationId xmlns:p14="http://schemas.microsoft.com/office/powerpoint/2010/main" val="34445983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F070A-EF33-2456-00C7-025F994719C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89542CE-A850-45BF-AD5D-D3A284E3491B}"/>
              </a:ext>
            </a:extLst>
          </p:cNvPr>
          <p:cNvSpPr>
            <a:spLocks noGrp="1"/>
          </p:cNvSpPr>
          <p:nvPr>
            <p:ph type="title"/>
          </p:nvPr>
        </p:nvSpPr>
        <p:spPr>
          <a:xfrm>
            <a:off x="372533" y="177860"/>
            <a:ext cx="8421512" cy="769441"/>
          </a:xfrm>
        </p:spPr>
        <p:txBody>
          <a:bodyPr/>
          <a:lstStyle/>
          <a:p>
            <a:r>
              <a:rPr lang="en-US" sz="4400" dirty="0"/>
              <a:t>Mass = Concentration × Volume</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EE2FF65F-C56C-C1C9-821E-F41CAFFF4EAC}"/>
                  </a:ext>
                </a:extLst>
              </p:cNvPr>
              <p:cNvSpPr>
                <a:spLocks noGrp="1"/>
              </p:cNvSpPr>
              <p:nvPr>
                <p:ph idx="1"/>
              </p:nvPr>
            </p:nvSpPr>
            <p:spPr>
              <a:xfrm>
                <a:off x="387321" y="1129723"/>
                <a:ext cx="8387645" cy="5383503"/>
              </a:xfrm>
            </p:spPr>
            <p:txBody>
              <a:bodyPr/>
              <a:lstStyle/>
              <a:p>
                <a:r>
                  <a:rPr lang="en-US" dirty="0"/>
                  <a:t>Just as </a:t>
                </a:r>
                <a14:m>
                  <m:oMath xmlns:m="http://schemas.openxmlformats.org/officeDocument/2006/math">
                    <m:r>
                      <m:rPr>
                        <m:sty m:val="p"/>
                      </m:rPr>
                      <a:rPr lang="en-US" b="0" i="0" smtClean="0">
                        <a:solidFill>
                          <a:srgbClr val="FFFF00"/>
                        </a:solidFill>
                        <a:latin typeface="Cambria Math" panose="02040503050406030204" pitchFamily="18" charset="0"/>
                      </a:rPr>
                      <m:t>concentration</m:t>
                    </m:r>
                    <m:r>
                      <a:rPr lang="en-US" b="0" i="0" smtClean="0">
                        <a:solidFill>
                          <a:srgbClr val="FFFF00"/>
                        </a:solidFill>
                        <a:latin typeface="Cambria Math" panose="02040503050406030204" pitchFamily="18" charset="0"/>
                      </a:rPr>
                      <m:t>=</m:t>
                    </m:r>
                    <m:f>
                      <m:fPr>
                        <m:ctrlPr>
                          <a:rPr lang="en-US" i="1">
                            <a:solidFill>
                              <a:srgbClr val="FFFF00"/>
                            </a:solidFill>
                            <a:latin typeface="Cambria Math" panose="02040503050406030204" pitchFamily="18" charset="0"/>
                          </a:rPr>
                        </m:ctrlPr>
                      </m:fPr>
                      <m:num>
                        <m:r>
                          <m:rPr>
                            <m:sty m:val="p"/>
                          </m:rPr>
                          <a:rPr lang="en-US" b="0" i="0" smtClean="0">
                            <a:solidFill>
                              <a:srgbClr val="FFFF00"/>
                            </a:solidFill>
                            <a:latin typeface="Cambria Math" panose="02040503050406030204" pitchFamily="18" charset="0"/>
                          </a:rPr>
                          <m:t>mass</m:t>
                        </m:r>
                        <m:r>
                          <a:rPr lang="en-US" b="0" i="0" smtClean="0">
                            <a:solidFill>
                              <a:srgbClr val="FFFF00"/>
                            </a:solidFill>
                            <a:latin typeface="Cambria Math" panose="02040503050406030204" pitchFamily="18" charset="0"/>
                          </a:rPr>
                          <m:t> </m:t>
                        </m:r>
                        <m:r>
                          <m:rPr>
                            <m:sty m:val="p"/>
                          </m:rPr>
                          <a:rPr lang="en-US" b="0" i="0" smtClean="0">
                            <a:solidFill>
                              <a:srgbClr val="FFFF00"/>
                            </a:solidFill>
                            <a:latin typeface="Cambria Math" panose="02040503050406030204" pitchFamily="18" charset="0"/>
                          </a:rPr>
                          <m:t>or</m:t>
                        </m:r>
                        <m:r>
                          <a:rPr lang="en-US" b="0" i="0" smtClean="0">
                            <a:solidFill>
                              <a:srgbClr val="FFFF00"/>
                            </a:solidFill>
                            <a:latin typeface="Cambria Math" panose="02040503050406030204" pitchFamily="18" charset="0"/>
                          </a:rPr>
                          <m:t> </m:t>
                        </m:r>
                        <m:r>
                          <m:rPr>
                            <m:sty m:val="p"/>
                          </m:rPr>
                          <a:rPr lang="en-US" b="0" i="0" smtClean="0">
                            <a:solidFill>
                              <a:srgbClr val="FFFF00"/>
                            </a:solidFill>
                            <a:latin typeface="Cambria Math" panose="02040503050406030204" pitchFamily="18" charset="0"/>
                          </a:rPr>
                          <m:t>amount</m:t>
                        </m:r>
                        <m:r>
                          <a:rPr lang="en-US" b="0" i="0" smtClean="0">
                            <a:solidFill>
                              <a:srgbClr val="FFFF00"/>
                            </a:solidFill>
                            <a:latin typeface="Cambria Math" panose="02040503050406030204" pitchFamily="18" charset="0"/>
                          </a:rPr>
                          <m:t> (</m:t>
                        </m:r>
                        <m:r>
                          <m:rPr>
                            <m:sty m:val="p"/>
                          </m:rPr>
                          <a:rPr lang="en-US" b="0" i="0" smtClean="0">
                            <a:solidFill>
                              <a:srgbClr val="FFFF00"/>
                            </a:solidFill>
                            <a:latin typeface="Cambria Math" panose="02040503050406030204" pitchFamily="18" charset="0"/>
                          </a:rPr>
                          <m:t>mol</m:t>
                        </m:r>
                        <m:r>
                          <a:rPr lang="en-US" b="0" i="0" smtClean="0">
                            <a:solidFill>
                              <a:srgbClr val="FFFF00"/>
                            </a:solidFill>
                            <a:latin typeface="Cambria Math" panose="02040503050406030204" pitchFamily="18" charset="0"/>
                          </a:rPr>
                          <m:t>)</m:t>
                        </m:r>
                      </m:num>
                      <m:den>
                        <m:r>
                          <m:rPr>
                            <m:sty m:val="p"/>
                          </m:rPr>
                          <a:rPr lang="en-US" b="0" i="0" smtClean="0">
                            <a:solidFill>
                              <a:srgbClr val="FFFF00"/>
                            </a:solidFill>
                            <a:latin typeface="Cambria Math" panose="02040503050406030204" pitchFamily="18" charset="0"/>
                          </a:rPr>
                          <m:t>volume</m:t>
                        </m:r>
                        <m:r>
                          <a:rPr lang="en-US" b="0" i="0" smtClean="0">
                            <a:solidFill>
                              <a:srgbClr val="FFFF00"/>
                            </a:solidFill>
                            <a:latin typeface="Cambria Math" panose="02040503050406030204" pitchFamily="18" charset="0"/>
                          </a:rPr>
                          <m:t> (</m:t>
                        </m:r>
                        <m:r>
                          <m:rPr>
                            <m:sty m:val="p"/>
                          </m:rPr>
                          <a:rPr lang="en-US" b="0" i="0" smtClean="0">
                            <a:solidFill>
                              <a:srgbClr val="FFFF00"/>
                            </a:solidFill>
                            <a:latin typeface="Cambria Math" panose="02040503050406030204" pitchFamily="18" charset="0"/>
                          </a:rPr>
                          <m:t>L</m:t>
                        </m:r>
                        <m:r>
                          <a:rPr lang="en-US" b="0" i="0" smtClean="0">
                            <a:solidFill>
                              <a:srgbClr val="FFFF00"/>
                            </a:solidFill>
                            <a:latin typeface="Cambria Math" panose="02040503050406030204" pitchFamily="18" charset="0"/>
                          </a:rPr>
                          <m:t>)</m:t>
                        </m:r>
                      </m:den>
                    </m:f>
                  </m:oMath>
                </a14:m>
                <a:r>
                  <a:rPr lang="en-US" sz="2000" dirty="0">
                    <a:sym typeface="Wingdings" panose="05000000000000000000" pitchFamily="2" charset="2"/>
                  </a:rPr>
                  <a:t>, algebra can be done to take any 2 of the 3 values to solve for the third value</a:t>
                </a:r>
              </a:p>
              <a:p>
                <a:pPr>
                  <a:tabLst>
                    <a:tab pos="2112963" algn="l"/>
                  </a:tabLst>
                </a:pPr>
                <a:r>
                  <a:rPr lang="en-US" sz="2000" dirty="0"/>
                  <a:t>What </a:t>
                </a:r>
                <a:r>
                  <a:rPr lang="en-US" sz="2000" b="1" dirty="0">
                    <a:solidFill>
                      <a:srgbClr val="00FF00"/>
                    </a:solidFill>
                  </a:rPr>
                  <a:t>volume</a:t>
                </a:r>
                <a:r>
                  <a:rPr lang="en-US" sz="2000" dirty="0"/>
                  <a:t> (in </a:t>
                </a:r>
                <a:r>
                  <a:rPr lang="en-US" sz="2000" dirty="0">
                    <a:solidFill>
                      <a:srgbClr val="FFC000"/>
                    </a:solidFill>
                  </a:rPr>
                  <a:t>liters</a:t>
                </a:r>
                <a:r>
                  <a:rPr lang="en-US" sz="2000" dirty="0"/>
                  <a:t>) must be used of stock </a:t>
                </a:r>
                <a:r>
                  <a:rPr lang="en-US" sz="2000" b="1" dirty="0">
                    <a:solidFill>
                      <a:srgbClr val="FFC000"/>
                    </a:solidFill>
                  </a:rPr>
                  <a:t>2.35 M </a:t>
                </a:r>
                <a:r>
                  <a:rPr lang="en-US" sz="2000" dirty="0">
                    <a:solidFill>
                      <a:schemeClr val="accent1">
                        <a:lumMod val="60000"/>
                        <a:lumOff val="40000"/>
                      </a:schemeClr>
                    </a:solidFill>
                  </a:rPr>
                  <a:t>CuSO</a:t>
                </a:r>
                <a:r>
                  <a:rPr lang="en-US" sz="2000" baseline="-25000" dirty="0">
                    <a:solidFill>
                      <a:schemeClr val="accent1">
                        <a:lumMod val="60000"/>
                        <a:lumOff val="40000"/>
                      </a:schemeClr>
                    </a:solidFill>
                  </a:rPr>
                  <a:t>4</a:t>
                </a:r>
                <a:r>
                  <a:rPr lang="en-US" sz="2000" dirty="0"/>
                  <a:t> [copper(II) sulfate] </a:t>
                </a:r>
                <a:r>
                  <a:rPr lang="en-US" sz="2000" dirty="0">
                    <a:solidFill>
                      <a:srgbClr val="6699FF"/>
                    </a:solidFill>
                  </a:rPr>
                  <a:t>solution </a:t>
                </a:r>
                <a:r>
                  <a:rPr lang="en-US" sz="2000" dirty="0"/>
                  <a:t>to obtain </a:t>
                </a:r>
                <a:r>
                  <a:rPr lang="en-US" sz="2000" b="1" dirty="0">
                    <a:solidFill>
                      <a:srgbClr val="FFC000"/>
                    </a:solidFill>
                  </a:rPr>
                  <a:t>4.88 mol </a:t>
                </a:r>
                <a:r>
                  <a:rPr lang="en-US" sz="2000" dirty="0">
                    <a:solidFill>
                      <a:srgbClr val="CC99FF"/>
                    </a:solidFill>
                  </a:rPr>
                  <a:t>solute</a:t>
                </a:r>
                <a:r>
                  <a:rPr lang="en-US" sz="2000" dirty="0"/>
                  <a:t>?</a:t>
                </a:r>
              </a:p>
              <a:p>
                <a:pPr>
                  <a:buClr>
                    <a:srgbClr val="FFFF00"/>
                  </a:buClr>
                </a:pPr>
                <a:r>
                  <a:rPr lang="en-US" sz="2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Find applicable mathematical relationship:</a:t>
                </a:r>
                <a:br>
                  <a:rPr lang="en-US" sz="2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br>
                <a14:m>
                  <m:oMath xmlns:m="http://schemas.openxmlformats.org/officeDocument/2006/math">
                    <m:r>
                      <m:rPr>
                        <m:sty m:val="p"/>
                      </m:rPr>
                      <a:rPr lang="en-US" sz="2000">
                        <a:solidFill>
                          <a:srgbClr val="FFFF00"/>
                        </a:solidFill>
                        <a:latin typeface="Cambria Math" panose="02040503050406030204" pitchFamily="18" charset="0"/>
                      </a:rPr>
                      <m:t>molarity</m:t>
                    </m:r>
                    <m:r>
                      <a:rPr lang="en-US" sz="2000" i="1">
                        <a:solidFill>
                          <a:srgbClr val="FFFF00"/>
                        </a:solidFill>
                        <a:latin typeface="Cambria Math" panose="02040503050406030204" pitchFamily="18" charset="0"/>
                      </a:rPr>
                      <m:t> </m:t>
                    </m:r>
                    <m:d>
                      <m:dPr>
                        <m:ctrlPr>
                          <a:rPr lang="en-US" sz="2000" i="1">
                            <a:solidFill>
                              <a:srgbClr val="FFFF00"/>
                            </a:solidFill>
                            <a:latin typeface="Cambria Math" panose="02040503050406030204" pitchFamily="18" charset="0"/>
                          </a:rPr>
                        </m:ctrlPr>
                      </m:dPr>
                      <m:e>
                        <m:r>
                          <a:rPr lang="en-US" sz="2000" i="1">
                            <a:solidFill>
                              <a:srgbClr val="FFFF00"/>
                            </a:solidFill>
                            <a:latin typeface="Cambria Math" panose="02040503050406030204" pitchFamily="18" charset="0"/>
                          </a:rPr>
                          <m:t>𝑀</m:t>
                        </m:r>
                      </m:e>
                    </m:d>
                    <m:r>
                      <a:rPr lang="en-US" sz="2000" i="1">
                        <a:solidFill>
                          <a:srgbClr val="FFFF00"/>
                        </a:solidFill>
                        <a:latin typeface="Cambria Math" panose="02040503050406030204" pitchFamily="18" charset="0"/>
                      </a:rPr>
                      <m:t>=</m:t>
                    </m:r>
                    <m:f>
                      <m:fPr>
                        <m:ctrlPr>
                          <a:rPr lang="en-US" sz="2000" i="1">
                            <a:solidFill>
                              <a:srgbClr val="FFFF00"/>
                            </a:solidFill>
                            <a:latin typeface="Cambria Math" panose="02040503050406030204" pitchFamily="18" charset="0"/>
                          </a:rPr>
                        </m:ctrlPr>
                      </m:fPr>
                      <m:num>
                        <m:r>
                          <m:rPr>
                            <m:sty m:val="p"/>
                          </m:rPr>
                          <a:rPr lang="en-US" sz="2000">
                            <a:solidFill>
                              <a:srgbClr val="CC99FF"/>
                            </a:solidFill>
                            <a:latin typeface="Cambria Math" panose="02040503050406030204" pitchFamily="18" charset="0"/>
                          </a:rPr>
                          <m:t>solute</m:t>
                        </m:r>
                        <m:r>
                          <a:rPr lang="en-US" sz="2000">
                            <a:solidFill>
                              <a:srgbClr val="FFFF00"/>
                            </a:solidFill>
                            <a:latin typeface="Cambria Math" panose="02040503050406030204" pitchFamily="18" charset="0"/>
                          </a:rPr>
                          <m:t> </m:t>
                        </m:r>
                        <m:r>
                          <m:rPr>
                            <m:sty m:val="p"/>
                          </m:rPr>
                          <a:rPr lang="en-US" sz="2000">
                            <a:solidFill>
                              <a:srgbClr val="FFFF00"/>
                            </a:solidFill>
                            <a:latin typeface="Cambria Math" panose="02040503050406030204" pitchFamily="18" charset="0"/>
                          </a:rPr>
                          <m:t>moles</m:t>
                        </m:r>
                        <m:r>
                          <a:rPr lang="en-US" sz="2000" i="1">
                            <a:solidFill>
                              <a:srgbClr val="FFFF00"/>
                            </a:solidFill>
                            <a:latin typeface="Cambria Math" panose="02040503050406030204" pitchFamily="18" charset="0"/>
                          </a:rPr>
                          <m:t> </m:t>
                        </m:r>
                        <m:d>
                          <m:dPr>
                            <m:ctrlPr>
                              <a:rPr lang="en-US" sz="2000" i="1">
                                <a:solidFill>
                                  <a:srgbClr val="FFFF00"/>
                                </a:solidFill>
                                <a:latin typeface="Cambria Math" panose="02040503050406030204" pitchFamily="18" charset="0"/>
                              </a:rPr>
                            </m:ctrlPr>
                          </m:dPr>
                          <m:e>
                            <m:r>
                              <m:rPr>
                                <m:sty m:val="p"/>
                              </m:rPr>
                              <a:rPr lang="en-US" sz="2000">
                                <a:solidFill>
                                  <a:srgbClr val="FFFF00"/>
                                </a:solidFill>
                                <a:latin typeface="Cambria Math" panose="02040503050406030204" pitchFamily="18" charset="0"/>
                              </a:rPr>
                              <m:t>mol</m:t>
                            </m:r>
                          </m:e>
                        </m:d>
                      </m:num>
                      <m:den>
                        <m:r>
                          <m:rPr>
                            <m:sty m:val="p"/>
                          </m:rPr>
                          <a:rPr lang="en-US" sz="2000">
                            <a:solidFill>
                              <a:srgbClr val="6699FF"/>
                            </a:solidFill>
                            <a:latin typeface="Cambria Math" panose="02040503050406030204" pitchFamily="18" charset="0"/>
                          </a:rPr>
                          <m:t>solution</m:t>
                        </m:r>
                        <m:r>
                          <a:rPr lang="en-US" sz="2000">
                            <a:solidFill>
                              <a:srgbClr val="FFFF00"/>
                            </a:solidFill>
                            <a:latin typeface="Cambria Math" panose="02040503050406030204" pitchFamily="18" charset="0"/>
                          </a:rPr>
                          <m:t> </m:t>
                        </m:r>
                        <m:r>
                          <m:rPr>
                            <m:sty m:val="p"/>
                          </m:rPr>
                          <a:rPr lang="en-US" sz="2000">
                            <a:solidFill>
                              <a:srgbClr val="FFFF00"/>
                            </a:solidFill>
                            <a:latin typeface="Cambria Math" panose="02040503050406030204" pitchFamily="18" charset="0"/>
                          </a:rPr>
                          <m:t>volume</m:t>
                        </m:r>
                        <m:r>
                          <a:rPr lang="en-US" sz="2000" i="1">
                            <a:solidFill>
                              <a:srgbClr val="FFFF00"/>
                            </a:solidFill>
                            <a:latin typeface="Cambria Math" panose="02040503050406030204" pitchFamily="18" charset="0"/>
                          </a:rPr>
                          <m:t> (</m:t>
                        </m:r>
                        <m:r>
                          <m:rPr>
                            <m:sty m:val="p"/>
                          </m:rPr>
                          <a:rPr lang="en-US" sz="2000">
                            <a:solidFill>
                              <a:srgbClr val="FFFF00"/>
                            </a:solidFill>
                            <a:latin typeface="Cambria Math" panose="02040503050406030204" pitchFamily="18" charset="0"/>
                          </a:rPr>
                          <m:t>L</m:t>
                        </m:r>
                        <m:r>
                          <a:rPr lang="en-US" sz="2000" i="1">
                            <a:solidFill>
                              <a:srgbClr val="FFFF00"/>
                            </a:solidFill>
                            <a:latin typeface="Cambria Math" panose="02040503050406030204" pitchFamily="18" charset="0"/>
                          </a:rPr>
                          <m:t>)</m:t>
                        </m:r>
                      </m:den>
                    </m:f>
                  </m:oMath>
                </a14:m>
                <a:endParaRPr lang="en-US" sz="2800" b="1"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endParaRPr>
              </a:p>
              <a:p>
                <a:pPr>
                  <a:buClr>
                    <a:srgbClr val="FFFF00"/>
                  </a:buClr>
                </a:pPr>
                <a:r>
                  <a:rPr lang="en-US" sz="2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Is algebra needed?    </a:t>
                </a:r>
                <a14:m>
                  <m:oMath xmlns:m="http://schemas.openxmlformats.org/officeDocument/2006/math">
                    <m:r>
                      <m:rPr>
                        <m:sty m:val="p"/>
                      </m:rPr>
                      <a:rPr lang="en-US" sz="2000">
                        <a:solidFill>
                          <a:srgbClr val="6699FF"/>
                        </a:solidFill>
                        <a:latin typeface="Cambria Math" panose="02040503050406030204" pitchFamily="18" charset="0"/>
                      </a:rPr>
                      <m:t>solution</m:t>
                    </m:r>
                    <m:r>
                      <a:rPr lang="en-US" sz="2000">
                        <a:solidFill>
                          <a:srgbClr val="FFFF00"/>
                        </a:solidFill>
                        <a:latin typeface="Cambria Math" panose="02040503050406030204" pitchFamily="18" charset="0"/>
                      </a:rPr>
                      <m:t> </m:t>
                    </m:r>
                    <m:r>
                      <m:rPr>
                        <m:sty m:val="p"/>
                      </m:rPr>
                      <a:rPr lang="en-US" sz="2000">
                        <a:solidFill>
                          <a:srgbClr val="FFFF00"/>
                        </a:solidFill>
                        <a:latin typeface="Cambria Math" panose="02040503050406030204" pitchFamily="18" charset="0"/>
                      </a:rPr>
                      <m:t>volume</m:t>
                    </m:r>
                    <m:r>
                      <a:rPr lang="en-US" sz="2000" i="1">
                        <a:solidFill>
                          <a:srgbClr val="FFFF00"/>
                        </a:solidFill>
                        <a:latin typeface="Cambria Math" panose="02040503050406030204" pitchFamily="18" charset="0"/>
                      </a:rPr>
                      <m:t> (</m:t>
                    </m:r>
                    <m:r>
                      <m:rPr>
                        <m:sty m:val="p"/>
                      </m:rPr>
                      <a:rPr lang="en-US" sz="2000">
                        <a:solidFill>
                          <a:srgbClr val="FFFF00"/>
                        </a:solidFill>
                        <a:latin typeface="Cambria Math" panose="02040503050406030204" pitchFamily="18" charset="0"/>
                      </a:rPr>
                      <m:t>L</m:t>
                    </m:r>
                    <m:r>
                      <a:rPr lang="en-US" sz="2000" i="1">
                        <a:solidFill>
                          <a:srgbClr val="FFFF00"/>
                        </a:solidFill>
                        <a:latin typeface="Cambria Math" panose="02040503050406030204" pitchFamily="18" charset="0"/>
                      </a:rPr>
                      <m:t>)</m:t>
                    </m:r>
                    <m:r>
                      <a:rPr lang="en-US" sz="2000" i="1" smtClean="0">
                        <a:solidFill>
                          <a:srgbClr val="FFFF00"/>
                        </a:solidFill>
                        <a:latin typeface="Cambria Math" panose="02040503050406030204" pitchFamily="18" charset="0"/>
                      </a:rPr>
                      <m:t> </m:t>
                    </m:r>
                    <m:r>
                      <a:rPr lang="en-US" sz="2000" i="1">
                        <a:solidFill>
                          <a:srgbClr val="FFFF00"/>
                        </a:solidFill>
                        <a:latin typeface="Cambria Math" panose="02040503050406030204" pitchFamily="18" charset="0"/>
                      </a:rPr>
                      <m:t>=</m:t>
                    </m:r>
                    <m:f>
                      <m:fPr>
                        <m:ctrlPr>
                          <a:rPr lang="en-US" sz="2000" i="1">
                            <a:solidFill>
                              <a:srgbClr val="FFFF00"/>
                            </a:solidFill>
                            <a:latin typeface="Cambria Math" panose="02040503050406030204" pitchFamily="18" charset="0"/>
                          </a:rPr>
                        </m:ctrlPr>
                      </m:fPr>
                      <m:num>
                        <m:r>
                          <m:rPr>
                            <m:sty m:val="p"/>
                          </m:rPr>
                          <a:rPr lang="en-US" sz="2000">
                            <a:solidFill>
                              <a:srgbClr val="CC99FF"/>
                            </a:solidFill>
                            <a:latin typeface="Cambria Math" panose="02040503050406030204" pitchFamily="18" charset="0"/>
                          </a:rPr>
                          <m:t>solute</m:t>
                        </m:r>
                        <m:r>
                          <a:rPr lang="en-US" sz="2000">
                            <a:solidFill>
                              <a:srgbClr val="FFFF00"/>
                            </a:solidFill>
                            <a:latin typeface="Cambria Math" panose="02040503050406030204" pitchFamily="18" charset="0"/>
                          </a:rPr>
                          <m:t> </m:t>
                        </m:r>
                        <m:r>
                          <m:rPr>
                            <m:sty m:val="p"/>
                          </m:rPr>
                          <a:rPr lang="en-US" sz="2000">
                            <a:solidFill>
                              <a:srgbClr val="FFFF00"/>
                            </a:solidFill>
                            <a:latin typeface="Cambria Math" panose="02040503050406030204" pitchFamily="18" charset="0"/>
                          </a:rPr>
                          <m:t>moles</m:t>
                        </m:r>
                        <m:r>
                          <a:rPr lang="en-US" sz="2000" i="1">
                            <a:solidFill>
                              <a:srgbClr val="FFFF00"/>
                            </a:solidFill>
                            <a:latin typeface="Cambria Math" panose="02040503050406030204" pitchFamily="18" charset="0"/>
                          </a:rPr>
                          <m:t> </m:t>
                        </m:r>
                        <m:d>
                          <m:dPr>
                            <m:ctrlPr>
                              <a:rPr lang="en-US" sz="2000" i="1">
                                <a:solidFill>
                                  <a:srgbClr val="FFFF00"/>
                                </a:solidFill>
                                <a:latin typeface="Cambria Math" panose="02040503050406030204" pitchFamily="18" charset="0"/>
                              </a:rPr>
                            </m:ctrlPr>
                          </m:dPr>
                          <m:e>
                            <m:r>
                              <m:rPr>
                                <m:sty m:val="p"/>
                              </m:rPr>
                              <a:rPr lang="en-US" sz="2000">
                                <a:solidFill>
                                  <a:srgbClr val="FFFF00"/>
                                </a:solidFill>
                                <a:latin typeface="Cambria Math" panose="02040503050406030204" pitchFamily="18" charset="0"/>
                              </a:rPr>
                              <m:t>mol</m:t>
                            </m:r>
                          </m:e>
                        </m:d>
                      </m:num>
                      <m:den>
                        <m:r>
                          <m:rPr>
                            <m:sty m:val="p"/>
                          </m:rPr>
                          <a:rPr lang="en-US" sz="2000">
                            <a:solidFill>
                              <a:srgbClr val="FFFF00"/>
                            </a:solidFill>
                            <a:latin typeface="Cambria Math" panose="02040503050406030204" pitchFamily="18" charset="0"/>
                          </a:rPr>
                          <m:t>molarity</m:t>
                        </m:r>
                        <m:r>
                          <a:rPr lang="en-US" sz="2000" i="1">
                            <a:solidFill>
                              <a:srgbClr val="FFFF00"/>
                            </a:solidFill>
                            <a:latin typeface="Cambria Math" panose="02040503050406030204" pitchFamily="18" charset="0"/>
                          </a:rPr>
                          <m:t> </m:t>
                        </m:r>
                        <m:d>
                          <m:dPr>
                            <m:ctrlPr>
                              <a:rPr lang="en-US" sz="2000" i="1">
                                <a:solidFill>
                                  <a:srgbClr val="FFFF00"/>
                                </a:solidFill>
                                <a:latin typeface="Cambria Math" panose="02040503050406030204" pitchFamily="18" charset="0"/>
                              </a:rPr>
                            </m:ctrlPr>
                          </m:dPr>
                          <m:e>
                            <m:r>
                              <a:rPr lang="en-US" sz="2000" i="1">
                                <a:solidFill>
                                  <a:srgbClr val="FFFF00"/>
                                </a:solidFill>
                                <a:latin typeface="Cambria Math" panose="02040503050406030204" pitchFamily="18" charset="0"/>
                              </a:rPr>
                              <m:t>𝑀</m:t>
                            </m:r>
                          </m:e>
                        </m:d>
                      </m:den>
                    </m:f>
                  </m:oMath>
                </a14:m>
                <a:endParaRPr lang="en-US" sz="2800" b="1"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a:p>
                <a:pPr>
                  <a:buClr>
                    <a:srgbClr val="FFFF00"/>
                  </a:buClr>
                </a:pPr>
                <a:r>
                  <a:rPr lang="en-US" sz="2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Substitute values &amp; solve:</a:t>
                </a:r>
                <a:endParaRPr lang="en-US" sz="2000" dirty="0">
                  <a:solidFill>
                    <a:srgbClr val="FFFF00"/>
                  </a:solidFill>
                  <a:sym typeface="Wingdings" panose="05000000000000000000" pitchFamily="2" charset="2"/>
                </a:endParaRPr>
              </a:p>
              <a:p>
                <a:pPr marL="511175" indent="-511175" algn="ctr">
                  <a:buClr>
                    <a:srgbClr val="FFFF00"/>
                  </a:buClr>
                  <a:buNone/>
                </a:pPr>
                <a14:m>
                  <m:oMathPara xmlns:m="http://schemas.openxmlformats.org/officeDocument/2006/math">
                    <m:oMathParaPr>
                      <m:jc m:val="centerGroup"/>
                    </m:oMathParaPr>
                    <m:oMath xmlns:m="http://schemas.openxmlformats.org/officeDocument/2006/math">
                      <m:r>
                        <m:rPr>
                          <m:sty m:val="p"/>
                        </m:rPr>
                        <a:rPr lang="en-US" sz="2200">
                          <a:solidFill>
                            <a:srgbClr val="6699FF"/>
                          </a:solidFill>
                          <a:latin typeface="Cambria Math" panose="02040503050406030204" pitchFamily="18" charset="0"/>
                        </a:rPr>
                        <m:t>solution</m:t>
                      </m:r>
                      <m:r>
                        <a:rPr lang="en-US" sz="2200">
                          <a:solidFill>
                            <a:srgbClr val="FFFF00"/>
                          </a:solidFill>
                          <a:latin typeface="Cambria Math" panose="02040503050406030204" pitchFamily="18" charset="0"/>
                        </a:rPr>
                        <m:t> </m:t>
                      </m:r>
                      <m:r>
                        <m:rPr>
                          <m:sty m:val="p"/>
                        </m:rPr>
                        <a:rPr lang="en-US" sz="2200">
                          <a:solidFill>
                            <a:srgbClr val="FFFF00"/>
                          </a:solidFill>
                          <a:latin typeface="Cambria Math" panose="02040503050406030204" pitchFamily="18" charset="0"/>
                        </a:rPr>
                        <m:t>volume</m:t>
                      </m:r>
                      <m:r>
                        <a:rPr lang="en-US" sz="2200" i="1">
                          <a:solidFill>
                            <a:srgbClr val="FFFF00"/>
                          </a:solidFill>
                          <a:latin typeface="Cambria Math" panose="02040503050406030204" pitchFamily="18" charset="0"/>
                        </a:rPr>
                        <m:t> </m:t>
                      </m:r>
                      <m:d>
                        <m:dPr>
                          <m:ctrlPr>
                            <a:rPr lang="en-US" sz="2200" i="1">
                              <a:solidFill>
                                <a:srgbClr val="FFFF00"/>
                              </a:solidFill>
                              <a:latin typeface="Cambria Math" panose="02040503050406030204" pitchFamily="18" charset="0"/>
                            </a:rPr>
                          </m:ctrlPr>
                        </m:dPr>
                        <m:e>
                          <m:r>
                            <m:rPr>
                              <m:sty m:val="p"/>
                            </m:rPr>
                            <a:rPr lang="en-US" sz="2200">
                              <a:solidFill>
                                <a:srgbClr val="FFFF00"/>
                              </a:solidFill>
                              <a:latin typeface="Cambria Math" panose="02040503050406030204" pitchFamily="18" charset="0"/>
                            </a:rPr>
                            <m:t>L</m:t>
                          </m:r>
                        </m:e>
                      </m:d>
                      <m:r>
                        <a:rPr lang="en-US" sz="2200" i="1">
                          <a:solidFill>
                            <a:srgbClr val="FFFF00"/>
                          </a:solidFill>
                          <a:latin typeface="Cambria Math" panose="02040503050406030204" pitchFamily="18" charset="0"/>
                        </a:rPr>
                        <m:t>=</m:t>
                      </m:r>
                      <m:f>
                        <m:fPr>
                          <m:ctrlPr>
                            <a:rPr lang="en-US" sz="2200" i="1">
                              <a:solidFill>
                                <a:srgbClr val="FFFF00"/>
                              </a:solidFill>
                              <a:latin typeface="Cambria Math" panose="02040503050406030204" pitchFamily="18" charset="0"/>
                            </a:rPr>
                          </m:ctrlPr>
                        </m:fPr>
                        <m:num>
                          <m:r>
                            <a:rPr lang="en-US" sz="2200">
                              <a:solidFill>
                                <a:srgbClr val="FFFF00"/>
                              </a:solidFill>
                              <a:latin typeface="Cambria Math" panose="02040503050406030204" pitchFamily="18" charset="0"/>
                            </a:rPr>
                            <m:t> 4.88 </m:t>
                          </m:r>
                          <m:r>
                            <m:rPr>
                              <m:sty m:val="p"/>
                            </m:rPr>
                            <a:rPr lang="en-US" sz="2200">
                              <a:solidFill>
                                <a:srgbClr val="FFFF00"/>
                              </a:solidFill>
                              <a:latin typeface="Cambria Math" panose="02040503050406030204" pitchFamily="18" charset="0"/>
                            </a:rPr>
                            <m:t>mol</m:t>
                          </m:r>
                          <m:r>
                            <a:rPr lang="en-US" sz="2200" i="1">
                              <a:solidFill>
                                <a:srgbClr val="FFFF00"/>
                              </a:solidFill>
                              <a:latin typeface="Cambria Math" panose="02040503050406030204" pitchFamily="18" charset="0"/>
                            </a:rPr>
                            <m:t> </m:t>
                          </m:r>
                          <m:r>
                            <m:rPr>
                              <m:sty m:val="p"/>
                            </m:rPr>
                            <a:rPr lang="en-US" sz="2200">
                              <a:solidFill>
                                <a:srgbClr val="FFFF00"/>
                              </a:solidFill>
                              <a:latin typeface="Cambria Math" panose="02040503050406030204" pitchFamily="18" charset="0"/>
                            </a:rPr>
                            <m:t>CuS</m:t>
                          </m:r>
                          <m:sSub>
                            <m:sSubPr>
                              <m:ctrlPr>
                                <a:rPr lang="en-US" sz="2200" i="1">
                                  <a:solidFill>
                                    <a:srgbClr val="FFFF00"/>
                                  </a:solidFill>
                                  <a:latin typeface="Cambria Math" panose="02040503050406030204" pitchFamily="18" charset="0"/>
                                </a:rPr>
                              </m:ctrlPr>
                            </m:sSubPr>
                            <m:e>
                              <m:r>
                                <m:rPr>
                                  <m:sty m:val="p"/>
                                </m:rPr>
                                <a:rPr lang="en-US" sz="2200">
                                  <a:solidFill>
                                    <a:srgbClr val="FFFF00"/>
                                  </a:solidFill>
                                  <a:latin typeface="Cambria Math" panose="02040503050406030204" pitchFamily="18" charset="0"/>
                                </a:rPr>
                                <m:t>O</m:t>
                              </m:r>
                            </m:e>
                            <m:sub>
                              <m:r>
                                <a:rPr lang="en-US" sz="2200">
                                  <a:solidFill>
                                    <a:srgbClr val="FFFF00"/>
                                  </a:solidFill>
                                  <a:latin typeface="Cambria Math" panose="02040503050406030204" pitchFamily="18" charset="0"/>
                                </a:rPr>
                                <m:t>4</m:t>
                              </m:r>
                            </m:sub>
                          </m:sSub>
                        </m:num>
                        <m:den>
                          <m:r>
                            <a:rPr lang="en-US" sz="2200" i="1">
                              <a:solidFill>
                                <a:srgbClr val="FFFF00"/>
                              </a:solidFill>
                              <a:latin typeface="Cambria Math" panose="02040503050406030204" pitchFamily="18" charset="0"/>
                            </a:rPr>
                            <m:t>2.35 </m:t>
                          </m:r>
                          <m:r>
                            <a:rPr lang="en-US" sz="2200" i="1">
                              <a:solidFill>
                                <a:srgbClr val="FFFF00"/>
                              </a:solidFill>
                              <a:latin typeface="Cambria Math" panose="02040503050406030204" pitchFamily="18" charset="0"/>
                            </a:rPr>
                            <m:t>𝑀</m:t>
                          </m:r>
                          <m:r>
                            <a:rPr lang="en-US" sz="2200" i="1">
                              <a:solidFill>
                                <a:srgbClr val="FFFF00"/>
                              </a:solidFill>
                              <a:latin typeface="Cambria Math" panose="02040503050406030204" pitchFamily="18" charset="0"/>
                            </a:rPr>
                            <m:t> </m:t>
                          </m:r>
                          <m:d>
                            <m:dPr>
                              <m:ctrlPr>
                                <a:rPr lang="en-US" sz="2200" i="1">
                                  <a:solidFill>
                                    <a:srgbClr val="FFFF00"/>
                                  </a:solidFill>
                                  <a:latin typeface="Cambria Math" panose="02040503050406030204" pitchFamily="18" charset="0"/>
                                </a:rPr>
                              </m:ctrlPr>
                            </m:dPr>
                            <m:e>
                              <m:f>
                                <m:fPr>
                                  <m:type m:val="lin"/>
                                  <m:ctrlPr>
                                    <a:rPr lang="en-US" sz="2200" i="1">
                                      <a:solidFill>
                                        <a:srgbClr val="FFFF00"/>
                                      </a:solidFill>
                                      <a:latin typeface="Cambria Math" panose="02040503050406030204" pitchFamily="18" charset="0"/>
                                    </a:rPr>
                                  </m:ctrlPr>
                                </m:fPr>
                                <m:num>
                                  <m:r>
                                    <m:rPr>
                                      <m:sty m:val="p"/>
                                    </m:rPr>
                                    <a:rPr lang="en-US" sz="2200">
                                      <a:solidFill>
                                        <a:srgbClr val="FFFF00"/>
                                      </a:solidFill>
                                      <a:latin typeface="Cambria Math" panose="02040503050406030204" pitchFamily="18" charset="0"/>
                                    </a:rPr>
                                    <m:t>mol</m:t>
                                  </m:r>
                                </m:num>
                                <m:den>
                                  <m:r>
                                    <m:rPr>
                                      <m:sty m:val="p"/>
                                    </m:rPr>
                                    <a:rPr lang="en-US" sz="2200">
                                      <a:solidFill>
                                        <a:srgbClr val="FFFF00"/>
                                      </a:solidFill>
                                      <a:latin typeface="Cambria Math" panose="02040503050406030204" pitchFamily="18" charset="0"/>
                                    </a:rPr>
                                    <m:t>L</m:t>
                                  </m:r>
                                </m:den>
                              </m:f>
                            </m:e>
                          </m:d>
                          <m:r>
                            <a:rPr lang="en-US" sz="2200" i="1">
                              <a:solidFill>
                                <a:srgbClr val="FFFF00"/>
                              </a:solidFill>
                              <a:latin typeface="Cambria Math" panose="02040503050406030204" pitchFamily="18" charset="0"/>
                            </a:rPr>
                            <m:t> </m:t>
                          </m:r>
                          <m:r>
                            <m:rPr>
                              <m:sty m:val="p"/>
                            </m:rPr>
                            <a:rPr lang="en-US" sz="2200">
                              <a:solidFill>
                                <a:srgbClr val="FFFF00"/>
                              </a:solidFill>
                              <a:latin typeface="Cambria Math" panose="02040503050406030204" pitchFamily="18" charset="0"/>
                            </a:rPr>
                            <m:t>CuS</m:t>
                          </m:r>
                          <m:sSub>
                            <m:sSubPr>
                              <m:ctrlPr>
                                <a:rPr lang="en-US" sz="2200" i="1">
                                  <a:solidFill>
                                    <a:srgbClr val="FFFF00"/>
                                  </a:solidFill>
                                  <a:latin typeface="Cambria Math" panose="02040503050406030204" pitchFamily="18" charset="0"/>
                                </a:rPr>
                              </m:ctrlPr>
                            </m:sSubPr>
                            <m:e>
                              <m:r>
                                <m:rPr>
                                  <m:sty m:val="p"/>
                                </m:rPr>
                                <a:rPr lang="en-US" sz="2200">
                                  <a:solidFill>
                                    <a:srgbClr val="FFFF00"/>
                                  </a:solidFill>
                                  <a:latin typeface="Cambria Math" panose="02040503050406030204" pitchFamily="18" charset="0"/>
                                </a:rPr>
                                <m:t>O</m:t>
                              </m:r>
                            </m:e>
                            <m:sub>
                              <m:r>
                                <a:rPr lang="en-US" sz="2200">
                                  <a:solidFill>
                                    <a:srgbClr val="FFFF00"/>
                                  </a:solidFill>
                                  <a:latin typeface="Cambria Math" panose="02040503050406030204" pitchFamily="18" charset="0"/>
                                </a:rPr>
                                <m:t>4</m:t>
                              </m:r>
                            </m:sub>
                          </m:sSub>
                        </m:den>
                      </m:f>
                      <m:r>
                        <a:rPr lang="en-US" sz="2200" i="1">
                          <a:solidFill>
                            <a:srgbClr val="FFFF00"/>
                          </a:solidFill>
                          <a:latin typeface="Cambria Math" panose="02040503050406030204" pitchFamily="18" charset="0"/>
                        </a:rPr>
                        <m:t>=2.08</m:t>
                      </m:r>
                      <m:r>
                        <a:rPr lang="en-US" sz="2200" b="0" i="0" smtClean="0">
                          <a:solidFill>
                            <a:srgbClr val="FFFF00"/>
                          </a:solidFill>
                          <a:latin typeface="Cambria Math" panose="02040503050406030204" pitchFamily="18" charset="0"/>
                        </a:rPr>
                        <m:t> </m:t>
                      </m:r>
                      <m:r>
                        <m:rPr>
                          <m:sty m:val="p"/>
                        </m:rPr>
                        <a:rPr lang="en-US" sz="2200" i="0">
                          <a:solidFill>
                            <a:srgbClr val="FFFF00"/>
                          </a:solidFill>
                          <a:latin typeface="Cambria Math" panose="02040503050406030204" pitchFamily="18" charset="0"/>
                        </a:rPr>
                        <m:t>L</m:t>
                      </m:r>
                      <m:r>
                        <a:rPr lang="en-US" sz="2200" i="0">
                          <a:solidFill>
                            <a:srgbClr val="FFFF00"/>
                          </a:solidFill>
                          <a:latin typeface="Cambria Math" panose="02040503050406030204" pitchFamily="18" charset="0"/>
                        </a:rPr>
                        <m:t> </m:t>
                      </m:r>
                      <m:r>
                        <m:rPr>
                          <m:sty m:val="p"/>
                        </m:rPr>
                        <a:rPr lang="en-US" sz="2200" i="0">
                          <a:solidFill>
                            <a:srgbClr val="FFFF00"/>
                          </a:solidFill>
                          <a:latin typeface="Cambria Math" panose="02040503050406030204" pitchFamily="18" charset="0"/>
                        </a:rPr>
                        <m:t>solution</m:t>
                      </m:r>
                    </m:oMath>
                  </m:oMathPara>
                </a14:m>
                <a:endParaRPr lang="en-US" sz="2200" dirty="0"/>
              </a:p>
              <a:p>
                <a:pPr lvl="1"/>
                <a:endParaRPr lang="en-US" dirty="0"/>
              </a:p>
            </p:txBody>
          </p:sp>
        </mc:Choice>
        <mc:Fallback xmlns="">
          <p:sp>
            <p:nvSpPr>
              <p:cNvPr id="5" name="Content Placeholder 4">
                <a:extLst>
                  <a:ext uri="{FF2B5EF4-FFF2-40B4-BE49-F238E27FC236}">
                    <a16:creationId xmlns:a16="http://schemas.microsoft.com/office/drawing/2014/main" id="{EE2FF65F-C56C-C1C9-821E-F41CAFFF4EAC}"/>
                  </a:ext>
                </a:extLst>
              </p:cNvPr>
              <p:cNvSpPr>
                <a:spLocks noGrp="1" noRot="1" noChangeAspect="1" noMove="1" noResize="1" noEditPoints="1" noAdjustHandles="1" noChangeArrowheads="1" noChangeShapeType="1" noTextEdit="1"/>
              </p:cNvSpPr>
              <p:nvPr>
                <p:ph idx="1"/>
              </p:nvPr>
            </p:nvSpPr>
            <p:spPr>
              <a:xfrm>
                <a:off x="387321" y="1129723"/>
                <a:ext cx="8387645" cy="5383503"/>
              </a:xfrm>
              <a:blipFill>
                <a:blip r:embed="rId2"/>
                <a:stretch>
                  <a:fillRect l="-1164" r="-50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D798570-4F95-9C29-832C-4D57229D3106}"/>
              </a:ext>
            </a:extLst>
          </p:cNvPr>
          <p:cNvSpPr>
            <a:spLocks noGrp="1"/>
          </p:cNvSpPr>
          <p:nvPr>
            <p:ph type="sldNum" sz="quarter" idx="10"/>
          </p:nvPr>
        </p:nvSpPr>
        <p:spPr/>
        <p:txBody>
          <a:bodyPr/>
          <a:lstStyle/>
          <a:p>
            <a:fld id="{48B47BF4-C530-47F3-8F78-E261EA428483}" type="slidenum">
              <a:rPr lang="en-US" smtClean="0"/>
              <a:pPr/>
              <a:t>35</a:t>
            </a:fld>
            <a:endParaRPr lang="en-US" dirty="0"/>
          </a:p>
        </p:txBody>
      </p:sp>
    </p:spTree>
    <p:extLst>
      <p:ext uri="{BB962C8B-B14F-4D97-AF65-F5344CB8AC3E}">
        <p14:creationId xmlns:p14="http://schemas.microsoft.com/office/powerpoint/2010/main" val="7901815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B64EE-1512-65D5-8CC0-8C2021EAFE4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8E6C05A-4ECE-7BE1-BB28-DDB63BE5B41C}"/>
              </a:ext>
            </a:extLst>
          </p:cNvPr>
          <p:cNvSpPr>
            <a:spLocks noGrp="1"/>
          </p:cNvSpPr>
          <p:nvPr>
            <p:ph type="title"/>
          </p:nvPr>
        </p:nvSpPr>
        <p:spPr>
          <a:xfrm>
            <a:off x="372533" y="239415"/>
            <a:ext cx="8421512" cy="646331"/>
          </a:xfrm>
        </p:spPr>
        <p:txBody>
          <a:bodyPr/>
          <a:lstStyle/>
          <a:p>
            <a:r>
              <a:rPr lang="en-US" sz="3600" dirty="0"/>
              <a:t>Mass = Molar Mass × Molarity × Volume</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7E6FBAE5-71D5-95BD-A9E1-6D7047C79B19}"/>
                  </a:ext>
                </a:extLst>
              </p:cNvPr>
              <p:cNvSpPr>
                <a:spLocks noGrp="1"/>
              </p:cNvSpPr>
              <p:nvPr>
                <p:ph idx="1"/>
              </p:nvPr>
            </p:nvSpPr>
            <p:spPr>
              <a:xfrm>
                <a:off x="387321" y="1129723"/>
                <a:ext cx="8387645" cy="5383503"/>
              </a:xfrm>
            </p:spPr>
            <p:txBody>
              <a:bodyPr/>
              <a:lstStyle/>
              <a:p>
                <a:pPr>
                  <a:tabLst>
                    <a:tab pos="2112963" algn="l"/>
                  </a:tabLst>
                </a:pPr>
                <a:r>
                  <a:rPr lang="en-US" sz="2000" dirty="0"/>
                  <a:t>A chemist must prepare </a:t>
                </a:r>
                <a:r>
                  <a:rPr lang="en-US" sz="2000" b="1" dirty="0">
                    <a:solidFill>
                      <a:srgbClr val="FFC000"/>
                    </a:solidFill>
                  </a:rPr>
                  <a:t>3.00 L </a:t>
                </a:r>
                <a:r>
                  <a:rPr lang="en-US" sz="2000" dirty="0"/>
                  <a:t>of a</a:t>
                </a:r>
                <a:r>
                  <a:rPr lang="en-US" sz="2000" b="1" dirty="0">
                    <a:solidFill>
                      <a:srgbClr val="FFC000"/>
                    </a:solidFill>
                  </a:rPr>
                  <a:t> 0.250 M </a:t>
                </a:r>
                <a:r>
                  <a:rPr lang="en-US" sz="2000" dirty="0">
                    <a:solidFill>
                      <a:schemeClr val="accent1">
                        <a:lumMod val="60000"/>
                        <a:lumOff val="40000"/>
                      </a:schemeClr>
                    </a:solidFill>
                  </a:rPr>
                  <a:t>KMnO</a:t>
                </a:r>
                <a:r>
                  <a:rPr lang="en-US" sz="2000" baseline="-25000" dirty="0">
                    <a:solidFill>
                      <a:schemeClr val="accent1">
                        <a:lumMod val="60000"/>
                        <a:lumOff val="40000"/>
                      </a:schemeClr>
                    </a:solidFill>
                  </a:rPr>
                  <a:t>4</a:t>
                </a:r>
                <a:r>
                  <a:rPr lang="en-US" sz="2000" dirty="0"/>
                  <a:t> [potassium permanganate] </a:t>
                </a:r>
                <a:r>
                  <a:rPr lang="en-US" sz="2000" dirty="0">
                    <a:solidFill>
                      <a:srgbClr val="6699FF"/>
                    </a:solidFill>
                  </a:rPr>
                  <a:t>solution.</a:t>
                </a:r>
                <a:r>
                  <a:rPr lang="en-US" sz="2000" dirty="0"/>
                  <a:t> What </a:t>
                </a:r>
                <a:r>
                  <a:rPr lang="en-US" sz="2000" b="1" dirty="0">
                    <a:solidFill>
                      <a:srgbClr val="00FF00"/>
                    </a:solidFill>
                  </a:rPr>
                  <a:t>mass</a:t>
                </a:r>
                <a:r>
                  <a:rPr lang="en-US" sz="2000" dirty="0"/>
                  <a:t> of </a:t>
                </a:r>
                <a:r>
                  <a:rPr lang="en-US" sz="2000" dirty="0">
                    <a:solidFill>
                      <a:srgbClr val="CC99FF"/>
                    </a:solidFill>
                  </a:rPr>
                  <a:t>solute </a:t>
                </a:r>
                <a:r>
                  <a:rPr lang="en-US" sz="2000" dirty="0"/>
                  <a:t>is needed</a:t>
                </a:r>
              </a:p>
              <a:p>
                <a:pPr>
                  <a:buClr>
                    <a:srgbClr val="FFFF00"/>
                  </a:buClr>
                </a:pPr>
                <a:r>
                  <a:rPr lang="en-US" sz="2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Find applicable mathematical relationship:</a:t>
                </a:r>
                <a:br>
                  <a:rPr lang="en-US" sz="2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br>
                <a14:m>
                  <m:oMath xmlns:m="http://schemas.openxmlformats.org/officeDocument/2006/math">
                    <m:r>
                      <m:rPr>
                        <m:sty m:val="p"/>
                      </m:rPr>
                      <a:rPr lang="en-US" sz="2000">
                        <a:solidFill>
                          <a:srgbClr val="FFFF00"/>
                        </a:solidFill>
                        <a:latin typeface="Cambria Math" panose="02040503050406030204" pitchFamily="18" charset="0"/>
                      </a:rPr>
                      <m:t>molarity</m:t>
                    </m:r>
                    <m:r>
                      <a:rPr lang="en-US" sz="2000" i="1">
                        <a:solidFill>
                          <a:srgbClr val="FFFF00"/>
                        </a:solidFill>
                        <a:latin typeface="Cambria Math" panose="02040503050406030204" pitchFamily="18" charset="0"/>
                      </a:rPr>
                      <m:t> </m:t>
                    </m:r>
                    <m:d>
                      <m:dPr>
                        <m:ctrlPr>
                          <a:rPr lang="en-US" sz="2000" i="1">
                            <a:solidFill>
                              <a:srgbClr val="FFFF00"/>
                            </a:solidFill>
                            <a:latin typeface="Cambria Math" panose="02040503050406030204" pitchFamily="18" charset="0"/>
                          </a:rPr>
                        </m:ctrlPr>
                      </m:dPr>
                      <m:e>
                        <m:r>
                          <a:rPr lang="en-US" sz="2000" i="1">
                            <a:solidFill>
                              <a:srgbClr val="FFFF00"/>
                            </a:solidFill>
                            <a:latin typeface="Cambria Math" panose="02040503050406030204" pitchFamily="18" charset="0"/>
                          </a:rPr>
                          <m:t>𝑀</m:t>
                        </m:r>
                      </m:e>
                    </m:d>
                    <m:r>
                      <a:rPr lang="en-US" sz="2000" i="1">
                        <a:solidFill>
                          <a:srgbClr val="FFFF00"/>
                        </a:solidFill>
                        <a:latin typeface="Cambria Math" panose="02040503050406030204" pitchFamily="18" charset="0"/>
                      </a:rPr>
                      <m:t>=</m:t>
                    </m:r>
                    <m:f>
                      <m:fPr>
                        <m:ctrlPr>
                          <a:rPr lang="en-US" sz="2000" i="1">
                            <a:solidFill>
                              <a:srgbClr val="FFFF00"/>
                            </a:solidFill>
                            <a:latin typeface="Cambria Math" panose="02040503050406030204" pitchFamily="18" charset="0"/>
                          </a:rPr>
                        </m:ctrlPr>
                      </m:fPr>
                      <m:num>
                        <m:r>
                          <m:rPr>
                            <m:sty m:val="p"/>
                          </m:rPr>
                          <a:rPr lang="en-US" sz="2000">
                            <a:solidFill>
                              <a:srgbClr val="CC99FF"/>
                            </a:solidFill>
                            <a:latin typeface="Cambria Math" panose="02040503050406030204" pitchFamily="18" charset="0"/>
                          </a:rPr>
                          <m:t>solute</m:t>
                        </m:r>
                        <m:r>
                          <a:rPr lang="en-US" sz="2000">
                            <a:solidFill>
                              <a:srgbClr val="FFFF00"/>
                            </a:solidFill>
                            <a:latin typeface="Cambria Math" panose="02040503050406030204" pitchFamily="18" charset="0"/>
                          </a:rPr>
                          <m:t> </m:t>
                        </m:r>
                        <m:r>
                          <m:rPr>
                            <m:sty m:val="p"/>
                          </m:rPr>
                          <a:rPr lang="en-US" sz="2000">
                            <a:solidFill>
                              <a:srgbClr val="FFFF00"/>
                            </a:solidFill>
                            <a:latin typeface="Cambria Math" panose="02040503050406030204" pitchFamily="18" charset="0"/>
                          </a:rPr>
                          <m:t>moles</m:t>
                        </m:r>
                        <m:r>
                          <a:rPr lang="en-US" sz="2000" i="1">
                            <a:solidFill>
                              <a:srgbClr val="FFFF00"/>
                            </a:solidFill>
                            <a:latin typeface="Cambria Math" panose="02040503050406030204" pitchFamily="18" charset="0"/>
                          </a:rPr>
                          <m:t> </m:t>
                        </m:r>
                        <m:d>
                          <m:dPr>
                            <m:ctrlPr>
                              <a:rPr lang="en-US" sz="2000" i="1">
                                <a:solidFill>
                                  <a:srgbClr val="FFFF00"/>
                                </a:solidFill>
                                <a:latin typeface="Cambria Math" panose="02040503050406030204" pitchFamily="18" charset="0"/>
                              </a:rPr>
                            </m:ctrlPr>
                          </m:dPr>
                          <m:e>
                            <m:r>
                              <m:rPr>
                                <m:sty m:val="p"/>
                              </m:rPr>
                              <a:rPr lang="en-US" sz="2000">
                                <a:solidFill>
                                  <a:srgbClr val="FFFF00"/>
                                </a:solidFill>
                                <a:latin typeface="Cambria Math" panose="02040503050406030204" pitchFamily="18" charset="0"/>
                              </a:rPr>
                              <m:t>mol</m:t>
                            </m:r>
                          </m:e>
                        </m:d>
                      </m:num>
                      <m:den>
                        <m:r>
                          <m:rPr>
                            <m:sty m:val="p"/>
                          </m:rPr>
                          <a:rPr lang="en-US" sz="2000">
                            <a:solidFill>
                              <a:srgbClr val="6699FF"/>
                            </a:solidFill>
                            <a:latin typeface="Cambria Math" panose="02040503050406030204" pitchFamily="18" charset="0"/>
                          </a:rPr>
                          <m:t>solution</m:t>
                        </m:r>
                        <m:r>
                          <a:rPr lang="en-US" sz="2000">
                            <a:solidFill>
                              <a:srgbClr val="FFFF00"/>
                            </a:solidFill>
                            <a:latin typeface="Cambria Math" panose="02040503050406030204" pitchFamily="18" charset="0"/>
                          </a:rPr>
                          <m:t> </m:t>
                        </m:r>
                        <m:r>
                          <m:rPr>
                            <m:sty m:val="p"/>
                          </m:rPr>
                          <a:rPr lang="en-US" sz="2000">
                            <a:solidFill>
                              <a:srgbClr val="FFFF00"/>
                            </a:solidFill>
                            <a:latin typeface="Cambria Math" panose="02040503050406030204" pitchFamily="18" charset="0"/>
                          </a:rPr>
                          <m:t>volume</m:t>
                        </m:r>
                        <m:r>
                          <a:rPr lang="en-US" sz="2000" i="1">
                            <a:solidFill>
                              <a:srgbClr val="FFFF00"/>
                            </a:solidFill>
                            <a:latin typeface="Cambria Math" panose="02040503050406030204" pitchFamily="18" charset="0"/>
                          </a:rPr>
                          <m:t> (</m:t>
                        </m:r>
                        <m:r>
                          <m:rPr>
                            <m:sty m:val="p"/>
                          </m:rPr>
                          <a:rPr lang="en-US" sz="2000">
                            <a:solidFill>
                              <a:srgbClr val="FFFF00"/>
                            </a:solidFill>
                            <a:latin typeface="Cambria Math" panose="02040503050406030204" pitchFamily="18" charset="0"/>
                          </a:rPr>
                          <m:t>L</m:t>
                        </m:r>
                        <m:r>
                          <a:rPr lang="en-US" sz="2000" i="1">
                            <a:solidFill>
                              <a:srgbClr val="FFFF00"/>
                            </a:solidFill>
                            <a:latin typeface="Cambria Math" panose="02040503050406030204" pitchFamily="18" charset="0"/>
                          </a:rPr>
                          <m:t>)</m:t>
                        </m:r>
                      </m:den>
                    </m:f>
                  </m:oMath>
                </a14:m>
                <a:endParaRPr lang="en-US" sz="2800" b="1"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endParaRPr>
              </a:p>
              <a:p>
                <a:pPr>
                  <a:buClr>
                    <a:srgbClr val="FFFF00"/>
                  </a:buClr>
                </a:pPr>
                <a:r>
                  <a:rPr lang="en-US" sz="2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Is algebra needed? </a:t>
                </a:r>
                <a14:m>
                  <m:oMath xmlns:m="http://schemas.openxmlformats.org/officeDocument/2006/math">
                    <m:r>
                      <m:rPr>
                        <m:sty m:val="p"/>
                      </m:rPr>
                      <a:rPr lang="en-US" sz="1800">
                        <a:solidFill>
                          <a:srgbClr val="CC99FF"/>
                        </a:solidFill>
                        <a:latin typeface="Cambria Math" panose="02040503050406030204" pitchFamily="18" charset="0"/>
                      </a:rPr>
                      <m:t>solute</m:t>
                    </m:r>
                    <m:r>
                      <a:rPr lang="en-US" sz="1800">
                        <a:solidFill>
                          <a:srgbClr val="FFFF00"/>
                        </a:solidFill>
                        <a:latin typeface="Cambria Math" panose="02040503050406030204" pitchFamily="18" charset="0"/>
                      </a:rPr>
                      <m:t> </m:t>
                    </m:r>
                    <m:r>
                      <m:rPr>
                        <m:sty m:val="p"/>
                      </m:rPr>
                      <a:rPr lang="en-US" sz="1800">
                        <a:solidFill>
                          <a:srgbClr val="FFFF00"/>
                        </a:solidFill>
                        <a:latin typeface="Cambria Math" panose="02040503050406030204" pitchFamily="18" charset="0"/>
                      </a:rPr>
                      <m:t>moles</m:t>
                    </m:r>
                    <m:r>
                      <a:rPr lang="en-US" sz="1800" i="1">
                        <a:solidFill>
                          <a:srgbClr val="FFFF00"/>
                        </a:solidFill>
                        <a:latin typeface="Cambria Math" panose="02040503050406030204" pitchFamily="18" charset="0"/>
                      </a:rPr>
                      <m:t> </m:t>
                    </m:r>
                    <m:d>
                      <m:dPr>
                        <m:ctrlPr>
                          <a:rPr lang="en-US" sz="1800" i="1">
                            <a:solidFill>
                              <a:srgbClr val="FFFF00"/>
                            </a:solidFill>
                            <a:latin typeface="Cambria Math" panose="02040503050406030204" pitchFamily="18" charset="0"/>
                          </a:rPr>
                        </m:ctrlPr>
                      </m:dPr>
                      <m:e>
                        <m:r>
                          <m:rPr>
                            <m:sty m:val="p"/>
                          </m:rPr>
                          <a:rPr lang="en-US" sz="1800">
                            <a:solidFill>
                              <a:srgbClr val="FFFF00"/>
                            </a:solidFill>
                            <a:latin typeface="Cambria Math" panose="02040503050406030204" pitchFamily="18" charset="0"/>
                          </a:rPr>
                          <m:t>mol</m:t>
                        </m:r>
                      </m:e>
                    </m:d>
                    <m:r>
                      <a:rPr lang="en-US" sz="1800" i="1" smtClean="0">
                        <a:solidFill>
                          <a:srgbClr val="FFFF00"/>
                        </a:solidFill>
                        <a:latin typeface="Cambria Math" panose="02040503050406030204" pitchFamily="18" charset="0"/>
                      </a:rPr>
                      <m:t> </m:t>
                    </m:r>
                    <m:r>
                      <a:rPr lang="en-US" sz="1800" i="1">
                        <a:solidFill>
                          <a:srgbClr val="FFFF00"/>
                        </a:solidFill>
                        <a:latin typeface="Cambria Math" panose="02040503050406030204" pitchFamily="18" charset="0"/>
                      </a:rPr>
                      <m:t>=</m:t>
                    </m:r>
                    <m:r>
                      <m:rPr>
                        <m:sty m:val="p"/>
                      </m:rPr>
                      <a:rPr lang="en-US" sz="1800">
                        <a:solidFill>
                          <a:srgbClr val="6699FF"/>
                        </a:solidFill>
                        <a:latin typeface="Cambria Math" panose="02040503050406030204" pitchFamily="18" charset="0"/>
                      </a:rPr>
                      <m:t>solution</m:t>
                    </m:r>
                    <m:r>
                      <a:rPr lang="en-US" sz="1800">
                        <a:solidFill>
                          <a:srgbClr val="FFFF00"/>
                        </a:solidFill>
                        <a:latin typeface="Cambria Math" panose="02040503050406030204" pitchFamily="18" charset="0"/>
                      </a:rPr>
                      <m:t> </m:t>
                    </m:r>
                    <m:r>
                      <m:rPr>
                        <m:sty m:val="p"/>
                      </m:rPr>
                      <a:rPr lang="en-US" sz="1800">
                        <a:solidFill>
                          <a:srgbClr val="FFFF00"/>
                        </a:solidFill>
                        <a:latin typeface="Cambria Math" panose="02040503050406030204" pitchFamily="18" charset="0"/>
                      </a:rPr>
                      <m:t>volume</m:t>
                    </m:r>
                    <m:r>
                      <a:rPr lang="en-US" sz="1800" i="1">
                        <a:solidFill>
                          <a:srgbClr val="FFFF00"/>
                        </a:solidFill>
                        <a:latin typeface="Cambria Math" panose="02040503050406030204" pitchFamily="18" charset="0"/>
                      </a:rPr>
                      <m:t> (</m:t>
                    </m:r>
                    <m:r>
                      <m:rPr>
                        <m:sty m:val="p"/>
                      </m:rPr>
                      <a:rPr lang="en-US" sz="1800">
                        <a:solidFill>
                          <a:srgbClr val="FFFF00"/>
                        </a:solidFill>
                        <a:latin typeface="Cambria Math" panose="02040503050406030204" pitchFamily="18" charset="0"/>
                      </a:rPr>
                      <m:t>L</m:t>
                    </m:r>
                    <m:r>
                      <a:rPr lang="en-US" sz="1800" i="1">
                        <a:solidFill>
                          <a:srgbClr val="FFFF00"/>
                        </a:solidFill>
                        <a:latin typeface="Cambria Math" panose="02040503050406030204" pitchFamily="18" charset="0"/>
                      </a:rPr>
                      <m:t>)</m:t>
                    </m:r>
                    <m:r>
                      <a:rPr lang="en-US" sz="1800" i="1" smtClean="0">
                        <a:solidFill>
                          <a:srgbClr val="FFFF00"/>
                        </a:solidFill>
                        <a:latin typeface="Cambria Math" panose="02040503050406030204" pitchFamily="18" charset="0"/>
                        <a:ea typeface="Cambria Math" panose="02040503050406030204" pitchFamily="18" charset="0"/>
                      </a:rPr>
                      <m:t>×</m:t>
                    </m:r>
                    <m:r>
                      <m:rPr>
                        <m:sty m:val="p"/>
                      </m:rPr>
                      <a:rPr lang="en-US" sz="1800">
                        <a:solidFill>
                          <a:srgbClr val="FFFF00"/>
                        </a:solidFill>
                        <a:latin typeface="Cambria Math" panose="02040503050406030204" pitchFamily="18" charset="0"/>
                      </a:rPr>
                      <m:t>molarity</m:t>
                    </m:r>
                    <m:r>
                      <a:rPr lang="en-US" sz="1800" i="1">
                        <a:solidFill>
                          <a:srgbClr val="FFFF00"/>
                        </a:solidFill>
                        <a:latin typeface="Cambria Math" panose="02040503050406030204" pitchFamily="18" charset="0"/>
                      </a:rPr>
                      <m:t> </m:t>
                    </m:r>
                    <m:d>
                      <m:dPr>
                        <m:ctrlPr>
                          <a:rPr lang="en-US" sz="1800" i="1">
                            <a:solidFill>
                              <a:srgbClr val="FFFF00"/>
                            </a:solidFill>
                            <a:latin typeface="Cambria Math" panose="02040503050406030204" pitchFamily="18" charset="0"/>
                          </a:rPr>
                        </m:ctrlPr>
                      </m:dPr>
                      <m:e>
                        <m:r>
                          <a:rPr lang="en-US" sz="1800" i="1">
                            <a:solidFill>
                              <a:srgbClr val="FFFF00"/>
                            </a:solidFill>
                            <a:latin typeface="Cambria Math" panose="02040503050406030204" pitchFamily="18" charset="0"/>
                          </a:rPr>
                          <m:t>𝑀</m:t>
                        </m:r>
                      </m:e>
                    </m:d>
                  </m:oMath>
                </a14:m>
                <a:endParaRPr lang="en-US" sz="1800" b="1"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a:p>
                <a:pPr>
                  <a:buClr>
                    <a:srgbClr val="FFFF00"/>
                  </a:buClr>
                </a:pPr>
                <a:r>
                  <a:rPr lang="en-US" sz="2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Conversions? </a:t>
                </a:r>
                <a:r>
                  <a:rPr lang="en-US" sz="2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need a mass in grams, so must relate moles  grams, so a </a:t>
                </a:r>
                <a:r>
                  <a:rPr lang="en-US" sz="2000" dirty="0">
                    <a:solidFill>
                      <a:srgbClr val="FFFF00"/>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molar mass</a:t>
                </a:r>
                <a:r>
                  <a:rPr lang="en-US" sz="2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is required:  for KMnO</a:t>
                </a:r>
                <a:r>
                  <a:rPr lang="en-US" sz="2000" baseline="-25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4</a:t>
                </a:r>
                <a:r>
                  <a:rPr lang="en-US" sz="2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US" sz="2000" b="1" dirty="0">
                    <a:solidFill>
                      <a:srgbClr val="FFC000"/>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158.04 g/mol</a:t>
                </a:r>
              </a:p>
              <a:p>
                <a:pPr>
                  <a:buClr>
                    <a:srgbClr val="FFFF00"/>
                  </a:buClr>
                </a:pPr>
                <a:r>
                  <a:rPr lang="en-US" sz="2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Substitute values &amp; solve:</a:t>
                </a:r>
                <a:endParaRPr lang="en-US" sz="2000" dirty="0">
                  <a:solidFill>
                    <a:srgbClr val="FFFF00"/>
                  </a:solidFill>
                  <a:sym typeface="Wingdings" panose="05000000000000000000" pitchFamily="2" charset="2"/>
                </a:endParaRPr>
              </a:p>
              <a:p>
                <a:pPr marL="119063" indent="0" algn="ctr">
                  <a:buClr>
                    <a:srgbClr val="FFFF00"/>
                  </a:buClr>
                  <a:buNone/>
                </a:pPr>
                <a14:m>
                  <m:oMathPara xmlns:m="http://schemas.openxmlformats.org/officeDocument/2006/math">
                    <m:oMathParaPr>
                      <m:jc m:val="left"/>
                    </m:oMathParaPr>
                    <m:oMath xmlns:m="http://schemas.openxmlformats.org/officeDocument/2006/math">
                      <m:r>
                        <m:rPr>
                          <m:sty m:val="p"/>
                        </m:rPr>
                        <a:rPr lang="en-US" sz="2000">
                          <a:solidFill>
                            <a:srgbClr val="CC99FF"/>
                          </a:solidFill>
                          <a:latin typeface="Cambria Math" panose="02040503050406030204" pitchFamily="18" charset="0"/>
                        </a:rPr>
                        <m:t>solute</m:t>
                      </m:r>
                      <m:r>
                        <a:rPr lang="en-US" sz="2000">
                          <a:solidFill>
                            <a:srgbClr val="FFFF00"/>
                          </a:solidFill>
                          <a:latin typeface="Cambria Math" panose="02040503050406030204" pitchFamily="18" charset="0"/>
                        </a:rPr>
                        <m:t> </m:t>
                      </m:r>
                      <m:r>
                        <m:rPr>
                          <m:sty m:val="p"/>
                        </m:rPr>
                        <a:rPr lang="en-US" sz="2000" b="0" i="0" smtClean="0">
                          <a:solidFill>
                            <a:srgbClr val="FFFF00"/>
                          </a:solidFill>
                          <a:latin typeface="Cambria Math" panose="02040503050406030204" pitchFamily="18" charset="0"/>
                        </a:rPr>
                        <m:t>mass</m:t>
                      </m:r>
                      <m:r>
                        <a:rPr lang="en-US" sz="2000" b="0" i="1" smtClean="0">
                          <a:solidFill>
                            <a:srgbClr val="FFFF00"/>
                          </a:solidFill>
                          <a:latin typeface="Cambria Math" panose="02040503050406030204" pitchFamily="18" charset="0"/>
                        </a:rPr>
                        <m:t> </m:t>
                      </m:r>
                      <m:d>
                        <m:dPr>
                          <m:ctrlPr>
                            <a:rPr lang="en-US" sz="2000" b="0" i="1" smtClean="0">
                              <a:solidFill>
                                <a:srgbClr val="FFFF00"/>
                              </a:solidFill>
                              <a:latin typeface="Cambria Math" panose="02040503050406030204" pitchFamily="18" charset="0"/>
                            </a:rPr>
                          </m:ctrlPr>
                        </m:dPr>
                        <m:e>
                          <m:r>
                            <m:rPr>
                              <m:sty m:val="p"/>
                            </m:rPr>
                            <a:rPr lang="en-US" sz="2000" b="0" i="0" smtClean="0">
                              <a:solidFill>
                                <a:srgbClr val="FFFF00"/>
                              </a:solidFill>
                              <a:latin typeface="Cambria Math" panose="02040503050406030204" pitchFamily="18" charset="0"/>
                            </a:rPr>
                            <m:t>g</m:t>
                          </m:r>
                        </m:e>
                      </m:d>
                      <m:r>
                        <a:rPr lang="en-US" sz="2000" i="1">
                          <a:solidFill>
                            <a:srgbClr val="FFFF00"/>
                          </a:solidFill>
                          <a:latin typeface="Cambria Math" panose="02040503050406030204" pitchFamily="18" charset="0"/>
                        </a:rPr>
                        <m:t>=</m:t>
                      </m:r>
                      <m:r>
                        <a:rPr lang="en-US" sz="2000" b="0" i="1" smtClean="0">
                          <a:solidFill>
                            <a:srgbClr val="FFFF00"/>
                          </a:solidFill>
                          <a:latin typeface="Cambria Math" panose="02040503050406030204" pitchFamily="18" charset="0"/>
                        </a:rPr>
                        <m:t>3.00 </m:t>
                      </m:r>
                      <m:r>
                        <m:rPr>
                          <m:sty m:val="p"/>
                        </m:rPr>
                        <a:rPr lang="en-US" sz="2000" b="0" i="0" smtClean="0">
                          <a:solidFill>
                            <a:srgbClr val="FFFF00"/>
                          </a:solidFill>
                          <a:latin typeface="Cambria Math" panose="02040503050406030204" pitchFamily="18" charset="0"/>
                        </a:rPr>
                        <m:t>L</m:t>
                      </m:r>
                      <m:r>
                        <a:rPr lang="en-US" sz="2000" b="0" i="1" smtClean="0">
                          <a:solidFill>
                            <a:srgbClr val="FFFF00"/>
                          </a:solidFill>
                          <a:latin typeface="Cambria Math" panose="02040503050406030204" pitchFamily="18" charset="0"/>
                        </a:rPr>
                        <m:t> </m:t>
                      </m:r>
                      <m:r>
                        <m:rPr>
                          <m:sty m:val="p"/>
                        </m:rPr>
                        <a:rPr lang="en-US" sz="2000" b="0" i="0" smtClean="0">
                          <a:solidFill>
                            <a:srgbClr val="FFFF00"/>
                          </a:solidFill>
                          <a:latin typeface="Cambria Math" panose="02040503050406030204" pitchFamily="18" charset="0"/>
                        </a:rPr>
                        <m:t>solution</m:t>
                      </m:r>
                      <m:r>
                        <a:rPr lang="en-US" sz="2000" b="0" i="1" smtClean="0">
                          <a:solidFill>
                            <a:srgbClr val="FFFF00"/>
                          </a:solidFill>
                          <a:latin typeface="Cambria Math" panose="02040503050406030204" pitchFamily="18" charset="0"/>
                          <a:ea typeface="Cambria Math" panose="02040503050406030204" pitchFamily="18" charset="0"/>
                        </a:rPr>
                        <m:t>×</m:t>
                      </m:r>
                      <m:f>
                        <m:fPr>
                          <m:ctrlPr>
                            <a:rPr lang="en-US" sz="2000" i="1">
                              <a:solidFill>
                                <a:srgbClr val="FFFF00"/>
                              </a:solidFill>
                              <a:latin typeface="Cambria Math" panose="02040503050406030204" pitchFamily="18" charset="0"/>
                            </a:rPr>
                          </m:ctrlPr>
                        </m:fPr>
                        <m:num>
                          <m:r>
                            <a:rPr lang="en-US" sz="2000" i="0">
                              <a:solidFill>
                                <a:srgbClr val="FFFF00"/>
                              </a:solidFill>
                              <a:latin typeface="Cambria Math" panose="02040503050406030204" pitchFamily="18" charset="0"/>
                            </a:rPr>
                            <m:t> 0.250 </m:t>
                          </m:r>
                          <m:r>
                            <m:rPr>
                              <m:sty m:val="p"/>
                            </m:rPr>
                            <a:rPr lang="en-US" sz="2000" i="0">
                              <a:solidFill>
                                <a:srgbClr val="FFFF00"/>
                              </a:solidFill>
                              <a:latin typeface="Cambria Math" panose="02040503050406030204" pitchFamily="18" charset="0"/>
                            </a:rPr>
                            <m:t>mol</m:t>
                          </m:r>
                          <m:r>
                            <a:rPr lang="en-US" sz="2000" i="0">
                              <a:solidFill>
                                <a:srgbClr val="FFFF00"/>
                              </a:solidFill>
                              <a:latin typeface="Cambria Math" panose="02040503050406030204" pitchFamily="18" charset="0"/>
                            </a:rPr>
                            <m:t> </m:t>
                          </m:r>
                          <m:r>
                            <m:rPr>
                              <m:sty m:val="p"/>
                            </m:rPr>
                            <a:rPr lang="en-US" sz="2000" i="0">
                              <a:solidFill>
                                <a:srgbClr val="FFFF00"/>
                              </a:solidFill>
                              <a:latin typeface="Cambria Math" panose="02040503050406030204" pitchFamily="18" charset="0"/>
                            </a:rPr>
                            <m:t>KMnO</m:t>
                          </m:r>
                          <m:r>
                            <a:rPr lang="en-US" sz="2000" i="0" baseline="-25000">
                              <a:solidFill>
                                <a:srgbClr val="FFFF00"/>
                              </a:solidFill>
                              <a:latin typeface="Cambria Math" panose="02040503050406030204" pitchFamily="18" charset="0"/>
                            </a:rPr>
                            <m:t>4</m:t>
                          </m:r>
                        </m:num>
                        <m:den>
                          <m:r>
                            <a:rPr lang="en-US" sz="2000" i="0">
                              <a:solidFill>
                                <a:srgbClr val="FFFF00"/>
                              </a:solidFill>
                              <a:latin typeface="Cambria Math" panose="02040503050406030204" pitchFamily="18" charset="0"/>
                            </a:rPr>
                            <m:t>1 </m:t>
                          </m:r>
                          <m:r>
                            <m:rPr>
                              <m:sty m:val="p"/>
                            </m:rPr>
                            <a:rPr lang="en-US" sz="2000" i="0">
                              <a:solidFill>
                                <a:srgbClr val="FFFF00"/>
                              </a:solidFill>
                              <a:latin typeface="Cambria Math" panose="02040503050406030204" pitchFamily="18" charset="0"/>
                            </a:rPr>
                            <m:t>L</m:t>
                          </m:r>
                          <m:r>
                            <a:rPr lang="en-US" sz="2000" i="0">
                              <a:solidFill>
                                <a:srgbClr val="FFFF00"/>
                              </a:solidFill>
                              <a:latin typeface="Cambria Math" panose="02040503050406030204" pitchFamily="18" charset="0"/>
                            </a:rPr>
                            <m:t> </m:t>
                          </m:r>
                          <m:r>
                            <m:rPr>
                              <m:sty m:val="p"/>
                            </m:rPr>
                            <a:rPr lang="en-US" sz="2000" i="0">
                              <a:solidFill>
                                <a:srgbClr val="FFFF00"/>
                              </a:solidFill>
                              <a:latin typeface="Cambria Math" panose="02040503050406030204" pitchFamily="18" charset="0"/>
                            </a:rPr>
                            <m:t>solution</m:t>
                          </m:r>
                        </m:den>
                      </m:f>
                      <m:r>
                        <a:rPr lang="en-US" sz="2000" i="1">
                          <a:solidFill>
                            <a:srgbClr val="FFFF00"/>
                          </a:solidFill>
                          <a:latin typeface="Cambria Math" panose="02040503050406030204" pitchFamily="18" charset="0"/>
                          <a:ea typeface="Cambria Math" panose="02040503050406030204" pitchFamily="18" charset="0"/>
                        </a:rPr>
                        <m:t>×</m:t>
                      </m:r>
                      <m:f>
                        <m:fPr>
                          <m:ctrlPr>
                            <a:rPr lang="en-US" sz="2000" i="1">
                              <a:solidFill>
                                <a:srgbClr val="FFFF00"/>
                              </a:solidFill>
                              <a:latin typeface="Cambria Math" panose="02040503050406030204" pitchFamily="18" charset="0"/>
                            </a:rPr>
                          </m:ctrlPr>
                        </m:fPr>
                        <m:num>
                          <m:r>
                            <a:rPr lang="en-US" sz="2000" i="0">
                              <a:solidFill>
                                <a:srgbClr val="FFFF00"/>
                              </a:solidFill>
                              <a:latin typeface="Cambria Math" panose="02040503050406030204" pitchFamily="18" charset="0"/>
                            </a:rPr>
                            <m:t> </m:t>
                          </m:r>
                          <m:r>
                            <a:rPr lang="en-US" sz="2000" b="0" i="0" smtClean="0">
                              <a:solidFill>
                                <a:srgbClr val="FFFF00"/>
                              </a:solidFill>
                              <a:latin typeface="Cambria Math" panose="02040503050406030204" pitchFamily="18" charset="0"/>
                            </a:rPr>
                            <m:t>158.04</m:t>
                          </m:r>
                          <m:r>
                            <a:rPr lang="en-US" sz="2000" i="0">
                              <a:solidFill>
                                <a:srgbClr val="FFFF00"/>
                              </a:solidFill>
                              <a:latin typeface="Cambria Math" panose="02040503050406030204" pitchFamily="18" charset="0"/>
                            </a:rPr>
                            <m:t> </m:t>
                          </m:r>
                          <m:r>
                            <m:rPr>
                              <m:sty m:val="p"/>
                            </m:rPr>
                            <a:rPr lang="en-US" sz="2000" b="0" i="0" smtClean="0">
                              <a:solidFill>
                                <a:srgbClr val="FFFF00"/>
                              </a:solidFill>
                              <a:latin typeface="Cambria Math" panose="02040503050406030204" pitchFamily="18" charset="0"/>
                            </a:rPr>
                            <m:t>g</m:t>
                          </m:r>
                          <m:r>
                            <a:rPr lang="en-US" sz="2000" i="0">
                              <a:solidFill>
                                <a:srgbClr val="FFFF00"/>
                              </a:solidFill>
                              <a:latin typeface="Cambria Math" panose="02040503050406030204" pitchFamily="18" charset="0"/>
                            </a:rPr>
                            <m:t> </m:t>
                          </m:r>
                          <m:r>
                            <m:rPr>
                              <m:sty m:val="p"/>
                            </m:rPr>
                            <a:rPr lang="en-US" sz="2000" i="0">
                              <a:solidFill>
                                <a:srgbClr val="FFFF00"/>
                              </a:solidFill>
                              <a:latin typeface="Cambria Math" panose="02040503050406030204" pitchFamily="18" charset="0"/>
                            </a:rPr>
                            <m:t>KMnO</m:t>
                          </m:r>
                          <m:r>
                            <a:rPr lang="en-US" sz="2000" i="0" baseline="-25000">
                              <a:solidFill>
                                <a:srgbClr val="FFFF00"/>
                              </a:solidFill>
                              <a:latin typeface="Cambria Math" panose="02040503050406030204" pitchFamily="18" charset="0"/>
                            </a:rPr>
                            <m:t>4</m:t>
                          </m:r>
                        </m:num>
                        <m:den>
                          <m:r>
                            <a:rPr lang="en-US" sz="2000" i="0">
                              <a:solidFill>
                                <a:srgbClr val="FFFF00"/>
                              </a:solidFill>
                              <a:latin typeface="Cambria Math" panose="02040503050406030204" pitchFamily="18" charset="0"/>
                            </a:rPr>
                            <m:t>1 </m:t>
                          </m:r>
                          <m:r>
                            <m:rPr>
                              <m:sty m:val="p"/>
                            </m:rPr>
                            <a:rPr lang="en-US" sz="2000" b="0" i="0" smtClean="0">
                              <a:solidFill>
                                <a:srgbClr val="FFFF00"/>
                              </a:solidFill>
                              <a:latin typeface="Cambria Math" panose="02040503050406030204" pitchFamily="18" charset="0"/>
                            </a:rPr>
                            <m:t>mol</m:t>
                          </m:r>
                          <m:r>
                            <a:rPr lang="en-US" sz="2000" b="0" i="0" smtClean="0">
                              <a:solidFill>
                                <a:srgbClr val="FFFF00"/>
                              </a:solidFill>
                              <a:latin typeface="Cambria Math" panose="02040503050406030204" pitchFamily="18" charset="0"/>
                            </a:rPr>
                            <m:t> </m:t>
                          </m:r>
                          <m:r>
                            <m:rPr>
                              <m:sty m:val="p"/>
                            </m:rPr>
                            <a:rPr lang="en-US" sz="2000" i="0">
                              <a:solidFill>
                                <a:srgbClr val="FFFF00"/>
                              </a:solidFill>
                              <a:latin typeface="Cambria Math" panose="02040503050406030204" pitchFamily="18" charset="0"/>
                            </a:rPr>
                            <m:t>KMnO</m:t>
                          </m:r>
                          <m:r>
                            <a:rPr lang="en-US" sz="2000" i="0" baseline="-25000">
                              <a:solidFill>
                                <a:srgbClr val="FFFF00"/>
                              </a:solidFill>
                              <a:latin typeface="Cambria Math" panose="02040503050406030204" pitchFamily="18" charset="0"/>
                            </a:rPr>
                            <m:t>4</m:t>
                          </m:r>
                        </m:den>
                      </m:f>
                      <m:r>
                        <a:rPr lang="en-US" sz="2000" i="1">
                          <a:solidFill>
                            <a:srgbClr val="FFFF00"/>
                          </a:solidFill>
                          <a:latin typeface="Cambria Math" panose="02040503050406030204" pitchFamily="18" charset="0"/>
                        </a:rPr>
                        <m:t>=</m:t>
                      </m:r>
                      <m:r>
                        <a:rPr lang="en-US" sz="2000" b="0" i="0" smtClean="0">
                          <a:solidFill>
                            <a:srgbClr val="FFFF00"/>
                          </a:solidFill>
                          <a:latin typeface="Cambria Math" panose="02040503050406030204" pitchFamily="18" charset="0"/>
                        </a:rPr>
                        <m:t>119 </m:t>
                      </m:r>
                      <m:r>
                        <m:rPr>
                          <m:sty m:val="p"/>
                        </m:rPr>
                        <a:rPr lang="en-US" sz="2000" b="0" i="0" smtClean="0">
                          <a:solidFill>
                            <a:srgbClr val="FFFF00"/>
                          </a:solidFill>
                          <a:latin typeface="Cambria Math" panose="02040503050406030204" pitchFamily="18" charset="0"/>
                        </a:rPr>
                        <m:t>g</m:t>
                      </m:r>
                      <m:r>
                        <a:rPr lang="en-US" sz="2000" b="0" i="0" smtClean="0">
                          <a:solidFill>
                            <a:srgbClr val="FFFF00"/>
                          </a:solidFill>
                          <a:latin typeface="Cambria Math" panose="02040503050406030204" pitchFamily="18" charset="0"/>
                        </a:rPr>
                        <m:t> </m:t>
                      </m:r>
                      <m:r>
                        <m:rPr>
                          <m:sty m:val="p"/>
                        </m:rPr>
                        <a:rPr lang="en-US" sz="2000" b="0" i="0" smtClean="0">
                          <a:solidFill>
                            <a:srgbClr val="FFFF00"/>
                          </a:solidFill>
                          <a:latin typeface="Cambria Math" panose="02040503050406030204" pitchFamily="18" charset="0"/>
                        </a:rPr>
                        <m:t>KMnO</m:t>
                      </m:r>
                      <m:r>
                        <a:rPr lang="en-US" sz="2000" b="0" i="0" baseline="-25000" smtClean="0">
                          <a:solidFill>
                            <a:srgbClr val="FFFF00"/>
                          </a:solidFill>
                          <a:latin typeface="Cambria Math" panose="02040503050406030204" pitchFamily="18" charset="0"/>
                        </a:rPr>
                        <m:t>4</m:t>
                      </m:r>
                      <m:r>
                        <a:rPr lang="en-US" sz="2000" b="0" i="0" smtClean="0">
                          <a:solidFill>
                            <a:srgbClr val="FFFF00"/>
                          </a:solidFill>
                          <a:latin typeface="Cambria Math" panose="02040503050406030204" pitchFamily="18" charset="0"/>
                        </a:rPr>
                        <m:t> </m:t>
                      </m:r>
                    </m:oMath>
                  </m:oMathPara>
                </a14:m>
                <a:endParaRPr lang="en-US" sz="2000" dirty="0"/>
              </a:p>
              <a:p>
                <a:pPr lvl="1"/>
                <a:endParaRPr lang="en-US" dirty="0"/>
              </a:p>
            </p:txBody>
          </p:sp>
        </mc:Choice>
        <mc:Fallback xmlns="">
          <p:sp>
            <p:nvSpPr>
              <p:cNvPr id="5" name="Content Placeholder 4">
                <a:extLst>
                  <a:ext uri="{FF2B5EF4-FFF2-40B4-BE49-F238E27FC236}">
                    <a16:creationId xmlns:a16="http://schemas.microsoft.com/office/drawing/2014/main" id="{7E6FBAE5-71D5-95BD-A9E1-6D7047C79B19}"/>
                  </a:ext>
                </a:extLst>
              </p:cNvPr>
              <p:cNvSpPr>
                <a:spLocks noGrp="1" noRot="1" noChangeAspect="1" noMove="1" noResize="1" noEditPoints="1" noAdjustHandles="1" noChangeArrowheads="1" noChangeShapeType="1" noTextEdit="1"/>
              </p:cNvSpPr>
              <p:nvPr>
                <p:ph idx="1"/>
              </p:nvPr>
            </p:nvSpPr>
            <p:spPr>
              <a:xfrm>
                <a:off x="387321" y="1129723"/>
                <a:ext cx="8387645" cy="5383503"/>
              </a:xfrm>
              <a:blipFill>
                <a:blip r:embed="rId2"/>
                <a:stretch>
                  <a:fillRect l="-800" t="-680" r="-1673"/>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F82B20F-27FD-C9BB-6CB3-E2C8DFEAE687}"/>
              </a:ext>
            </a:extLst>
          </p:cNvPr>
          <p:cNvSpPr>
            <a:spLocks noGrp="1"/>
          </p:cNvSpPr>
          <p:nvPr>
            <p:ph type="sldNum" sz="quarter" idx="10"/>
          </p:nvPr>
        </p:nvSpPr>
        <p:spPr/>
        <p:txBody>
          <a:bodyPr/>
          <a:lstStyle/>
          <a:p>
            <a:fld id="{48B47BF4-C530-47F3-8F78-E261EA428483}" type="slidenum">
              <a:rPr lang="en-US" smtClean="0"/>
              <a:pPr/>
              <a:t>36</a:t>
            </a:fld>
            <a:endParaRPr lang="en-US" dirty="0"/>
          </a:p>
        </p:txBody>
      </p:sp>
    </p:spTree>
    <p:extLst>
      <p:ext uri="{BB962C8B-B14F-4D97-AF65-F5344CB8AC3E}">
        <p14:creationId xmlns:p14="http://schemas.microsoft.com/office/powerpoint/2010/main" val="27108120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1887B-62C0-0A8E-AF00-0E911F6CB44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67C45F8-EBB9-C620-B3D1-94852EA4CF9D}"/>
              </a:ext>
            </a:extLst>
          </p:cNvPr>
          <p:cNvSpPr>
            <a:spLocks noGrp="1"/>
          </p:cNvSpPr>
          <p:nvPr>
            <p:ph type="title"/>
          </p:nvPr>
        </p:nvSpPr>
        <p:spPr>
          <a:xfrm>
            <a:off x="372533" y="239415"/>
            <a:ext cx="8421512" cy="646331"/>
          </a:xfrm>
        </p:spPr>
        <p:txBody>
          <a:bodyPr/>
          <a:lstStyle/>
          <a:p>
            <a:r>
              <a:rPr lang="en-US" sz="3600" dirty="0"/>
              <a:t>Volume = Moles (Mass) / Concentration</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0A45C11A-3115-A154-F260-A26A3EAEC771}"/>
                  </a:ext>
                </a:extLst>
              </p:cNvPr>
              <p:cNvSpPr>
                <a:spLocks noGrp="1"/>
              </p:cNvSpPr>
              <p:nvPr>
                <p:ph idx="1"/>
              </p:nvPr>
            </p:nvSpPr>
            <p:spPr>
              <a:xfrm>
                <a:off x="387321" y="1069383"/>
                <a:ext cx="8387645" cy="5443843"/>
              </a:xfrm>
            </p:spPr>
            <p:txBody>
              <a:bodyPr/>
              <a:lstStyle/>
              <a:p>
                <a:pPr>
                  <a:tabLst>
                    <a:tab pos="2112963" algn="l"/>
                  </a:tabLst>
                </a:pPr>
                <a:r>
                  <a:rPr lang="en-US" sz="2000" dirty="0"/>
                  <a:t>What is the volume (L) required to make </a:t>
                </a:r>
                <a:r>
                  <a:rPr lang="en-US" sz="2000" b="1" dirty="0">
                    <a:solidFill>
                      <a:srgbClr val="FFC000"/>
                    </a:solidFill>
                  </a:rPr>
                  <a:t>0.0444 M </a:t>
                </a:r>
                <a:r>
                  <a:rPr lang="en-US" sz="2000" dirty="0">
                    <a:solidFill>
                      <a:schemeClr val="accent1">
                        <a:lumMod val="60000"/>
                        <a:lumOff val="40000"/>
                      </a:schemeClr>
                    </a:solidFill>
                  </a:rPr>
                  <a:t>HCHO</a:t>
                </a:r>
                <a:r>
                  <a:rPr lang="en-US" sz="2000" dirty="0"/>
                  <a:t> [formaldehyde] </a:t>
                </a:r>
                <a:r>
                  <a:rPr lang="en-US" sz="2000" dirty="0">
                    <a:solidFill>
                      <a:srgbClr val="6699FF"/>
                    </a:solidFill>
                  </a:rPr>
                  <a:t>solution.</a:t>
                </a:r>
                <a:r>
                  <a:rPr lang="en-US" sz="2000" dirty="0"/>
                  <a:t> Using </a:t>
                </a:r>
                <a:r>
                  <a:rPr lang="en-US" sz="2000" b="1" dirty="0">
                    <a:solidFill>
                      <a:srgbClr val="FFC000"/>
                    </a:solidFill>
                  </a:rPr>
                  <a:t>0.0773</a:t>
                </a:r>
                <a:r>
                  <a:rPr lang="en-US" sz="2000" dirty="0"/>
                  <a:t> </a:t>
                </a:r>
                <a:r>
                  <a:rPr lang="en-US" sz="2000" b="1" dirty="0">
                    <a:solidFill>
                      <a:srgbClr val="FFC000"/>
                    </a:solidFill>
                  </a:rPr>
                  <a:t>mol</a:t>
                </a:r>
                <a:r>
                  <a:rPr lang="en-US" sz="2000" dirty="0"/>
                  <a:t> </a:t>
                </a:r>
                <a:r>
                  <a:rPr lang="en-US" sz="2000" dirty="0">
                    <a:solidFill>
                      <a:schemeClr val="accent1">
                        <a:lumMod val="60000"/>
                        <a:lumOff val="40000"/>
                      </a:schemeClr>
                    </a:solidFill>
                  </a:rPr>
                  <a:t>HCHO</a:t>
                </a:r>
              </a:p>
              <a:p>
                <a:pPr>
                  <a:buClr>
                    <a:srgbClr val="FFFF00"/>
                  </a:buClr>
                </a:pPr>
                <a:r>
                  <a:rPr lang="en-US" sz="2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Find applicable mathematical relationship:</a:t>
                </a:r>
                <a:br>
                  <a:rPr lang="en-US" sz="2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br>
                <a14:m>
                  <m:oMath xmlns:m="http://schemas.openxmlformats.org/officeDocument/2006/math">
                    <m:r>
                      <m:rPr>
                        <m:sty m:val="p"/>
                      </m:rPr>
                      <a:rPr lang="en-US" sz="2000" smtClean="0">
                        <a:solidFill>
                          <a:srgbClr val="FFFF00"/>
                        </a:solidFill>
                        <a:latin typeface="Cambria Math" panose="02040503050406030204" pitchFamily="18" charset="0"/>
                      </a:rPr>
                      <m:t>molarity</m:t>
                    </m:r>
                    <m:r>
                      <a:rPr lang="en-US" sz="2000" i="1">
                        <a:solidFill>
                          <a:srgbClr val="FFFF00"/>
                        </a:solidFill>
                        <a:latin typeface="Cambria Math" panose="02040503050406030204" pitchFamily="18" charset="0"/>
                      </a:rPr>
                      <m:t> </m:t>
                    </m:r>
                    <m:d>
                      <m:dPr>
                        <m:ctrlPr>
                          <a:rPr lang="en-US" sz="2000" i="1">
                            <a:solidFill>
                              <a:srgbClr val="FFFF00"/>
                            </a:solidFill>
                            <a:latin typeface="Cambria Math" panose="02040503050406030204" pitchFamily="18" charset="0"/>
                          </a:rPr>
                        </m:ctrlPr>
                      </m:dPr>
                      <m:e>
                        <m:r>
                          <a:rPr lang="en-US" sz="2000" i="1">
                            <a:solidFill>
                              <a:srgbClr val="FFFF00"/>
                            </a:solidFill>
                            <a:latin typeface="Cambria Math" panose="02040503050406030204" pitchFamily="18" charset="0"/>
                          </a:rPr>
                          <m:t>𝑀</m:t>
                        </m:r>
                      </m:e>
                    </m:d>
                    <m:r>
                      <a:rPr lang="en-US" sz="2000" i="1">
                        <a:solidFill>
                          <a:srgbClr val="FFFF00"/>
                        </a:solidFill>
                        <a:latin typeface="Cambria Math" panose="02040503050406030204" pitchFamily="18" charset="0"/>
                      </a:rPr>
                      <m:t>=</m:t>
                    </m:r>
                    <m:f>
                      <m:fPr>
                        <m:ctrlPr>
                          <a:rPr lang="en-US" sz="2000" i="1">
                            <a:solidFill>
                              <a:srgbClr val="FFFF00"/>
                            </a:solidFill>
                            <a:latin typeface="Cambria Math" panose="02040503050406030204" pitchFamily="18" charset="0"/>
                          </a:rPr>
                        </m:ctrlPr>
                      </m:fPr>
                      <m:num>
                        <m:r>
                          <m:rPr>
                            <m:sty m:val="p"/>
                          </m:rPr>
                          <a:rPr lang="en-US" sz="2000">
                            <a:solidFill>
                              <a:srgbClr val="CC99FF"/>
                            </a:solidFill>
                            <a:latin typeface="Cambria Math" panose="02040503050406030204" pitchFamily="18" charset="0"/>
                          </a:rPr>
                          <m:t>solute</m:t>
                        </m:r>
                        <m:r>
                          <a:rPr lang="en-US" sz="2000">
                            <a:solidFill>
                              <a:srgbClr val="FFFF00"/>
                            </a:solidFill>
                            <a:latin typeface="Cambria Math" panose="02040503050406030204" pitchFamily="18" charset="0"/>
                          </a:rPr>
                          <m:t> </m:t>
                        </m:r>
                        <m:r>
                          <m:rPr>
                            <m:sty m:val="p"/>
                          </m:rPr>
                          <a:rPr lang="en-US" sz="2000">
                            <a:solidFill>
                              <a:srgbClr val="FFFF00"/>
                            </a:solidFill>
                            <a:latin typeface="Cambria Math" panose="02040503050406030204" pitchFamily="18" charset="0"/>
                          </a:rPr>
                          <m:t>moles</m:t>
                        </m:r>
                        <m:r>
                          <a:rPr lang="en-US" sz="2000" i="1">
                            <a:solidFill>
                              <a:srgbClr val="FFFF00"/>
                            </a:solidFill>
                            <a:latin typeface="Cambria Math" panose="02040503050406030204" pitchFamily="18" charset="0"/>
                          </a:rPr>
                          <m:t> </m:t>
                        </m:r>
                        <m:d>
                          <m:dPr>
                            <m:ctrlPr>
                              <a:rPr lang="en-US" sz="2000" i="1">
                                <a:solidFill>
                                  <a:srgbClr val="FFFF00"/>
                                </a:solidFill>
                                <a:latin typeface="Cambria Math" panose="02040503050406030204" pitchFamily="18" charset="0"/>
                              </a:rPr>
                            </m:ctrlPr>
                          </m:dPr>
                          <m:e>
                            <m:r>
                              <m:rPr>
                                <m:sty m:val="p"/>
                              </m:rPr>
                              <a:rPr lang="en-US" sz="2000">
                                <a:solidFill>
                                  <a:srgbClr val="FFFF00"/>
                                </a:solidFill>
                                <a:latin typeface="Cambria Math" panose="02040503050406030204" pitchFamily="18" charset="0"/>
                              </a:rPr>
                              <m:t>mol</m:t>
                            </m:r>
                          </m:e>
                        </m:d>
                      </m:num>
                      <m:den>
                        <m:r>
                          <m:rPr>
                            <m:sty m:val="p"/>
                          </m:rPr>
                          <a:rPr lang="en-US" sz="2000">
                            <a:solidFill>
                              <a:srgbClr val="6699FF"/>
                            </a:solidFill>
                            <a:latin typeface="Cambria Math" panose="02040503050406030204" pitchFamily="18" charset="0"/>
                          </a:rPr>
                          <m:t>solution</m:t>
                        </m:r>
                        <m:r>
                          <a:rPr lang="en-US" sz="2000">
                            <a:solidFill>
                              <a:srgbClr val="FFFF00"/>
                            </a:solidFill>
                            <a:latin typeface="Cambria Math" panose="02040503050406030204" pitchFamily="18" charset="0"/>
                          </a:rPr>
                          <m:t> </m:t>
                        </m:r>
                        <m:r>
                          <m:rPr>
                            <m:sty m:val="p"/>
                          </m:rPr>
                          <a:rPr lang="en-US" sz="2000">
                            <a:solidFill>
                              <a:srgbClr val="FFFF00"/>
                            </a:solidFill>
                            <a:latin typeface="Cambria Math" panose="02040503050406030204" pitchFamily="18" charset="0"/>
                          </a:rPr>
                          <m:t>volume</m:t>
                        </m:r>
                        <m:r>
                          <a:rPr lang="en-US" sz="2000" i="1">
                            <a:solidFill>
                              <a:srgbClr val="FFFF00"/>
                            </a:solidFill>
                            <a:latin typeface="Cambria Math" panose="02040503050406030204" pitchFamily="18" charset="0"/>
                          </a:rPr>
                          <m:t> (</m:t>
                        </m:r>
                        <m:r>
                          <m:rPr>
                            <m:sty m:val="p"/>
                          </m:rPr>
                          <a:rPr lang="en-US" sz="2000">
                            <a:solidFill>
                              <a:srgbClr val="FFFF00"/>
                            </a:solidFill>
                            <a:latin typeface="Cambria Math" panose="02040503050406030204" pitchFamily="18" charset="0"/>
                          </a:rPr>
                          <m:t>L</m:t>
                        </m:r>
                        <m:r>
                          <a:rPr lang="en-US" sz="2000" i="1">
                            <a:solidFill>
                              <a:srgbClr val="FFFF00"/>
                            </a:solidFill>
                            <a:latin typeface="Cambria Math" panose="02040503050406030204" pitchFamily="18" charset="0"/>
                          </a:rPr>
                          <m:t>)</m:t>
                        </m:r>
                      </m:den>
                    </m:f>
                  </m:oMath>
                </a14:m>
                <a:endParaRPr lang="en-US" sz="2800" b="1"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endParaRPr>
              </a:p>
              <a:p>
                <a:pPr>
                  <a:buClr>
                    <a:srgbClr val="FFFF00"/>
                  </a:buClr>
                </a:pPr>
                <a:r>
                  <a:rPr lang="en-US" sz="2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Is algebra needed?  </a:t>
                </a:r>
                <a14:m>
                  <m:oMath xmlns:m="http://schemas.openxmlformats.org/officeDocument/2006/math">
                    <m:r>
                      <m:rPr>
                        <m:sty m:val="p"/>
                      </m:rPr>
                      <a:rPr lang="en-US" sz="2000">
                        <a:solidFill>
                          <a:srgbClr val="6699FF"/>
                        </a:solidFill>
                        <a:latin typeface="Cambria Math" panose="02040503050406030204" pitchFamily="18" charset="0"/>
                      </a:rPr>
                      <m:t>solution</m:t>
                    </m:r>
                    <m:r>
                      <a:rPr lang="en-US" sz="2000">
                        <a:solidFill>
                          <a:srgbClr val="FFFF00"/>
                        </a:solidFill>
                        <a:latin typeface="Cambria Math" panose="02040503050406030204" pitchFamily="18" charset="0"/>
                      </a:rPr>
                      <m:t> </m:t>
                    </m:r>
                    <m:r>
                      <m:rPr>
                        <m:sty m:val="p"/>
                      </m:rPr>
                      <a:rPr lang="en-US" sz="2000">
                        <a:solidFill>
                          <a:srgbClr val="FFFF00"/>
                        </a:solidFill>
                        <a:latin typeface="Cambria Math" panose="02040503050406030204" pitchFamily="18" charset="0"/>
                      </a:rPr>
                      <m:t>volume</m:t>
                    </m:r>
                    <m:r>
                      <a:rPr lang="en-US" sz="2000" i="1">
                        <a:solidFill>
                          <a:srgbClr val="FFFF00"/>
                        </a:solidFill>
                        <a:latin typeface="Cambria Math" panose="02040503050406030204" pitchFamily="18" charset="0"/>
                      </a:rPr>
                      <m:t> (</m:t>
                    </m:r>
                    <m:r>
                      <m:rPr>
                        <m:sty m:val="p"/>
                      </m:rPr>
                      <a:rPr lang="en-US" sz="2000">
                        <a:solidFill>
                          <a:srgbClr val="FFFF00"/>
                        </a:solidFill>
                        <a:latin typeface="Cambria Math" panose="02040503050406030204" pitchFamily="18" charset="0"/>
                      </a:rPr>
                      <m:t>L</m:t>
                    </m:r>
                    <m:r>
                      <a:rPr lang="en-US" sz="2000" i="1">
                        <a:solidFill>
                          <a:srgbClr val="FFFF00"/>
                        </a:solidFill>
                        <a:latin typeface="Cambria Math" panose="02040503050406030204" pitchFamily="18" charset="0"/>
                      </a:rPr>
                      <m:t>)</m:t>
                    </m:r>
                    <m:r>
                      <a:rPr lang="en-US" sz="2000" i="1" smtClean="0">
                        <a:solidFill>
                          <a:srgbClr val="FFFF00"/>
                        </a:solidFill>
                        <a:latin typeface="Cambria Math" panose="02040503050406030204" pitchFamily="18" charset="0"/>
                      </a:rPr>
                      <m:t> </m:t>
                    </m:r>
                    <m:r>
                      <a:rPr lang="en-US" sz="2000" i="1">
                        <a:solidFill>
                          <a:srgbClr val="FFFF00"/>
                        </a:solidFill>
                        <a:latin typeface="Cambria Math" panose="02040503050406030204" pitchFamily="18" charset="0"/>
                      </a:rPr>
                      <m:t>=</m:t>
                    </m:r>
                    <m:f>
                      <m:fPr>
                        <m:ctrlPr>
                          <a:rPr lang="en-US" sz="2000" i="1">
                            <a:solidFill>
                              <a:srgbClr val="FFFF00"/>
                            </a:solidFill>
                            <a:latin typeface="Cambria Math" panose="02040503050406030204" pitchFamily="18" charset="0"/>
                          </a:rPr>
                        </m:ctrlPr>
                      </m:fPr>
                      <m:num>
                        <m:r>
                          <m:rPr>
                            <m:sty m:val="p"/>
                          </m:rPr>
                          <a:rPr lang="en-US" sz="2000">
                            <a:solidFill>
                              <a:srgbClr val="CC99FF"/>
                            </a:solidFill>
                            <a:latin typeface="Cambria Math" panose="02040503050406030204" pitchFamily="18" charset="0"/>
                          </a:rPr>
                          <m:t>solute</m:t>
                        </m:r>
                        <m:r>
                          <a:rPr lang="en-US" sz="2000">
                            <a:solidFill>
                              <a:srgbClr val="FFFF00"/>
                            </a:solidFill>
                            <a:latin typeface="Cambria Math" panose="02040503050406030204" pitchFamily="18" charset="0"/>
                          </a:rPr>
                          <m:t> </m:t>
                        </m:r>
                        <m:r>
                          <m:rPr>
                            <m:sty m:val="p"/>
                          </m:rPr>
                          <a:rPr lang="en-US" sz="2000">
                            <a:solidFill>
                              <a:srgbClr val="FFFF00"/>
                            </a:solidFill>
                            <a:latin typeface="Cambria Math" panose="02040503050406030204" pitchFamily="18" charset="0"/>
                          </a:rPr>
                          <m:t>moles</m:t>
                        </m:r>
                        <m:r>
                          <a:rPr lang="en-US" sz="2000" i="1">
                            <a:solidFill>
                              <a:srgbClr val="FFFF00"/>
                            </a:solidFill>
                            <a:latin typeface="Cambria Math" panose="02040503050406030204" pitchFamily="18" charset="0"/>
                          </a:rPr>
                          <m:t> </m:t>
                        </m:r>
                        <m:d>
                          <m:dPr>
                            <m:ctrlPr>
                              <a:rPr lang="en-US" sz="2000" i="1">
                                <a:solidFill>
                                  <a:srgbClr val="FFFF00"/>
                                </a:solidFill>
                                <a:latin typeface="Cambria Math" panose="02040503050406030204" pitchFamily="18" charset="0"/>
                              </a:rPr>
                            </m:ctrlPr>
                          </m:dPr>
                          <m:e>
                            <m:r>
                              <m:rPr>
                                <m:sty m:val="p"/>
                              </m:rPr>
                              <a:rPr lang="en-US" sz="2000">
                                <a:solidFill>
                                  <a:srgbClr val="FFFF00"/>
                                </a:solidFill>
                                <a:latin typeface="Cambria Math" panose="02040503050406030204" pitchFamily="18" charset="0"/>
                              </a:rPr>
                              <m:t>mol</m:t>
                            </m:r>
                          </m:e>
                        </m:d>
                      </m:num>
                      <m:den>
                        <m:r>
                          <m:rPr>
                            <m:sty m:val="p"/>
                          </m:rPr>
                          <a:rPr lang="en-US" sz="2000">
                            <a:solidFill>
                              <a:srgbClr val="FFFF00"/>
                            </a:solidFill>
                            <a:latin typeface="Cambria Math" panose="02040503050406030204" pitchFamily="18" charset="0"/>
                          </a:rPr>
                          <m:t>molarity</m:t>
                        </m:r>
                        <m:r>
                          <a:rPr lang="en-US" sz="2000" i="1">
                            <a:solidFill>
                              <a:srgbClr val="FFFF00"/>
                            </a:solidFill>
                            <a:latin typeface="Cambria Math" panose="02040503050406030204" pitchFamily="18" charset="0"/>
                          </a:rPr>
                          <m:t> </m:t>
                        </m:r>
                        <m:d>
                          <m:dPr>
                            <m:ctrlPr>
                              <a:rPr lang="en-US" sz="2000" i="1">
                                <a:solidFill>
                                  <a:srgbClr val="FFFF00"/>
                                </a:solidFill>
                                <a:latin typeface="Cambria Math" panose="02040503050406030204" pitchFamily="18" charset="0"/>
                              </a:rPr>
                            </m:ctrlPr>
                          </m:dPr>
                          <m:e>
                            <m:r>
                              <a:rPr lang="en-US" sz="2000" i="1">
                                <a:solidFill>
                                  <a:srgbClr val="FFFF00"/>
                                </a:solidFill>
                                <a:latin typeface="Cambria Math" panose="02040503050406030204" pitchFamily="18" charset="0"/>
                              </a:rPr>
                              <m:t>𝑀</m:t>
                            </m:r>
                          </m:e>
                        </m:d>
                      </m:den>
                    </m:f>
                  </m:oMath>
                </a14:m>
                <a:endParaRPr lang="en-US" sz="1800" b="1"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a:p>
                <a:pPr>
                  <a:buClr>
                    <a:srgbClr val="FFFF00"/>
                  </a:buClr>
                </a:pPr>
                <a:r>
                  <a:rPr lang="en-US" sz="2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Conversions?  </a:t>
                </a:r>
                <a:r>
                  <a:rPr lang="en-US" sz="2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none needed</a:t>
                </a:r>
                <a:endParaRPr lang="en-US" sz="2000" b="1"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a:p>
                <a:pPr>
                  <a:buClr>
                    <a:srgbClr val="FFFF00"/>
                  </a:buClr>
                </a:pPr>
                <a:r>
                  <a:rPr lang="en-US" sz="2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Substitute values &amp; solve:</a:t>
                </a:r>
                <a:endParaRPr lang="en-US" sz="2000" dirty="0">
                  <a:solidFill>
                    <a:srgbClr val="FFFF00"/>
                  </a:solidFill>
                  <a:sym typeface="Wingdings" panose="05000000000000000000" pitchFamily="2" charset="2"/>
                </a:endParaRPr>
              </a:p>
              <a:p>
                <a:pPr marL="119063" indent="0" algn="ctr">
                  <a:buClr>
                    <a:srgbClr val="FFFF00"/>
                  </a:buClr>
                  <a:buNone/>
                </a:pPr>
                <a14:m>
                  <m:oMathPara xmlns:m="http://schemas.openxmlformats.org/officeDocument/2006/math">
                    <m:oMathParaPr>
                      <m:jc m:val="left"/>
                    </m:oMathParaPr>
                    <m:oMath xmlns:m="http://schemas.openxmlformats.org/officeDocument/2006/math">
                      <m:r>
                        <m:rPr>
                          <m:sty m:val="p"/>
                        </m:rPr>
                        <a:rPr lang="en-US" sz="2000">
                          <a:solidFill>
                            <a:srgbClr val="6699FF"/>
                          </a:solidFill>
                          <a:latin typeface="Cambria Math" panose="02040503050406030204" pitchFamily="18" charset="0"/>
                        </a:rPr>
                        <m:t>solution</m:t>
                      </m:r>
                      <m:r>
                        <a:rPr lang="en-US" sz="2000">
                          <a:solidFill>
                            <a:srgbClr val="FFFF00"/>
                          </a:solidFill>
                          <a:latin typeface="Cambria Math" panose="02040503050406030204" pitchFamily="18" charset="0"/>
                        </a:rPr>
                        <m:t> </m:t>
                      </m:r>
                      <m:r>
                        <m:rPr>
                          <m:sty m:val="p"/>
                        </m:rPr>
                        <a:rPr lang="en-US" sz="2000">
                          <a:solidFill>
                            <a:srgbClr val="FFFF00"/>
                          </a:solidFill>
                          <a:latin typeface="Cambria Math" panose="02040503050406030204" pitchFamily="18" charset="0"/>
                        </a:rPr>
                        <m:t>volume</m:t>
                      </m:r>
                      <m:r>
                        <a:rPr lang="en-US" sz="2000" i="1">
                          <a:solidFill>
                            <a:srgbClr val="FFFF00"/>
                          </a:solidFill>
                          <a:latin typeface="Cambria Math" panose="02040503050406030204" pitchFamily="18" charset="0"/>
                        </a:rPr>
                        <m:t> (</m:t>
                      </m:r>
                      <m:r>
                        <m:rPr>
                          <m:sty m:val="p"/>
                        </m:rPr>
                        <a:rPr lang="en-US" sz="2000">
                          <a:solidFill>
                            <a:srgbClr val="FFFF00"/>
                          </a:solidFill>
                          <a:latin typeface="Cambria Math" panose="02040503050406030204" pitchFamily="18" charset="0"/>
                        </a:rPr>
                        <m:t>L</m:t>
                      </m:r>
                      <m:r>
                        <a:rPr lang="en-US" sz="2000" i="1">
                          <a:solidFill>
                            <a:srgbClr val="FFFF00"/>
                          </a:solidFill>
                          <a:latin typeface="Cambria Math" panose="02040503050406030204" pitchFamily="18" charset="0"/>
                        </a:rPr>
                        <m:t>)=</m:t>
                      </m:r>
                      <m:f>
                        <m:fPr>
                          <m:ctrlPr>
                            <a:rPr lang="en-US" sz="2000" i="1">
                              <a:solidFill>
                                <a:srgbClr val="FFFF00"/>
                              </a:solidFill>
                              <a:latin typeface="Cambria Math" panose="02040503050406030204" pitchFamily="18" charset="0"/>
                            </a:rPr>
                          </m:ctrlPr>
                        </m:fPr>
                        <m:num>
                          <m:r>
                            <a:rPr lang="en-US" sz="2000" i="0">
                              <a:solidFill>
                                <a:srgbClr val="FFFF00"/>
                              </a:solidFill>
                              <a:latin typeface="Cambria Math" panose="02040503050406030204" pitchFamily="18" charset="0"/>
                            </a:rPr>
                            <m:t> </m:t>
                          </m:r>
                          <m:r>
                            <a:rPr lang="en-US" sz="2000" b="0" i="0" smtClean="0">
                              <a:solidFill>
                                <a:srgbClr val="FFFF00"/>
                              </a:solidFill>
                              <a:latin typeface="Cambria Math" panose="02040503050406030204" pitchFamily="18" charset="0"/>
                            </a:rPr>
                            <m:t>0.0773 </m:t>
                          </m:r>
                          <m:r>
                            <m:rPr>
                              <m:sty m:val="p"/>
                            </m:rPr>
                            <a:rPr lang="en-US" sz="2000" b="0" i="0" smtClean="0">
                              <a:solidFill>
                                <a:srgbClr val="FFFF00"/>
                              </a:solidFill>
                              <a:latin typeface="Cambria Math" panose="02040503050406030204" pitchFamily="18" charset="0"/>
                            </a:rPr>
                            <m:t>mol</m:t>
                          </m:r>
                          <m:r>
                            <a:rPr lang="en-US" sz="2000" i="0">
                              <a:solidFill>
                                <a:srgbClr val="FFFF00"/>
                              </a:solidFill>
                              <a:latin typeface="Cambria Math" panose="02040503050406030204" pitchFamily="18" charset="0"/>
                            </a:rPr>
                            <m:t> </m:t>
                          </m:r>
                          <m:r>
                            <m:rPr>
                              <m:sty m:val="p"/>
                            </m:rPr>
                            <a:rPr lang="en-US" sz="2000" b="0" i="0" smtClean="0">
                              <a:solidFill>
                                <a:srgbClr val="FFFF00"/>
                              </a:solidFill>
                              <a:latin typeface="Cambria Math" panose="02040503050406030204" pitchFamily="18" charset="0"/>
                            </a:rPr>
                            <m:t>HCHO</m:t>
                          </m:r>
                        </m:num>
                        <m:den>
                          <m:r>
                            <a:rPr lang="en-US" sz="2000" i="0">
                              <a:solidFill>
                                <a:srgbClr val="FFFF00"/>
                              </a:solidFill>
                              <a:latin typeface="Cambria Math" panose="02040503050406030204" pitchFamily="18" charset="0"/>
                            </a:rPr>
                            <m:t> </m:t>
                          </m:r>
                          <m:r>
                            <a:rPr lang="en-US" sz="2000" b="0" i="0" smtClean="0">
                              <a:solidFill>
                                <a:srgbClr val="FFFF00"/>
                              </a:solidFill>
                              <a:latin typeface="Cambria Math" panose="02040503050406030204" pitchFamily="18" charset="0"/>
                            </a:rPr>
                            <m:t>0.0444 </m:t>
                          </m:r>
                          <m:r>
                            <m:rPr>
                              <m:sty m:val="p"/>
                            </m:rPr>
                            <a:rPr lang="en-US" sz="2000" b="0" i="0" smtClean="0">
                              <a:solidFill>
                                <a:srgbClr val="FFFF00"/>
                              </a:solidFill>
                              <a:latin typeface="Cambria Math" panose="02040503050406030204" pitchFamily="18" charset="0"/>
                            </a:rPr>
                            <m:t>M</m:t>
                          </m:r>
                          <m:r>
                            <a:rPr lang="en-US" sz="2000" b="0" i="0" smtClean="0">
                              <a:solidFill>
                                <a:srgbClr val="FFFF00"/>
                              </a:solidFill>
                              <a:latin typeface="Cambria Math" panose="02040503050406030204" pitchFamily="18" charset="0"/>
                            </a:rPr>
                            <m:t> </m:t>
                          </m:r>
                          <m:r>
                            <m:rPr>
                              <m:sty m:val="p"/>
                            </m:rPr>
                            <a:rPr lang="en-US" sz="2000" b="0" i="0" smtClean="0">
                              <a:solidFill>
                                <a:srgbClr val="FFFF00"/>
                              </a:solidFill>
                              <a:latin typeface="Cambria Math" panose="02040503050406030204" pitchFamily="18" charset="0"/>
                            </a:rPr>
                            <m:t>HCHO</m:t>
                          </m:r>
                          <m:r>
                            <a:rPr lang="en-US" sz="2000" b="0" i="0" smtClean="0">
                              <a:solidFill>
                                <a:srgbClr val="FFFF00"/>
                              </a:solidFill>
                              <a:latin typeface="Cambria Math" panose="02040503050406030204" pitchFamily="18" charset="0"/>
                            </a:rPr>
                            <m:t> </m:t>
                          </m:r>
                          <m:r>
                            <m:rPr>
                              <m:sty m:val="p"/>
                            </m:rPr>
                            <a:rPr lang="en-US" sz="2000" i="0">
                              <a:solidFill>
                                <a:srgbClr val="FFFF00"/>
                              </a:solidFill>
                              <a:latin typeface="Cambria Math" panose="02040503050406030204" pitchFamily="18" charset="0"/>
                            </a:rPr>
                            <m:t>solution</m:t>
                          </m:r>
                        </m:den>
                      </m:f>
                      <m:r>
                        <a:rPr lang="en-US" sz="2000" i="1">
                          <a:solidFill>
                            <a:srgbClr val="FFFF00"/>
                          </a:solidFill>
                          <a:latin typeface="Cambria Math" panose="02040503050406030204" pitchFamily="18" charset="0"/>
                        </a:rPr>
                        <m:t>=</m:t>
                      </m:r>
                      <m:r>
                        <a:rPr lang="en-US" sz="2000" b="0" i="0" smtClean="0">
                          <a:solidFill>
                            <a:srgbClr val="FFFF00"/>
                          </a:solidFill>
                          <a:latin typeface="Cambria Math" panose="02040503050406030204" pitchFamily="18" charset="0"/>
                        </a:rPr>
                        <m:t>1.74 </m:t>
                      </m:r>
                      <m:r>
                        <m:rPr>
                          <m:sty m:val="p"/>
                        </m:rPr>
                        <a:rPr lang="en-US" sz="2000" b="0" i="0" smtClean="0">
                          <a:solidFill>
                            <a:srgbClr val="FFFF00"/>
                          </a:solidFill>
                          <a:latin typeface="Cambria Math" panose="02040503050406030204" pitchFamily="18" charset="0"/>
                        </a:rPr>
                        <m:t>L</m:t>
                      </m:r>
                      <m:r>
                        <a:rPr lang="en-US" sz="2000" b="0" i="0" smtClean="0">
                          <a:solidFill>
                            <a:srgbClr val="FFFF00"/>
                          </a:solidFill>
                          <a:latin typeface="Cambria Math" panose="02040503050406030204" pitchFamily="18" charset="0"/>
                        </a:rPr>
                        <m:t> </m:t>
                      </m:r>
                      <m:r>
                        <m:rPr>
                          <m:sty m:val="p"/>
                        </m:rPr>
                        <a:rPr lang="en-US" sz="2000" b="0" i="0" smtClean="0">
                          <a:solidFill>
                            <a:srgbClr val="FFFF00"/>
                          </a:solidFill>
                          <a:latin typeface="Cambria Math" panose="02040503050406030204" pitchFamily="18" charset="0"/>
                        </a:rPr>
                        <m:t>solution</m:t>
                      </m:r>
                      <m:r>
                        <a:rPr lang="en-US" sz="2000" b="0" i="0" smtClean="0">
                          <a:solidFill>
                            <a:srgbClr val="FFFF00"/>
                          </a:solidFill>
                          <a:latin typeface="Cambria Math" panose="02040503050406030204" pitchFamily="18" charset="0"/>
                        </a:rPr>
                        <m:t> </m:t>
                      </m:r>
                    </m:oMath>
                  </m:oMathPara>
                </a14:m>
                <a:endParaRPr lang="en-US" sz="2000" dirty="0"/>
              </a:p>
              <a:p>
                <a:pPr lvl="1"/>
                <a:endParaRPr lang="en-US" dirty="0"/>
              </a:p>
            </p:txBody>
          </p:sp>
        </mc:Choice>
        <mc:Fallback xmlns="">
          <p:sp>
            <p:nvSpPr>
              <p:cNvPr id="5" name="Content Placeholder 4">
                <a:extLst>
                  <a:ext uri="{FF2B5EF4-FFF2-40B4-BE49-F238E27FC236}">
                    <a16:creationId xmlns:a16="http://schemas.microsoft.com/office/drawing/2014/main" id="{0A45C11A-3115-A154-F260-A26A3EAEC771}"/>
                  </a:ext>
                </a:extLst>
              </p:cNvPr>
              <p:cNvSpPr>
                <a:spLocks noGrp="1" noRot="1" noChangeAspect="1" noMove="1" noResize="1" noEditPoints="1" noAdjustHandles="1" noChangeArrowheads="1" noChangeShapeType="1" noTextEdit="1"/>
              </p:cNvSpPr>
              <p:nvPr>
                <p:ph idx="1"/>
              </p:nvPr>
            </p:nvSpPr>
            <p:spPr>
              <a:xfrm>
                <a:off x="387321" y="1069383"/>
                <a:ext cx="8387645" cy="5443843"/>
              </a:xfrm>
              <a:blipFill>
                <a:blip r:embed="rId2"/>
                <a:stretch>
                  <a:fillRect l="-800" t="-672"/>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B284D2F7-E876-193C-FC52-90F1991E8A42}"/>
              </a:ext>
            </a:extLst>
          </p:cNvPr>
          <p:cNvSpPr>
            <a:spLocks noGrp="1"/>
          </p:cNvSpPr>
          <p:nvPr>
            <p:ph type="sldNum" sz="quarter" idx="10"/>
          </p:nvPr>
        </p:nvSpPr>
        <p:spPr/>
        <p:txBody>
          <a:bodyPr/>
          <a:lstStyle/>
          <a:p>
            <a:fld id="{48B47BF4-C530-47F3-8F78-E261EA428483}" type="slidenum">
              <a:rPr lang="en-US" smtClean="0"/>
              <a:pPr/>
              <a:t>37</a:t>
            </a:fld>
            <a:endParaRPr lang="en-US" dirty="0"/>
          </a:p>
        </p:txBody>
      </p:sp>
    </p:spTree>
    <p:extLst>
      <p:ext uri="{BB962C8B-B14F-4D97-AF65-F5344CB8AC3E}">
        <p14:creationId xmlns:p14="http://schemas.microsoft.com/office/powerpoint/2010/main" val="859655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0DEFBE-7A51-2BD8-4C59-54BFCD71FB8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CD1FA5C-B6B5-4893-8873-D2FFD342C090}"/>
              </a:ext>
            </a:extLst>
          </p:cNvPr>
          <p:cNvSpPr>
            <a:spLocks noGrp="1"/>
          </p:cNvSpPr>
          <p:nvPr>
            <p:ph type="title"/>
          </p:nvPr>
        </p:nvSpPr>
        <p:spPr>
          <a:xfrm>
            <a:off x="372533" y="239415"/>
            <a:ext cx="8421512" cy="646331"/>
          </a:xfrm>
        </p:spPr>
        <p:txBody>
          <a:bodyPr/>
          <a:lstStyle/>
          <a:p>
            <a:r>
              <a:rPr lang="en-US" sz="3600" dirty="0"/>
              <a:t>Volume = Moles (Mass) / Concentration</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BD40A5C-1338-4514-6922-F7A3597FC503}"/>
                  </a:ext>
                </a:extLst>
              </p:cNvPr>
              <p:cNvSpPr>
                <a:spLocks noGrp="1"/>
              </p:cNvSpPr>
              <p:nvPr>
                <p:ph idx="1"/>
              </p:nvPr>
            </p:nvSpPr>
            <p:spPr>
              <a:xfrm>
                <a:off x="387321" y="1053885"/>
                <a:ext cx="8387645" cy="5443843"/>
              </a:xfrm>
            </p:spPr>
            <p:txBody>
              <a:bodyPr/>
              <a:lstStyle/>
              <a:p>
                <a:pPr>
                  <a:tabLst>
                    <a:tab pos="2112963" algn="l"/>
                  </a:tabLst>
                </a:pPr>
                <a:r>
                  <a:rPr lang="en-US" sz="2000" dirty="0"/>
                  <a:t>What is solute mass of </a:t>
                </a:r>
                <a:r>
                  <a:rPr lang="en-US" sz="2000" b="1" dirty="0">
                    <a:solidFill>
                      <a:srgbClr val="FFC000"/>
                    </a:solidFill>
                  </a:rPr>
                  <a:t>1.08 L </a:t>
                </a:r>
                <a:r>
                  <a:rPr lang="en-US" sz="2000" dirty="0"/>
                  <a:t>of a</a:t>
                </a:r>
                <a:r>
                  <a:rPr lang="en-US" sz="2000" b="1" dirty="0">
                    <a:solidFill>
                      <a:srgbClr val="FFC000"/>
                    </a:solidFill>
                  </a:rPr>
                  <a:t> 0.0578 M </a:t>
                </a:r>
                <a:r>
                  <a:rPr lang="en-US" sz="2000" dirty="0">
                    <a:solidFill>
                      <a:schemeClr val="accent1">
                        <a:lumMod val="60000"/>
                        <a:lumOff val="40000"/>
                      </a:schemeClr>
                    </a:solidFill>
                  </a:rPr>
                  <a:t>H</a:t>
                </a:r>
                <a:r>
                  <a:rPr lang="en-US" sz="2000" baseline="-25000" dirty="0">
                    <a:solidFill>
                      <a:schemeClr val="accent1">
                        <a:lumMod val="60000"/>
                        <a:lumOff val="40000"/>
                      </a:schemeClr>
                    </a:solidFill>
                  </a:rPr>
                  <a:t>2</a:t>
                </a:r>
                <a:r>
                  <a:rPr lang="en-US" sz="2000" dirty="0">
                    <a:solidFill>
                      <a:schemeClr val="accent1">
                        <a:lumMod val="60000"/>
                        <a:lumOff val="40000"/>
                      </a:schemeClr>
                    </a:solidFill>
                  </a:rPr>
                  <a:t>SO</a:t>
                </a:r>
                <a:r>
                  <a:rPr lang="en-US" sz="2000" baseline="-25000" dirty="0">
                    <a:solidFill>
                      <a:schemeClr val="accent1">
                        <a:lumMod val="60000"/>
                        <a:lumOff val="40000"/>
                      </a:schemeClr>
                    </a:solidFill>
                  </a:rPr>
                  <a:t>4</a:t>
                </a:r>
                <a:r>
                  <a:rPr lang="en-US" sz="2000" dirty="0"/>
                  <a:t> [sulfuric acid] </a:t>
                </a:r>
                <a:r>
                  <a:rPr lang="en-US" sz="2000" dirty="0">
                    <a:solidFill>
                      <a:srgbClr val="6699FF"/>
                    </a:solidFill>
                  </a:rPr>
                  <a:t>solution?</a:t>
                </a:r>
                <a:endParaRPr lang="en-US" sz="2000" dirty="0">
                  <a:solidFill>
                    <a:schemeClr val="accent1">
                      <a:lumMod val="60000"/>
                      <a:lumOff val="40000"/>
                    </a:schemeClr>
                  </a:solidFill>
                </a:endParaRPr>
              </a:p>
              <a:p>
                <a:pPr>
                  <a:buClr>
                    <a:srgbClr val="FFFF00"/>
                  </a:buClr>
                </a:pPr>
                <a:r>
                  <a:rPr lang="en-US" sz="16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Find applicable mathematical relationship: </a:t>
                </a:r>
                <a14:m>
                  <m:oMath xmlns:m="http://schemas.openxmlformats.org/officeDocument/2006/math">
                    <m:r>
                      <a:rPr lang="en-US" sz="1400" b="0" i="0" smtClean="0">
                        <a:solidFill>
                          <a:srgbClr val="FFFF00"/>
                        </a:solidFill>
                        <a:latin typeface="Cambria Math" panose="02040503050406030204" pitchFamily="18" charset="0"/>
                      </a:rPr>
                      <m:t>          </m:t>
                    </m:r>
                    <m:r>
                      <m:rPr>
                        <m:sty m:val="p"/>
                      </m:rPr>
                      <a:rPr lang="en-US" sz="1400" smtClean="0">
                        <a:solidFill>
                          <a:srgbClr val="FFFF00"/>
                        </a:solidFill>
                        <a:latin typeface="Cambria Math" panose="02040503050406030204" pitchFamily="18" charset="0"/>
                      </a:rPr>
                      <m:t>molarity</m:t>
                    </m:r>
                    <m:r>
                      <a:rPr lang="en-US" sz="1400" i="1">
                        <a:solidFill>
                          <a:srgbClr val="FFFF00"/>
                        </a:solidFill>
                        <a:latin typeface="Cambria Math" panose="02040503050406030204" pitchFamily="18" charset="0"/>
                      </a:rPr>
                      <m:t> </m:t>
                    </m:r>
                    <m:d>
                      <m:dPr>
                        <m:ctrlPr>
                          <a:rPr lang="en-US" sz="1400" i="1">
                            <a:solidFill>
                              <a:srgbClr val="FFFF00"/>
                            </a:solidFill>
                            <a:latin typeface="Cambria Math" panose="02040503050406030204" pitchFamily="18" charset="0"/>
                          </a:rPr>
                        </m:ctrlPr>
                      </m:dPr>
                      <m:e>
                        <m:r>
                          <a:rPr lang="en-US" sz="1400" i="1">
                            <a:solidFill>
                              <a:srgbClr val="FFFF00"/>
                            </a:solidFill>
                            <a:latin typeface="Cambria Math" panose="02040503050406030204" pitchFamily="18" charset="0"/>
                          </a:rPr>
                          <m:t>𝑀</m:t>
                        </m:r>
                      </m:e>
                    </m:d>
                    <m:r>
                      <a:rPr lang="en-US" sz="1400" i="1">
                        <a:solidFill>
                          <a:srgbClr val="FFFF00"/>
                        </a:solidFill>
                        <a:latin typeface="Cambria Math" panose="02040503050406030204" pitchFamily="18" charset="0"/>
                      </a:rPr>
                      <m:t>=</m:t>
                    </m:r>
                    <m:f>
                      <m:fPr>
                        <m:ctrlPr>
                          <a:rPr lang="en-US" sz="1400" i="1">
                            <a:solidFill>
                              <a:srgbClr val="FFFF00"/>
                            </a:solidFill>
                            <a:latin typeface="Cambria Math" panose="02040503050406030204" pitchFamily="18" charset="0"/>
                          </a:rPr>
                        </m:ctrlPr>
                      </m:fPr>
                      <m:num>
                        <m:r>
                          <m:rPr>
                            <m:sty m:val="p"/>
                          </m:rPr>
                          <a:rPr lang="en-US" sz="1400">
                            <a:solidFill>
                              <a:srgbClr val="CC99FF"/>
                            </a:solidFill>
                            <a:latin typeface="Cambria Math" panose="02040503050406030204" pitchFamily="18" charset="0"/>
                          </a:rPr>
                          <m:t>solute</m:t>
                        </m:r>
                        <m:r>
                          <a:rPr lang="en-US" sz="1400">
                            <a:solidFill>
                              <a:srgbClr val="FFFF00"/>
                            </a:solidFill>
                            <a:latin typeface="Cambria Math" panose="02040503050406030204" pitchFamily="18" charset="0"/>
                          </a:rPr>
                          <m:t> </m:t>
                        </m:r>
                        <m:r>
                          <m:rPr>
                            <m:sty m:val="p"/>
                          </m:rPr>
                          <a:rPr lang="en-US" sz="1400">
                            <a:solidFill>
                              <a:srgbClr val="FFFF00"/>
                            </a:solidFill>
                            <a:latin typeface="Cambria Math" panose="02040503050406030204" pitchFamily="18" charset="0"/>
                          </a:rPr>
                          <m:t>moles</m:t>
                        </m:r>
                        <m:r>
                          <a:rPr lang="en-US" sz="1400" i="1">
                            <a:solidFill>
                              <a:srgbClr val="FFFF00"/>
                            </a:solidFill>
                            <a:latin typeface="Cambria Math" panose="02040503050406030204" pitchFamily="18" charset="0"/>
                          </a:rPr>
                          <m:t> </m:t>
                        </m:r>
                        <m:d>
                          <m:dPr>
                            <m:ctrlPr>
                              <a:rPr lang="en-US" sz="1400" i="1">
                                <a:solidFill>
                                  <a:srgbClr val="FFFF00"/>
                                </a:solidFill>
                                <a:latin typeface="Cambria Math" panose="02040503050406030204" pitchFamily="18" charset="0"/>
                              </a:rPr>
                            </m:ctrlPr>
                          </m:dPr>
                          <m:e>
                            <m:r>
                              <m:rPr>
                                <m:sty m:val="p"/>
                              </m:rPr>
                              <a:rPr lang="en-US" sz="1400">
                                <a:solidFill>
                                  <a:srgbClr val="FFFF00"/>
                                </a:solidFill>
                                <a:latin typeface="Cambria Math" panose="02040503050406030204" pitchFamily="18" charset="0"/>
                              </a:rPr>
                              <m:t>mol</m:t>
                            </m:r>
                          </m:e>
                        </m:d>
                      </m:num>
                      <m:den>
                        <m:r>
                          <m:rPr>
                            <m:sty m:val="p"/>
                          </m:rPr>
                          <a:rPr lang="en-US" sz="1400">
                            <a:solidFill>
                              <a:srgbClr val="6699FF"/>
                            </a:solidFill>
                            <a:latin typeface="Cambria Math" panose="02040503050406030204" pitchFamily="18" charset="0"/>
                          </a:rPr>
                          <m:t>solution</m:t>
                        </m:r>
                        <m:r>
                          <a:rPr lang="en-US" sz="1400">
                            <a:solidFill>
                              <a:srgbClr val="FFFF00"/>
                            </a:solidFill>
                            <a:latin typeface="Cambria Math" panose="02040503050406030204" pitchFamily="18" charset="0"/>
                          </a:rPr>
                          <m:t> </m:t>
                        </m:r>
                        <m:r>
                          <m:rPr>
                            <m:sty m:val="p"/>
                          </m:rPr>
                          <a:rPr lang="en-US" sz="1400">
                            <a:solidFill>
                              <a:srgbClr val="FFFF00"/>
                            </a:solidFill>
                            <a:latin typeface="Cambria Math" panose="02040503050406030204" pitchFamily="18" charset="0"/>
                          </a:rPr>
                          <m:t>volume</m:t>
                        </m:r>
                        <m:r>
                          <a:rPr lang="en-US" sz="1400" i="1">
                            <a:solidFill>
                              <a:srgbClr val="FFFF00"/>
                            </a:solidFill>
                            <a:latin typeface="Cambria Math" panose="02040503050406030204" pitchFamily="18" charset="0"/>
                          </a:rPr>
                          <m:t> (</m:t>
                        </m:r>
                        <m:r>
                          <m:rPr>
                            <m:sty m:val="p"/>
                          </m:rPr>
                          <a:rPr lang="en-US" sz="1400">
                            <a:solidFill>
                              <a:srgbClr val="FFFF00"/>
                            </a:solidFill>
                            <a:latin typeface="Cambria Math" panose="02040503050406030204" pitchFamily="18" charset="0"/>
                          </a:rPr>
                          <m:t>L</m:t>
                        </m:r>
                        <m:r>
                          <a:rPr lang="en-US" sz="1400" i="1">
                            <a:solidFill>
                              <a:srgbClr val="FFFF00"/>
                            </a:solidFill>
                            <a:latin typeface="Cambria Math" panose="02040503050406030204" pitchFamily="18" charset="0"/>
                          </a:rPr>
                          <m:t>)</m:t>
                        </m:r>
                      </m:den>
                    </m:f>
                  </m:oMath>
                </a14:m>
                <a:endParaRPr lang="en-US" sz="2800" b="1"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endParaRPr>
              </a:p>
              <a:p>
                <a:pPr>
                  <a:buClr>
                    <a:srgbClr val="FFFF00"/>
                  </a:buClr>
                </a:pPr>
                <a:r>
                  <a:rPr lang="en-US" sz="16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Is algebra needed? </a:t>
                </a:r>
                <a14:m>
                  <m:oMath xmlns:m="http://schemas.openxmlformats.org/officeDocument/2006/math">
                    <m:r>
                      <m:rPr>
                        <m:sty m:val="p"/>
                      </m:rPr>
                      <a:rPr lang="en-US" sz="1800">
                        <a:solidFill>
                          <a:srgbClr val="CC99FF"/>
                        </a:solidFill>
                        <a:latin typeface="Cambria Math" panose="02040503050406030204" pitchFamily="18" charset="0"/>
                      </a:rPr>
                      <m:t>solute</m:t>
                    </m:r>
                    <m:r>
                      <a:rPr lang="en-US" sz="1800">
                        <a:solidFill>
                          <a:srgbClr val="FFFF00"/>
                        </a:solidFill>
                        <a:latin typeface="Cambria Math" panose="02040503050406030204" pitchFamily="18" charset="0"/>
                      </a:rPr>
                      <m:t> </m:t>
                    </m:r>
                    <m:r>
                      <m:rPr>
                        <m:sty m:val="p"/>
                      </m:rPr>
                      <a:rPr lang="en-US" sz="1800">
                        <a:solidFill>
                          <a:srgbClr val="FFFF00"/>
                        </a:solidFill>
                        <a:latin typeface="Cambria Math" panose="02040503050406030204" pitchFamily="18" charset="0"/>
                      </a:rPr>
                      <m:t>moles</m:t>
                    </m:r>
                    <m:r>
                      <a:rPr lang="en-US" sz="1800" i="1">
                        <a:solidFill>
                          <a:srgbClr val="FFFF00"/>
                        </a:solidFill>
                        <a:latin typeface="Cambria Math" panose="02040503050406030204" pitchFamily="18" charset="0"/>
                      </a:rPr>
                      <m:t> </m:t>
                    </m:r>
                    <m:d>
                      <m:dPr>
                        <m:ctrlPr>
                          <a:rPr lang="en-US" sz="1800" i="1">
                            <a:solidFill>
                              <a:srgbClr val="FFFF00"/>
                            </a:solidFill>
                            <a:latin typeface="Cambria Math" panose="02040503050406030204" pitchFamily="18" charset="0"/>
                          </a:rPr>
                        </m:ctrlPr>
                      </m:dPr>
                      <m:e>
                        <m:r>
                          <m:rPr>
                            <m:sty m:val="p"/>
                          </m:rPr>
                          <a:rPr lang="en-US" sz="1800">
                            <a:solidFill>
                              <a:srgbClr val="FFFF00"/>
                            </a:solidFill>
                            <a:latin typeface="Cambria Math" panose="02040503050406030204" pitchFamily="18" charset="0"/>
                          </a:rPr>
                          <m:t>mol</m:t>
                        </m:r>
                      </m:e>
                    </m:d>
                    <m:r>
                      <a:rPr lang="en-US" sz="1800" b="0" i="1" smtClean="0">
                        <a:solidFill>
                          <a:srgbClr val="FFFF00"/>
                        </a:solidFill>
                        <a:latin typeface="Cambria Math" panose="02040503050406030204" pitchFamily="18" charset="0"/>
                      </a:rPr>
                      <m:t>= </m:t>
                    </m:r>
                    <m:r>
                      <m:rPr>
                        <m:sty m:val="p"/>
                      </m:rPr>
                      <a:rPr lang="en-US" sz="1600">
                        <a:solidFill>
                          <a:srgbClr val="FFFF00"/>
                        </a:solidFill>
                        <a:latin typeface="Cambria Math" panose="02040503050406030204" pitchFamily="18" charset="0"/>
                      </a:rPr>
                      <m:t>molarity</m:t>
                    </m:r>
                    <m:r>
                      <a:rPr lang="en-US" sz="1600" i="1">
                        <a:solidFill>
                          <a:srgbClr val="FFFF00"/>
                        </a:solidFill>
                        <a:latin typeface="Cambria Math" panose="02040503050406030204" pitchFamily="18" charset="0"/>
                      </a:rPr>
                      <m:t> </m:t>
                    </m:r>
                    <m:d>
                      <m:dPr>
                        <m:ctrlPr>
                          <a:rPr lang="en-US" sz="1600" i="1">
                            <a:solidFill>
                              <a:srgbClr val="FFFF00"/>
                            </a:solidFill>
                            <a:latin typeface="Cambria Math" panose="02040503050406030204" pitchFamily="18" charset="0"/>
                          </a:rPr>
                        </m:ctrlPr>
                      </m:dPr>
                      <m:e>
                        <m:r>
                          <a:rPr lang="en-US" sz="1600" i="1">
                            <a:solidFill>
                              <a:srgbClr val="FFFF00"/>
                            </a:solidFill>
                            <a:latin typeface="Cambria Math" panose="02040503050406030204" pitchFamily="18" charset="0"/>
                          </a:rPr>
                          <m:t>𝑀</m:t>
                        </m:r>
                      </m:e>
                    </m:d>
                    <m:r>
                      <a:rPr lang="en-US" sz="1600" b="0" i="1" smtClean="0">
                        <a:solidFill>
                          <a:srgbClr val="FFFF00"/>
                        </a:solidFill>
                        <a:latin typeface="Cambria Math" panose="02040503050406030204" pitchFamily="18" charset="0"/>
                      </a:rPr>
                      <m:t> </m:t>
                    </m:r>
                    <m:r>
                      <a:rPr lang="en-US" sz="1600" b="0" i="1" smtClean="0">
                        <a:solidFill>
                          <a:srgbClr val="FFFF00"/>
                        </a:solidFill>
                        <a:latin typeface="Cambria Math" panose="02040503050406030204" pitchFamily="18" charset="0"/>
                        <a:ea typeface="Cambria Math" panose="02040503050406030204" pitchFamily="18" charset="0"/>
                      </a:rPr>
                      <m:t>×</m:t>
                    </m:r>
                    <m:r>
                      <m:rPr>
                        <m:sty m:val="p"/>
                      </m:rPr>
                      <a:rPr lang="en-US" sz="1600">
                        <a:solidFill>
                          <a:srgbClr val="6699FF"/>
                        </a:solidFill>
                        <a:latin typeface="Cambria Math" panose="02040503050406030204" pitchFamily="18" charset="0"/>
                      </a:rPr>
                      <m:t>solution</m:t>
                    </m:r>
                    <m:r>
                      <a:rPr lang="en-US" sz="1600">
                        <a:solidFill>
                          <a:srgbClr val="FFFF00"/>
                        </a:solidFill>
                        <a:latin typeface="Cambria Math" panose="02040503050406030204" pitchFamily="18" charset="0"/>
                      </a:rPr>
                      <m:t> </m:t>
                    </m:r>
                    <m:r>
                      <m:rPr>
                        <m:sty m:val="p"/>
                      </m:rPr>
                      <a:rPr lang="en-US" sz="1600">
                        <a:solidFill>
                          <a:srgbClr val="FFFF00"/>
                        </a:solidFill>
                        <a:latin typeface="Cambria Math" panose="02040503050406030204" pitchFamily="18" charset="0"/>
                      </a:rPr>
                      <m:t>volume</m:t>
                    </m:r>
                    <m:r>
                      <a:rPr lang="en-US" sz="1600" i="1">
                        <a:solidFill>
                          <a:srgbClr val="FFFF00"/>
                        </a:solidFill>
                        <a:latin typeface="Cambria Math" panose="02040503050406030204" pitchFamily="18" charset="0"/>
                      </a:rPr>
                      <m:t> (</m:t>
                    </m:r>
                    <m:r>
                      <m:rPr>
                        <m:sty m:val="p"/>
                      </m:rPr>
                      <a:rPr lang="en-US" sz="1600">
                        <a:solidFill>
                          <a:srgbClr val="FFFF00"/>
                        </a:solidFill>
                        <a:latin typeface="Cambria Math" panose="02040503050406030204" pitchFamily="18" charset="0"/>
                      </a:rPr>
                      <m:t>L</m:t>
                    </m:r>
                    <m:r>
                      <a:rPr lang="en-US" sz="1600" i="1">
                        <a:solidFill>
                          <a:srgbClr val="FFFF00"/>
                        </a:solidFill>
                        <a:latin typeface="Cambria Math" panose="02040503050406030204" pitchFamily="18" charset="0"/>
                      </a:rPr>
                      <m:t>)</m:t>
                    </m:r>
                  </m:oMath>
                </a14:m>
                <a:endParaRPr lang="en-US" sz="1600" b="1"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a:p>
                <a:pPr>
                  <a:buClr>
                    <a:srgbClr val="FFFF00"/>
                  </a:buClr>
                </a:pPr>
                <a:r>
                  <a:rPr lang="en-US" sz="16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Conversions?  </a:t>
                </a:r>
                <a:r>
                  <a:rPr lang="en-US" sz="16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Convert mole H</a:t>
                </a:r>
                <a:r>
                  <a:rPr lang="en-US" sz="1600" baseline="-25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2</a:t>
                </a:r>
                <a:r>
                  <a:rPr lang="en-US" sz="16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SO</a:t>
                </a:r>
                <a:r>
                  <a:rPr lang="en-US" sz="1600" baseline="-25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4</a:t>
                </a:r>
                <a:r>
                  <a:rPr lang="en-US" sz="16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to grams H</a:t>
                </a:r>
                <a:r>
                  <a:rPr lang="en-US" sz="1600" baseline="-25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2</a:t>
                </a:r>
                <a:r>
                  <a:rPr lang="en-US" sz="16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SO</a:t>
                </a:r>
                <a:r>
                  <a:rPr lang="en-US" sz="1600" baseline="-25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4</a:t>
                </a:r>
                <a:endParaRPr lang="en-US" sz="1600" b="1" baseline="-25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a:p>
                <a:pPr>
                  <a:buClr>
                    <a:srgbClr val="FFFF00"/>
                  </a:buClr>
                </a:pPr>
                <a:r>
                  <a:rPr lang="en-US" sz="16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Substitute values &amp; solve:</a:t>
                </a:r>
                <a:endParaRPr lang="en-US" sz="1600" dirty="0">
                  <a:solidFill>
                    <a:srgbClr val="FFFF00"/>
                  </a:solidFill>
                  <a:sym typeface="Wingdings" panose="05000000000000000000" pitchFamily="2" charset="2"/>
                </a:endParaRPr>
              </a:p>
              <a:p>
                <a:pPr marL="0" indent="0">
                  <a:buClr>
                    <a:srgbClr val="FFFF00"/>
                  </a:buClr>
                  <a:buNone/>
                </a:pPr>
                <a14:m>
                  <m:oMathPara xmlns:m="http://schemas.openxmlformats.org/officeDocument/2006/math">
                    <m:oMathParaPr>
                      <m:jc m:val="centerGroup"/>
                    </m:oMathParaPr>
                    <m:oMath xmlns:m="http://schemas.openxmlformats.org/officeDocument/2006/math">
                      <m:r>
                        <m:rPr>
                          <m:sty m:val="p"/>
                        </m:rPr>
                        <a:rPr lang="en-US" sz="1800">
                          <a:solidFill>
                            <a:srgbClr val="CC99FF"/>
                          </a:solidFill>
                          <a:latin typeface="Cambria Math" panose="02040503050406030204" pitchFamily="18" charset="0"/>
                        </a:rPr>
                        <m:t>solute</m:t>
                      </m:r>
                      <m:r>
                        <a:rPr lang="en-US" sz="1800">
                          <a:solidFill>
                            <a:srgbClr val="FFFF00"/>
                          </a:solidFill>
                          <a:latin typeface="Cambria Math" panose="02040503050406030204" pitchFamily="18" charset="0"/>
                        </a:rPr>
                        <m:t> </m:t>
                      </m:r>
                      <m:r>
                        <m:rPr>
                          <m:sty m:val="p"/>
                        </m:rPr>
                        <a:rPr lang="en-US" sz="1800">
                          <a:solidFill>
                            <a:srgbClr val="FFFF00"/>
                          </a:solidFill>
                          <a:latin typeface="Cambria Math" panose="02040503050406030204" pitchFamily="18" charset="0"/>
                        </a:rPr>
                        <m:t>mass</m:t>
                      </m:r>
                      <m:r>
                        <a:rPr lang="en-US" sz="1800" i="1">
                          <a:solidFill>
                            <a:srgbClr val="FFFF00"/>
                          </a:solidFill>
                          <a:latin typeface="Cambria Math" panose="02040503050406030204" pitchFamily="18" charset="0"/>
                        </a:rPr>
                        <m:t> </m:t>
                      </m:r>
                      <m:d>
                        <m:dPr>
                          <m:ctrlPr>
                            <a:rPr lang="en-US" sz="1800" i="1">
                              <a:solidFill>
                                <a:srgbClr val="FFFF00"/>
                              </a:solidFill>
                              <a:latin typeface="Cambria Math" panose="02040503050406030204" pitchFamily="18" charset="0"/>
                            </a:rPr>
                          </m:ctrlPr>
                        </m:dPr>
                        <m:e>
                          <m:r>
                            <m:rPr>
                              <m:sty m:val="p"/>
                            </m:rPr>
                            <a:rPr lang="en-US" sz="1800" b="0" i="0" smtClean="0">
                              <a:solidFill>
                                <a:srgbClr val="FFFF00"/>
                              </a:solidFill>
                              <a:latin typeface="Cambria Math" panose="02040503050406030204" pitchFamily="18" charset="0"/>
                            </a:rPr>
                            <m:t>g</m:t>
                          </m:r>
                        </m:e>
                      </m:d>
                      <m:r>
                        <a:rPr lang="en-US" sz="1800" i="1">
                          <a:solidFill>
                            <a:srgbClr val="FFFF00"/>
                          </a:solidFill>
                          <a:latin typeface="Cambria Math" panose="02040503050406030204" pitchFamily="18" charset="0"/>
                        </a:rPr>
                        <m:t>=</m:t>
                      </m:r>
                      <m:f>
                        <m:fPr>
                          <m:ctrlPr>
                            <a:rPr lang="en-US" sz="1800" b="0" i="1" smtClean="0">
                              <a:solidFill>
                                <a:srgbClr val="FFFF00"/>
                              </a:solidFill>
                              <a:latin typeface="Cambria Math" panose="02040503050406030204" pitchFamily="18" charset="0"/>
                            </a:rPr>
                          </m:ctrlPr>
                        </m:fPr>
                        <m:num>
                          <m:r>
                            <a:rPr lang="en-US" sz="1800" i="0">
                              <a:solidFill>
                                <a:srgbClr val="FFFF00"/>
                              </a:solidFill>
                              <a:latin typeface="Cambria Math" panose="02040503050406030204" pitchFamily="18" charset="0"/>
                            </a:rPr>
                            <m:t>0.0578 </m:t>
                          </m:r>
                          <m:r>
                            <m:rPr>
                              <m:sty m:val="p"/>
                            </m:rPr>
                            <a:rPr lang="en-US" sz="1800" i="0">
                              <a:solidFill>
                                <a:srgbClr val="FFFF00"/>
                              </a:solidFill>
                              <a:latin typeface="Cambria Math" panose="02040503050406030204" pitchFamily="18" charset="0"/>
                            </a:rPr>
                            <m:t>mol</m:t>
                          </m:r>
                          <m:r>
                            <a:rPr lang="en-US" sz="1800" b="0" i="0" smtClean="0">
                              <a:solidFill>
                                <a:srgbClr val="FFFF00"/>
                              </a:solidFill>
                              <a:latin typeface="Cambria Math" panose="02040503050406030204" pitchFamily="18" charset="0"/>
                            </a:rPr>
                            <m:t> </m:t>
                          </m:r>
                          <m:r>
                            <m:rPr>
                              <m:sty m:val="p"/>
                            </m:rPr>
                            <a:rPr lang="en-US" sz="1800" b="0" i="0" smtClean="0">
                              <a:solidFill>
                                <a:srgbClr val="FFFF00"/>
                              </a:solidFill>
                              <a:latin typeface="Cambria Math" panose="02040503050406030204" pitchFamily="18" charset="0"/>
                            </a:rPr>
                            <m:t>H</m:t>
                          </m:r>
                          <m:r>
                            <a:rPr lang="en-US" sz="1800" b="0" i="0" baseline="-25000" smtClean="0">
                              <a:solidFill>
                                <a:srgbClr val="FFFF00"/>
                              </a:solidFill>
                              <a:latin typeface="Cambria Math" panose="02040503050406030204" pitchFamily="18" charset="0"/>
                            </a:rPr>
                            <m:t>2</m:t>
                          </m:r>
                          <m:r>
                            <m:rPr>
                              <m:sty m:val="p"/>
                            </m:rPr>
                            <a:rPr lang="en-US" sz="1800" b="0" i="0" smtClean="0">
                              <a:solidFill>
                                <a:srgbClr val="FFFF00"/>
                              </a:solidFill>
                              <a:latin typeface="Cambria Math" panose="02040503050406030204" pitchFamily="18" charset="0"/>
                            </a:rPr>
                            <m:t>SO</m:t>
                          </m:r>
                          <m:r>
                            <a:rPr lang="en-US" sz="1800" b="0" i="0" baseline="-25000" smtClean="0">
                              <a:solidFill>
                                <a:srgbClr val="FFFF00"/>
                              </a:solidFill>
                              <a:latin typeface="Cambria Math" panose="02040503050406030204" pitchFamily="18" charset="0"/>
                            </a:rPr>
                            <m:t>4</m:t>
                          </m:r>
                        </m:num>
                        <m:den>
                          <m:r>
                            <a:rPr lang="en-US" sz="1800" b="0" i="0" smtClean="0">
                              <a:solidFill>
                                <a:srgbClr val="FFFF00"/>
                              </a:solidFill>
                              <a:latin typeface="Cambria Math" panose="02040503050406030204" pitchFamily="18" charset="0"/>
                            </a:rPr>
                            <m:t>1 </m:t>
                          </m:r>
                          <m:r>
                            <m:rPr>
                              <m:sty m:val="p"/>
                            </m:rPr>
                            <a:rPr lang="en-US" sz="1800" i="0">
                              <a:solidFill>
                                <a:srgbClr val="FFFF00"/>
                              </a:solidFill>
                              <a:latin typeface="Cambria Math" panose="02040503050406030204" pitchFamily="18" charset="0"/>
                            </a:rPr>
                            <m:t>L</m:t>
                          </m:r>
                          <m:r>
                            <a:rPr lang="en-US" sz="1800" i="0">
                              <a:solidFill>
                                <a:srgbClr val="FFFF00"/>
                              </a:solidFill>
                              <a:latin typeface="Cambria Math" panose="02040503050406030204" pitchFamily="18" charset="0"/>
                            </a:rPr>
                            <m:t> </m:t>
                          </m:r>
                          <m:r>
                            <m:rPr>
                              <m:sty m:val="p"/>
                            </m:rPr>
                            <a:rPr lang="en-US" sz="1800" i="0">
                              <a:solidFill>
                                <a:srgbClr val="FFFF00"/>
                              </a:solidFill>
                              <a:latin typeface="Cambria Math" panose="02040503050406030204" pitchFamily="18" charset="0"/>
                            </a:rPr>
                            <m:t>solution</m:t>
                          </m:r>
                        </m:den>
                      </m:f>
                      <m:r>
                        <a:rPr lang="en-US" sz="1800" b="0" i="1" smtClean="0">
                          <a:solidFill>
                            <a:srgbClr val="FFFF00"/>
                          </a:solidFill>
                          <a:latin typeface="Cambria Math" panose="02040503050406030204" pitchFamily="18" charset="0"/>
                          <a:ea typeface="Cambria Math" panose="02040503050406030204" pitchFamily="18" charset="0"/>
                        </a:rPr>
                        <m:t>×1.08 </m:t>
                      </m:r>
                      <m:r>
                        <m:rPr>
                          <m:sty m:val="p"/>
                        </m:rPr>
                        <a:rPr lang="en-US" sz="1800" b="0" i="0" smtClean="0">
                          <a:solidFill>
                            <a:srgbClr val="FFFF00"/>
                          </a:solidFill>
                          <a:latin typeface="Cambria Math" panose="02040503050406030204" pitchFamily="18" charset="0"/>
                          <a:ea typeface="Cambria Math" panose="02040503050406030204" pitchFamily="18" charset="0"/>
                        </a:rPr>
                        <m:t>L</m:t>
                      </m:r>
                      <m:r>
                        <a:rPr lang="en-US" sz="1800" b="0" i="0" smtClean="0">
                          <a:solidFill>
                            <a:srgbClr val="FFFF00"/>
                          </a:solidFill>
                          <a:latin typeface="Cambria Math" panose="02040503050406030204" pitchFamily="18" charset="0"/>
                          <a:ea typeface="Cambria Math" panose="02040503050406030204" pitchFamily="18" charset="0"/>
                        </a:rPr>
                        <m:t> </m:t>
                      </m:r>
                      <m:r>
                        <m:rPr>
                          <m:sty m:val="p"/>
                        </m:rPr>
                        <a:rPr lang="en-US" sz="1800" b="0" i="0" smtClean="0">
                          <a:solidFill>
                            <a:srgbClr val="FFFF00"/>
                          </a:solidFill>
                          <a:latin typeface="Cambria Math" panose="02040503050406030204" pitchFamily="18" charset="0"/>
                          <a:ea typeface="Cambria Math" panose="02040503050406030204" pitchFamily="18" charset="0"/>
                        </a:rPr>
                        <m:t>solution</m:t>
                      </m:r>
                      <m:r>
                        <a:rPr lang="en-US" sz="1800" b="0" i="0" smtClean="0">
                          <a:solidFill>
                            <a:srgbClr val="FFFF00"/>
                          </a:solidFill>
                          <a:latin typeface="Cambria Math" panose="02040503050406030204" pitchFamily="18" charset="0"/>
                          <a:ea typeface="Cambria Math" panose="02040503050406030204" pitchFamily="18" charset="0"/>
                        </a:rPr>
                        <m:t> </m:t>
                      </m:r>
                      <m:r>
                        <a:rPr lang="en-US" sz="1800" b="0" i="1" smtClean="0">
                          <a:solidFill>
                            <a:srgbClr val="FFFF00"/>
                          </a:solidFill>
                          <a:latin typeface="Cambria Math" panose="02040503050406030204" pitchFamily="18" charset="0"/>
                          <a:ea typeface="Cambria Math" panose="02040503050406030204" pitchFamily="18" charset="0"/>
                        </a:rPr>
                        <m:t>×</m:t>
                      </m:r>
                      <m:f>
                        <m:fPr>
                          <m:ctrlPr>
                            <a:rPr lang="en-US" sz="1800" b="0" i="1" smtClean="0">
                              <a:solidFill>
                                <a:srgbClr val="FFFF00"/>
                              </a:solidFill>
                              <a:latin typeface="Cambria Math" panose="02040503050406030204" pitchFamily="18" charset="0"/>
                              <a:ea typeface="Cambria Math" panose="02040503050406030204" pitchFamily="18" charset="0"/>
                            </a:rPr>
                          </m:ctrlPr>
                        </m:fPr>
                        <m:num>
                          <m:r>
                            <a:rPr lang="en-US" sz="1800" i="0">
                              <a:solidFill>
                                <a:srgbClr val="FFFF00"/>
                              </a:solidFill>
                              <a:latin typeface="Cambria Math" panose="02040503050406030204" pitchFamily="18" charset="0"/>
                              <a:ea typeface="Cambria Math" panose="02040503050406030204" pitchFamily="18" charset="0"/>
                            </a:rPr>
                            <m:t>98.09 </m:t>
                          </m:r>
                          <m:r>
                            <m:rPr>
                              <m:sty m:val="p"/>
                            </m:rPr>
                            <a:rPr lang="en-US" sz="1800" i="0">
                              <a:solidFill>
                                <a:srgbClr val="FFFF00"/>
                              </a:solidFill>
                              <a:latin typeface="Cambria Math" panose="02040503050406030204" pitchFamily="18" charset="0"/>
                              <a:ea typeface="Cambria Math" panose="02040503050406030204" pitchFamily="18" charset="0"/>
                            </a:rPr>
                            <m:t>g</m:t>
                          </m:r>
                          <m:r>
                            <a:rPr lang="en-US" sz="1800" b="0" i="0" smtClean="0">
                              <a:solidFill>
                                <a:srgbClr val="FFFF00"/>
                              </a:solidFill>
                              <a:latin typeface="Cambria Math" panose="02040503050406030204" pitchFamily="18" charset="0"/>
                              <a:ea typeface="Cambria Math" panose="02040503050406030204" pitchFamily="18" charset="0"/>
                            </a:rPr>
                            <m:t> </m:t>
                          </m:r>
                          <m:r>
                            <m:rPr>
                              <m:sty m:val="p"/>
                            </m:rPr>
                            <a:rPr lang="en-US" sz="1800" b="0" i="0" smtClean="0">
                              <a:solidFill>
                                <a:srgbClr val="FFFF00"/>
                              </a:solidFill>
                              <a:latin typeface="Cambria Math" panose="02040503050406030204" pitchFamily="18" charset="0"/>
                              <a:ea typeface="Cambria Math" panose="02040503050406030204" pitchFamily="18" charset="0"/>
                            </a:rPr>
                            <m:t>H</m:t>
                          </m:r>
                          <m:r>
                            <a:rPr lang="en-US" sz="1800" b="0" i="0" baseline="-25000" smtClean="0">
                              <a:solidFill>
                                <a:srgbClr val="FFFF00"/>
                              </a:solidFill>
                              <a:latin typeface="Cambria Math" panose="02040503050406030204" pitchFamily="18" charset="0"/>
                              <a:ea typeface="Cambria Math" panose="02040503050406030204" pitchFamily="18" charset="0"/>
                            </a:rPr>
                            <m:t>2</m:t>
                          </m:r>
                          <m:r>
                            <m:rPr>
                              <m:sty m:val="p"/>
                            </m:rPr>
                            <a:rPr lang="en-US" sz="1800" b="0" i="0" smtClean="0">
                              <a:solidFill>
                                <a:srgbClr val="FFFF00"/>
                              </a:solidFill>
                              <a:latin typeface="Cambria Math" panose="02040503050406030204" pitchFamily="18" charset="0"/>
                              <a:ea typeface="Cambria Math" panose="02040503050406030204" pitchFamily="18" charset="0"/>
                            </a:rPr>
                            <m:t>SO</m:t>
                          </m:r>
                          <m:r>
                            <a:rPr lang="en-US" sz="1800" b="0" i="0" baseline="-25000" smtClean="0">
                              <a:solidFill>
                                <a:srgbClr val="FFFF00"/>
                              </a:solidFill>
                              <a:latin typeface="Cambria Math" panose="02040503050406030204" pitchFamily="18" charset="0"/>
                              <a:ea typeface="Cambria Math" panose="02040503050406030204" pitchFamily="18" charset="0"/>
                            </a:rPr>
                            <m:t>4</m:t>
                          </m:r>
                        </m:num>
                        <m:den>
                          <m:r>
                            <a:rPr lang="en-US" sz="1800" b="0" i="0" smtClean="0">
                              <a:solidFill>
                                <a:srgbClr val="FFFF00"/>
                              </a:solidFill>
                              <a:latin typeface="Cambria Math" panose="02040503050406030204" pitchFamily="18" charset="0"/>
                              <a:ea typeface="Cambria Math" panose="02040503050406030204" pitchFamily="18" charset="0"/>
                            </a:rPr>
                            <m:t>1 </m:t>
                          </m:r>
                          <m:r>
                            <m:rPr>
                              <m:sty m:val="p"/>
                            </m:rPr>
                            <a:rPr lang="en-US" sz="1800" i="0">
                              <a:solidFill>
                                <a:srgbClr val="FFFF00"/>
                              </a:solidFill>
                              <a:latin typeface="Cambria Math" panose="02040503050406030204" pitchFamily="18" charset="0"/>
                              <a:ea typeface="Cambria Math" panose="02040503050406030204" pitchFamily="18" charset="0"/>
                            </a:rPr>
                            <m:t>mol</m:t>
                          </m:r>
                          <m:r>
                            <a:rPr lang="en-US" sz="1800" i="0">
                              <a:solidFill>
                                <a:srgbClr val="FFFF00"/>
                              </a:solidFill>
                              <a:latin typeface="Cambria Math" panose="02040503050406030204" pitchFamily="18" charset="0"/>
                              <a:ea typeface="Cambria Math" panose="02040503050406030204" pitchFamily="18" charset="0"/>
                            </a:rPr>
                            <m:t> </m:t>
                          </m:r>
                          <m:r>
                            <m:rPr>
                              <m:sty m:val="p"/>
                            </m:rPr>
                            <a:rPr lang="en-US" sz="1800" i="0">
                              <a:solidFill>
                                <a:srgbClr val="FFFF00"/>
                              </a:solidFill>
                              <a:latin typeface="Cambria Math" panose="02040503050406030204" pitchFamily="18" charset="0"/>
                              <a:ea typeface="Cambria Math" panose="02040503050406030204" pitchFamily="18" charset="0"/>
                            </a:rPr>
                            <m:t>H</m:t>
                          </m:r>
                          <m:r>
                            <a:rPr lang="en-US" sz="1800" i="0" baseline="-25000">
                              <a:solidFill>
                                <a:srgbClr val="FFFF00"/>
                              </a:solidFill>
                              <a:latin typeface="Cambria Math" panose="02040503050406030204" pitchFamily="18" charset="0"/>
                              <a:ea typeface="Cambria Math" panose="02040503050406030204" pitchFamily="18" charset="0"/>
                            </a:rPr>
                            <m:t>2</m:t>
                          </m:r>
                          <m:r>
                            <m:rPr>
                              <m:sty m:val="p"/>
                            </m:rPr>
                            <a:rPr lang="en-US" sz="1800" i="0">
                              <a:solidFill>
                                <a:srgbClr val="FFFF00"/>
                              </a:solidFill>
                              <a:latin typeface="Cambria Math" panose="02040503050406030204" pitchFamily="18" charset="0"/>
                              <a:ea typeface="Cambria Math" panose="02040503050406030204" pitchFamily="18" charset="0"/>
                            </a:rPr>
                            <m:t>SO</m:t>
                          </m:r>
                          <m:r>
                            <a:rPr lang="en-US" sz="1800" i="0" baseline="-25000">
                              <a:solidFill>
                                <a:srgbClr val="FFFF00"/>
                              </a:solidFill>
                              <a:latin typeface="Cambria Math" panose="02040503050406030204" pitchFamily="18" charset="0"/>
                              <a:ea typeface="Cambria Math" panose="02040503050406030204" pitchFamily="18" charset="0"/>
                            </a:rPr>
                            <m:t>4</m:t>
                          </m:r>
                        </m:den>
                      </m:f>
                      <m:r>
                        <a:rPr lang="en-US" sz="1800" b="0" i="0" smtClean="0">
                          <a:solidFill>
                            <a:srgbClr val="FFFF00"/>
                          </a:solidFill>
                          <a:latin typeface="Cambria Math" panose="02040503050406030204" pitchFamily="18" charset="0"/>
                          <a:ea typeface="Cambria Math" panose="02040503050406030204" pitchFamily="18" charset="0"/>
                        </a:rPr>
                        <m:t>=6.12 </m:t>
                      </m:r>
                      <m:r>
                        <m:rPr>
                          <m:sty m:val="p"/>
                        </m:rPr>
                        <a:rPr lang="en-US" sz="1800" b="0" i="0" smtClean="0">
                          <a:solidFill>
                            <a:srgbClr val="FFFF00"/>
                          </a:solidFill>
                          <a:latin typeface="Cambria Math" panose="02040503050406030204" pitchFamily="18" charset="0"/>
                          <a:ea typeface="Cambria Math" panose="02040503050406030204" pitchFamily="18" charset="0"/>
                        </a:rPr>
                        <m:t>g</m:t>
                      </m:r>
                      <m:r>
                        <a:rPr lang="en-US" sz="1800" b="0" i="0" smtClean="0">
                          <a:solidFill>
                            <a:srgbClr val="FFFF00"/>
                          </a:solidFill>
                          <a:latin typeface="Cambria Math" panose="02040503050406030204" pitchFamily="18" charset="0"/>
                          <a:ea typeface="Cambria Math" panose="02040503050406030204" pitchFamily="18" charset="0"/>
                        </a:rPr>
                        <m:t> </m:t>
                      </m:r>
                      <m:r>
                        <m:rPr>
                          <m:sty m:val="p"/>
                        </m:rPr>
                        <a:rPr lang="en-US" sz="1800" b="0" i="0" smtClean="0">
                          <a:solidFill>
                            <a:srgbClr val="FFFF00"/>
                          </a:solidFill>
                          <a:latin typeface="Cambria Math" panose="02040503050406030204" pitchFamily="18" charset="0"/>
                          <a:ea typeface="Cambria Math" panose="02040503050406030204" pitchFamily="18" charset="0"/>
                        </a:rPr>
                        <m:t>H</m:t>
                      </m:r>
                      <m:r>
                        <a:rPr lang="en-US" sz="1800" b="0" i="0" baseline="-25000" smtClean="0">
                          <a:solidFill>
                            <a:srgbClr val="FFFF00"/>
                          </a:solidFill>
                          <a:latin typeface="Cambria Math" panose="02040503050406030204" pitchFamily="18" charset="0"/>
                          <a:ea typeface="Cambria Math" panose="02040503050406030204" pitchFamily="18" charset="0"/>
                        </a:rPr>
                        <m:t>2</m:t>
                      </m:r>
                      <m:r>
                        <m:rPr>
                          <m:sty m:val="p"/>
                        </m:rPr>
                        <a:rPr lang="en-US" sz="1800" b="0" i="0" smtClean="0">
                          <a:solidFill>
                            <a:srgbClr val="FFFF00"/>
                          </a:solidFill>
                          <a:latin typeface="Cambria Math" panose="02040503050406030204" pitchFamily="18" charset="0"/>
                          <a:ea typeface="Cambria Math" panose="02040503050406030204" pitchFamily="18" charset="0"/>
                        </a:rPr>
                        <m:t>SO</m:t>
                      </m:r>
                      <m:r>
                        <a:rPr lang="en-US" sz="1800" b="0" i="0" baseline="-25000" smtClean="0">
                          <a:solidFill>
                            <a:srgbClr val="FFFF00"/>
                          </a:solidFill>
                          <a:latin typeface="Cambria Math" panose="02040503050406030204" pitchFamily="18" charset="0"/>
                          <a:ea typeface="Cambria Math" panose="02040503050406030204" pitchFamily="18" charset="0"/>
                        </a:rPr>
                        <m:t>4</m:t>
                      </m:r>
                    </m:oMath>
                  </m:oMathPara>
                </a14:m>
                <a:endParaRPr lang="en-US" sz="1800" b="1" baseline="-25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a:p>
                <a:pPr>
                  <a:tabLst>
                    <a:tab pos="2112963" algn="l"/>
                  </a:tabLst>
                </a:pPr>
                <a:r>
                  <a:rPr lang="en-US" sz="2000" dirty="0"/>
                  <a:t>What is volume of a </a:t>
                </a:r>
                <a:r>
                  <a:rPr lang="en-US" sz="2000" b="1" dirty="0">
                    <a:solidFill>
                      <a:srgbClr val="FFC000"/>
                    </a:solidFill>
                  </a:rPr>
                  <a:t>1.50 M </a:t>
                </a:r>
                <a:r>
                  <a:rPr lang="en-US" sz="2000" dirty="0">
                    <a:solidFill>
                      <a:schemeClr val="accent1">
                        <a:lumMod val="60000"/>
                        <a:lumOff val="40000"/>
                      </a:schemeClr>
                    </a:solidFill>
                  </a:rPr>
                  <a:t>HCl</a:t>
                </a:r>
                <a:r>
                  <a:rPr lang="en-US" sz="2000" dirty="0"/>
                  <a:t> [sulfuric acid] that contains </a:t>
                </a:r>
                <a:r>
                  <a:rPr lang="en-US" sz="2000" b="1" dirty="0">
                    <a:solidFill>
                      <a:srgbClr val="FFC000"/>
                    </a:solidFill>
                  </a:rPr>
                  <a:t>10.0 g </a:t>
                </a:r>
                <a:r>
                  <a:rPr lang="en-US" sz="2000" dirty="0">
                    <a:solidFill>
                      <a:schemeClr val="accent1">
                        <a:lumMod val="60000"/>
                        <a:lumOff val="40000"/>
                      </a:schemeClr>
                    </a:solidFill>
                  </a:rPr>
                  <a:t>HCl?</a:t>
                </a:r>
              </a:p>
              <a:p>
                <a:pPr>
                  <a:buClr>
                    <a:srgbClr val="FFFF00"/>
                  </a:buClr>
                </a:pPr>
                <a:r>
                  <a:rPr lang="en-US" sz="16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Find applicable mathematical relationship: </a:t>
                </a:r>
                <a14:m>
                  <m:oMath xmlns:m="http://schemas.openxmlformats.org/officeDocument/2006/math">
                    <m:r>
                      <a:rPr lang="en-US" sz="1400">
                        <a:solidFill>
                          <a:srgbClr val="FFFF00"/>
                        </a:solidFill>
                        <a:latin typeface="Cambria Math" panose="02040503050406030204" pitchFamily="18" charset="0"/>
                      </a:rPr>
                      <m:t>          </m:t>
                    </m:r>
                    <m:r>
                      <m:rPr>
                        <m:sty m:val="p"/>
                      </m:rPr>
                      <a:rPr lang="en-US" sz="1400">
                        <a:solidFill>
                          <a:srgbClr val="FFFF00"/>
                        </a:solidFill>
                        <a:latin typeface="Cambria Math" panose="02040503050406030204" pitchFamily="18" charset="0"/>
                      </a:rPr>
                      <m:t>molarity</m:t>
                    </m:r>
                    <m:r>
                      <a:rPr lang="en-US" sz="1400" i="1">
                        <a:solidFill>
                          <a:srgbClr val="FFFF00"/>
                        </a:solidFill>
                        <a:latin typeface="Cambria Math" panose="02040503050406030204" pitchFamily="18" charset="0"/>
                      </a:rPr>
                      <m:t> </m:t>
                    </m:r>
                    <m:d>
                      <m:dPr>
                        <m:ctrlPr>
                          <a:rPr lang="en-US" sz="1400" i="1">
                            <a:solidFill>
                              <a:srgbClr val="FFFF00"/>
                            </a:solidFill>
                            <a:latin typeface="Cambria Math" panose="02040503050406030204" pitchFamily="18" charset="0"/>
                          </a:rPr>
                        </m:ctrlPr>
                      </m:dPr>
                      <m:e>
                        <m:r>
                          <a:rPr lang="en-US" sz="1400" i="1">
                            <a:solidFill>
                              <a:srgbClr val="FFFF00"/>
                            </a:solidFill>
                            <a:latin typeface="Cambria Math" panose="02040503050406030204" pitchFamily="18" charset="0"/>
                          </a:rPr>
                          <m:t>𝑀</m:t>
                        </m:r>
                      </m:e>
                    </m:d>
                    <m:r>
                      <a:rPr lang="en-US" sz="1400" i="1">
                        <a:solidFill>
                          <a:srgbClr val="FFFF00"/>
                        </a:solidFill>
                        <a:latin typeface="Cambria Math" panose="02040503050406030204" pitchFamily="18" charset="0"/>
                      </a:rPr>
                      <m:t>=</m:t>
                    </m:r>
                    <m:f>
                      <m:fPr>
                        <m:ctrlPr>
                          <a:rPr lang="en-US" sz="1400" i="1">
                            <a:solidFill>
                              <a:srgbClr val="FFFF00"/>
                            </a:solidFill>
                            <a:latin typeface="Cambria Math" panose="02040503050406030204" pitchFamily="18" charset="0"/>
                          </a:rPr>
                        </m:ctrlPr>
                      </m:fPr>
                      <m:num>
                        <m:r>
                          <m:rPr>
                            <m:sty m:val="p"/>
                          </m:rPr>
                          <a:rPr lang="en-US" sz="1400">
                            <a:solidFill>
                              <a:srgbClr val="CC99FF"/>
                            </a:solidFill>
                            <a:latin typeface="Cambria Math" panose="02040503050406030204" pitchFamily="18" charset="0"/>
                          </a:rPr>
                          <m:t>solute</m:t>
                        </m:r>
                        <m:r>
                          <a:rPr lang="en-US" sz="1400">
                            <a:solidFill>
                              <a:srgbClr val="FFFF00"/>
                            </a:solidFill>
                            <a:latin typeface="Cambria Math" panose="02040503050406030204" pitchFamily="18" charset="0"/>
                          </a:rPr>
                          <m:t> </m:t>
                        </m:r>
                        <m:r>
                          <m:rPr>
                            <m:sty m:val="p"/>
                          </m:rPr>
                          <a:rPr lang="en-US" sz="1400">
                            <a:solidFill>
                              <a:srgbClr val="FFFF00"/>
                            </a:solidFill>
                            <a:latin typeface="Cambria Math" panose="02040503050406030204" pitchFamily="18" charset="0"/>
                          </a:rPr>
                          <m:t>moles</m:t>
                        </m:r>
                        <m:r>
                          <a:rPr lang="en-US" sz="1400" i="1">
                            <a:solidFill>
                              <a:srgbClr val="FFFF00"/>
                            </a:solidFill>
                            <a:latin typeface="Cambria Math" panose="02040503050406030204" pitchFamily="18" charset="0"/>
                          </a:rPr>
                          <m:t> </m:t>
                        </m:r>
                        <m:d>
                          <m:dPr>
                            <m:ctrlPr>
                              <a:rPr lang="en-US" sz="1400" i="1">
                                <a:solidFill>
                                  <a:srgbClr val="FFFF00"/>
                                </a:solidFill>
                                <a:latin typeface="Cambria Math" panose="02040503050406030204" pitchFamily="18" charset="0"/>
                              </a:rPr>
                            </m:ctrlPr>
                          </m:dPr>
                          <m:e>
                            <m:r>
                              <m:rPr>
                                <m:sty m:val="p"/>
                              </m:rPr>
                              <a:rPr lang="en-US" sz="1400">
                                <a:solidFill>
                                  <a:srgbClr val="FFFF00"/>
                                </a:solidFill>
                                <a:latin typeface="Cambria Math" panose="02040503050406030204" pitchFamily="18" charset="0"/>
                              </a:rPr>
                              <m:t>mol</m:t>
                            </m:r>
                          </m:e>
                        </m:d>
                      </m:num>
                      <m:den>
                        <m:r>
                          <m:rPr>
                            <m:sty m:val="p"/>
                          </m:rPr>
                          <a:rPr lang="en-US" sz="1400">
                            <a:solidFill>
                              <a:srgbClr val="6699FF"/>
                            </a:solidFill>
                            <a:latin typeface="Cambria Math" panose="02040503050406030204" pitchFamily="18" charset="0"/>
                          </a:rPr>
                          <m:t>solution</m:t>
                        </m:r>
                        <m:r>
                          <a:rPr lang="en-US" sz="1400">
                            <a:solidFill>
                              <a:srgbClr val="FFFF00"/>
                            </a:solidFill>
                            <a:latin typeface="Cambria Math" panose="02040503050406030204" pitchFamily="18" charset="0"/>
                          </a:rPr>
                          <m:t> </m:t>
                        </m:r>
                        <m:r>
                          <m:rPr>
                            <m:sty m:val="p"/>
                          </m:rPr>
                          <a:rPr lang="en-US" sz="1400">
                            <a:solidFill>
                              <a:srgbClr val="FFFF00"/>
                            </a:solidFill>
                            <a:latin typeface="Cambria Math" panose="02040503050406030204" pitchFamily="18" charset="0"/>
                          </a:rPr>
                          <m:t>volume</m:t>
                        </m:r>
                        <m:r>
                          <a:rPr lang="en-US" sz="1400" i="1">
                            <a:solidFill>
                              <a:srgbClr val="FFFF00"/>
                            </a:solidFill>
                            <a:latin typeface="Cambria Math" panose="02040503050406030204" pitchFamily="18" charset="0"/>
                          </a:rPr>
                          <m:t> (</m:t>
                        </m:r>
                        <m:r>
                          <m:rPr>
                            <m:sty m:val="p"/>
                          </m:rPr>
                          <a:rPr lang="en-US" sz="1400">
                            <a:solidFill>
                              <a:srgbClr val="FFFF00"/>
                            </a:solidFill>
                            <a:latin typeface="Cambria Math" panose="02040503050406030204" pitchFamily="18" charset="0"/>
                          </a:rPr>
                          <m:t>L</m:t>
                        </m:r>
                        <m:r>
                          <a:rPr lang="en-US" sz="1400" i="1">
                            <a:solidFill>
                              <a:srgbClr val="FFFF00"/>
                            </a:solidFill>
                            <a:latin typeface="Cambria Math" panose="02040503050406030204" pitchFamily="18" charset="0"/>
                          </a:rPr>
                          <m:t>)</m:t>
                        </m:r>
                      </m:den>
                    </m:f>
                  </m:oMath>
                </a14:m>
                <a:endParaRPr lang="en-US" sz="2800" b="1"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endParaRPr>
              </a:p>
              <a:p>
                <a:pPr>
                  <a:buClr>
                    <a:srgbClr val="FFFF00"/>
                  </a:buClr>
                </a:pPr>
                <a:r>
                  <a:rPr lang="en-US" sz="16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Is algebra needed?     </a:t>
                </a:r>
                <a14:m>
                  <m:oMath xmlns:m="http://schemas.openxmlformats.org/officeDocument/2006/math">
                    <m:r>
                      <m:rPr>
                        <m:sty m:val="p"/>
                      </m:rPr>
                      <a:rPr lang="en-US" sz="1600">
                        <a:solidFill>
                          <a:srgbClr val="6699FF"/>
                        </a:solidFill>
                        <a:latin typeface="Cambria Math" panose="02040503050406030204" pitchFamily="18" charset="0"/>
                      </a:rPr>
                      <m:t>solution</m:t>
                    </m:r>
                    <m:r>
                      <a:rPr lang="en-US" sz="1600">
                        <a:solidFill>
                          <a:srgbClr val="FFFF00"/>
                        </a:solidFill>
                        <a:latin typeface="Cambria Math" panose="02040503050406030204" pitchFamily="18" charset="0"/>
                      </a:rPr>
                      <m:t> </m:t>
                    </m:r>
                    <m:r>
                      <m:rPr>
                        <m:sty m:val="p"/>
                      </m:rPr>
                      <a:rPr lang="en-US" sz="1600">
                        <a:solidFill>
                          <a:srgbClr val="FFFF00"/>
                        </a:solidFill>
                        <a:latin typeface="Cambria Math" panose="02040503050406030204" pitchFamily="18" charset="0"/>
                      </a:rPr>
                      <m:t>volume</m:t>
                    </m:r>
                    <m:r>
                      <a:rPr lang="en-US" sz="1600" i="1">
                        <a:solidFill>
                          <a:srgbClr val="FFFF00"/>
                        </a:solidFill>
                        <a:latin typeface="Cambria Math" panose="02040503050406030204" pitchFamily="18" charset="0"/>
                      </a:rPr>
                      <m:t> (</m:t>
                    </m:r>
                    <m:r>
                      <m:rPr>
                        <m:sty m:val="p"/>
                      </m:rPr>
                      <a:rPr lang="en-US" sz="1600">
                        <a:solidFill>
                          <a:srgbClr val="FFFF00"/>
                        </a:solidFill>
                        <a:latin typeface="Cambria Math" panose="02040503050406030204" pitchFamily="18" charset="0"/>
                      </a:rPr>
                      <m:t>L</m:t>
                    </m:r>
                    <m:r>
                      <a:rPr lang="en-US" sz="1600" i="1">
                        <a:solidFill>
                          <a:srgbClr val="FFFF00"/>
                        </a:solidFill>
                        <a:latin typeface="Cambria Math" panose="02040503050406030204" pitchFamily="18" charset="0"/>
                      </a:rPr>
                      <m:t>) =</m:t>
                    </m:r>
                    <m:f>
                      <m:fPr>
                        <m:ctrlPr>
                          <a:rPr lang="en-US" sz="1600" i="1">
                            <a:solidFill>
                              <a:srgbClr val="FFFF00"/>
                            </a:solidFill>
                            <a:latin typeface="Cambria Math" panose="02040503050406030204" pitchFamily="18" charset="0"/>
                          </a:rPr>
                        </m:ctrlPr>
                      </m:fPr>
                      <m:num>
                        <m:r>
                          <m:rPr>
                            <m:sty m:val="p"/>
                          </m:rPr>
                          <a:rPr lang="en-US" sz="1600">
                            <a:solidFill>
                              <a:srgbClr val="CC99FF"/>
                            </a:solidFill>
                            <a:latin typeface="Cambria Math" panose="02040503050406030204" pitchFamily="18" charset="0"/>
                          </a:rPr>
                          <m:t>solute</m:t>
                        </m:r>
                        <m:r>
                          <a:rPr lang="en-US" sz="1600">
                            <a:solidFill>
                              <a:srgbClr val="FFFF00"/>
                            </a:solidFill>
                            <a:latin typeface="Cambria Math" panose="02040503050406030204" pitchFamily="18" charset="0"/>
                          </a:rPr>
                          <m:t> </m:t>
                        </m:r>
                        <m:r>
                          <m:rPr>
                            <m:sty m:val="p"/>
                          </m:rPr>
                          <a:rPr lang="en-US" sz="1600">
                            <a:solidFill>
                              <a:srgbClr val="FFFF00"/>
                            </a:solidFill>
                            <a:latin typeface="Cambria Math" panose="02040503050406030204" pitchFamily="18" charset="0"/>
                          </a:rPr>
                          <m:t>moles</m:t>
                        </m:r>
                        <m:r>
                          <a:rPr lang="en-US" sz="1600" i="1">
                            <a:solidFill>
                              <a:srgbClr val="FFFF00"/>
                            </a:solidFill>
                            <a:latin typeface="Cambria Math" panose="02040503050406030204" pitchFamily="18" charset="0"/>
                          </a:rPr>
                          <m:t> </m:t>
                        </m:r>
                        <m:d>
                          <m:dPr>
                            <m:ctrlPr>
                              <a:rPr lang="en-US" sz="1600" i="1">
                                <a:solidFill>
                                  <a:srgbClr val="FFFF00"/>
                                </a:solidFill>
                                <a:latin typeface="Cambria Math" panose="02040503050406030204" pitchFamily="18" charset="0"/>
                              </a:rPr>
                            </m:ctrlPr>
                          </m:dPr>
                          <m:e>
                            <m:r>
                              <m:rPr>
                                <m:sty m:val="p"/>
                              </m:rPr>
                              <a:rPr lang="en-US" sz="1600">
                                <a:solidFill>
                                  <a:srgbClr val="FFFF00"/>
                                </a:solidFill>
                                <a:latin typeface="Cambria Math" panose="02040503050406030204" pitchFamily="18" charset="0"/>
                              </a:rPr>
                              <m:t>mol</m:t>
                            </m:r>
                          </m:e>
                        </m:d>
                      </m:num>
                      <m:den>
                        <m:r>
                          <m:rPr>
                            <m:sty m:val="p"/>
                          </m:rPr>
                          <a:rPr lang="en-US" sz="1600">
                            <a:solidFill>
                              <a:srgbClr val="FFFF00"/>
                            </a:solidFill>
                            <a:latin typeface="Cambria Math" panose="02040503050406030204" pitchFamily="18" charset="0"/>
                          </a:rPr>
                          <m:t>molarity</m:t>
                        </m:r>
                        <m:r>
                          <a:rPr lang="en-US" sz="1600" i="1">
                            <a:solidFill>
                              <a:srgbClr val="FFFF00"/>
                            </a:solidFill>
                            <a:latin typeface="Cambria Math" panose="02040503050406030204" pitchFamily="18" charset="0"/>
                          </a:rPr>
                          <m:t> </m:t>
                        </m:r>
                        <m:d>
                          <m:dPr>
                            <m:ctrlPr>
                              <a:rPr lang="en-US" sz="1600" i="1">
                                <a:solidFill>
                                  <a:srgbClr val="FFFF00"/>
                                </a:solidFill>
                                <a:latin typeface="Cambria Math" panose="02040503050406030204" pitchFamily="18" charset="0"/>
                              </a:rPr>
                            </m:ctrlPr>
                          </m:dPr>
                          <m:e>
                            <m:r>
                              <a:rPr lang="en-US" sz="1600" i="1">
                                <a:solidFill>
                                  <a:srgbClr val="FFFF00"/>
                                </a:solidFill>
                                <a:latin typeface="Cambria Math" panose="02040503050406030204" pitchFamily="18" charset="0"/>
                              </a:rPr>
                              <m:t>𝑀</m:t>
                            </m:r>
                          </m:e>
                        </m:d>
                      </m:den>
                    </m:f>
                  </m:oMath>
                </a14:m>
                <a:endParaRPr lang="en-US" sz="1600" b="1"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a:p>
                <a:pPr>
                  <a:buClr>
                    <a:srgbClr val="FFFF00"/>
                  </a:buClr>
                </a:pPr>
                <a:r>
                  <a:rPr lang="en-US" sz="16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Conversions?  </a:t>
                </a:r>
                <a:r>
                  <a:rPr lang="en-US" sz="16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Must convert mass in grams HCl to moles HCl</a:t>
                </a:r>
                <a:endParaRPr lang="en-US" sz="1600" b="1"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a:p>
                <a:pPr>
                  <a:buClr>
                    <a:srgbClr val="FFFF00"/>
                  </a:buClr>
                </a:pPr>
                <a:r>
                  <a:rPr lang="en-US" sz="16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Substitute values &amp; solve:</a:t>
                </a:r>
                <a:endParaRPr lang="en-US" sz="1600" dirty="0">
                  <a:solidFill>
                    <a:srgbClr val="FFFF00"/>
                  </a:solidFill>
                  <a:sym typeface="Wingdings" panose="05000000000000000000" pitchFamily="2" charset="2"/>
                </a:endParaRPr>
              </a:p>
              <a:p>
                <a:pPr marL="119063" indent="0" algn="ctr">
                  <a:buClr>
                    <a:srgbClr val="FFFF00"/>
                  </a:buClr>
                  <a:buNone/>
                </a:pPr>
                <a14:m>
                  <m:oMathPara xmlns:m="http://schemas.openxmlformats.org/officeDocument/2006/math">
                    <m:oMathParaPr>
                      <m:jc m:val="left"/>
                    </m:oMathParaPr>
                    <m:oMath xmlns:m="http://schemas.openxmlformats.org/officeDocument/2006/math">
                      <m:r>
                        <m:rPr>
                          <m:sty m:val="p"/>
                        </m:rPr>
                        <a:rPr lang="en-US" sz="1600">
                          <a:solidFill>
                            <a:srgbClr val="6699FF"/>
                          </a:solidFill>
                          <a:latin typeface="Cambria Math" panose="02040503050406030204" pitchFamily="18" charset="0"/>
                        </a:rPr>
                        <m:t>solution</m:t>
                      </m:r>
                      <m:r>
                        <a:rPr lang="en-US" sz="1600">
                          <a:solidFill>
                            <a:srgbClr val="FFFF00"/>
                          </a:solidFill>
                          <a:latin typeface="Cambria Math" panose="02040503050406030204" pitchFamily="18" charset="0"/>
                        </a:rPr>
                        <m:t> </m:t>
                      </m:r>
                      <m:r>
                        <m:rPr>
                          <m:sty m:val="p"/>
                        </m:rPr>
                        <a:rPr lang="en-US" sz="1600">
                          <a:solidFill>
                            <a:srgbClr val="FFFF00"/>
                          </a:solidFill>
                          <a:latin typeface="Cambria Math" panose="02040503050406030204" pitchFamily="18" charset="0"/>
                        </a:rPr>
                        <m:t>volume</m:t>
                      </m:r>
                      <m:r>
                        <a:rPr lang="en-US" sz="1600" i="1">
                          <a:solidFill>
                            <a:srgbClr val="FFFF00"/>
                          </a:solidFill>
                          <a:latin typeface="Cambria Math" panose="02040503050406030204" pitchFamily="18" charset="0"/>
                        </a:rPr>
                        <m:t> </m:t>
                      </m:r>
                      <m:d>
                        <m:dPr>
                          <m:ctrlPr>
                            <a:rPr lang="en-US" sz="1600" i="1">
                              <a:solidFill>
                                <a:srgbClr val="FFFF00"/>
                              </a:solidFill>
                              <a:latin typeface="Cambria Math" panose="02040503050406030204" pitchFamily="18" charset="0"/>
                            </a:rPr>
                          </m:ctrlPr>
                        </m:dPr>
                        <m:e>
                          <m:r>
                            <m:rPr>
                              <m:sty m:val="p"/>
                            </m:rPr>
                            <a:rPr lang="en-US" sz="1600">
                              <a:solidFill>
                                <a:srgbClr val="FFFF00"/>
                              </a:solidFill>
                              <a:latin typeface="Cambria Math" panose="02040503050406030204" pitchFamily="18" charset="0"/>
                            </a:rPr>
                            <m:t>L</m:t>
                          </m:r>
                        </m:e>
                      </m:d>
                      <m:r>
                        <a:rPr lang="en-US" sz="1600" i="1">
                          <a:solidFill>
                            <a:srgbClr val="FFFF00"/>
                          </a:solidFill>
                          <a:latin typeface="Cambria Math" panose="02040503050406030204" pitchFamily="18" charset="0"/>
                        </a:rPr>
                        <m:t>=</m:t>
                      </m:r>
                      <m:r>
                        <a:rPr lang="en-US" sz="1600" b="0" i="0" smtClean="0">
                          <a:solidFill>
                            <a:srgbClr val="FFFF00"/>
                          </a:solidFill>
                          <a:latin typeface="Cambria Math" panose="02040503050406030204" pitchFamily="18" charset="0"/>
                        </a:rPr>
                        <m:t>10.0 </m:t>
                      </m:r>
                      <m:r>
                        <m:rPr>
                          <m:sty m:val="p"/>
                        </m:rPr>
                        <a:rPr lang="en-US" sz="1600" b="0" i="0" smtClean="0">
                          <a:solidFill>
                            <a:srgbClr val="FFFF00"/>
                          </a:solidFill>
                          <a:latin typeface="Cambria Math" panose="02040503050406030204" pitchFamily="18" charset="0"/>
                        </a:rPr>
                        <m:t>g</m:t>
                      </m:r>
                      <m:r>
                        <a:rPr lang="en-US" sz="1600" b="0" i="0" smtClean="0">
                          <a:solidFill>
                            <a:srgbClr val="FFFF00"/>
                          </a:solidFill>
                          <a:latin typeface="Cambria Math" panose="02040503050406030204" pitchFamily="18" charset="0"/>
                        </a:rPr>
                        <m:t> </m:t>
                      </m:r>
                      <m:r>
                        <m:rPr>
                          <m:sty m:val="p"/>
                        </m:rPr>
                        <a:rPr lang="en-US" sz="1600" b="0" i="0" smtClean="0">
                          <a:solidFill>
                            <a:srgbClr val="FFFF00"/>
                          </a:solidFill>
                          <a:latin typeface="Cambria Math" panose="02040503050406030204" pitchFamily="18" charset="0"/>
                        </a:rPr>
                        <m:t>HCl</m:t>
                      </m:r>
                      <m:r>
                        <a:rPr lang="en-US" sz="1600" b="0" i="0" smtClean="0">
                          <a:solidFill>
                            <a:srgbClr val="FFFF00"/>
                          </a:solidFill>
                          <a:latin typeface="Cambria Math" panose="02040503050406030204" pitchFamily="18" charset="0"/>
                        </a:rPr>
                        <m:t> </m:t>
                      </m:r>
                      <m:r>
                        <a:rPr lang="en-US" sz="1600" b="0" i="1" smtClean="0">
                          <a:solidFill>
                            <a:srgbClr val="FFFF00"/>
                          </a:solidFill>
                          <a:latin typeface="Cambria Math" panose="02040503050406030204" pitchFamily="18" charset="0"/>
                          <a:ea typeface="Cambria Math" panose="02040503050406030204" pitchFamily="18" charset="0"/>
                        </a:rPr>
                        <m:t>×</m:t>
                      </m:r>
                      <m:f>
                        <m:fPr>
                          <m:ctrlPr>
                            <a:rPr lang="en-US" sz="1600" i="1">
                              <a:solidFill>
                                <a:srgbClr val="FFFF00"/>
                              </a:solidFill>
                              <a:latin typeface="Cambria Math" panose="02040503050406030204" pitchFamily="18" charset="0"/>
                            </a:rPr>
                          </m:ctrlPr>
                        </m:fPr>
                        <m:num>
                          <m:r>
                            <a:rPr lang="en-US" sz="1600">
                              <a:solidFill>
                                <a:srgbClr val="FFFF00"/>
                              </a:solidFill>
                              <a:latin typeface="Cambria Math" panose="02040503050406030204" pitchFamily="18" charset="0"/>
                            </a:rPr>
                            <m:t> </m:t>
                          </m:r>
                          <m:r>
                            <a:rPr lang="en-US" sz="1600" b="0" i="0" smtClean="0">
                              <a:solidFill>
                                <a:srgbClr val="FFFF00"/>
                              </a:solidFill>
                              <a:latin typeface="Cambria Math" panose="02040503050406030204" pitchFamily="18" charset="0"/>
                            </a:rPr>
                            <m:t>1</m:t>
                          </m:r>
                          <m:r>
                            <a:rPr lang="en-US" sz="1600">
                              <a:solidFill>
                                <a:srgbClr val="FFFF00"/>
                              </a:solidFill>
                              <a:latin typeface="Cambria Math" panose="02040503050406030204" pitchFamily="18" charset="0"/>
                            </a:rPr>
                            <m:t> </m:t>
                          </m:r>
                          <m:r>
                            <m:rPr>
                              <m:sty m:val="p"/>
                            </m:rPr>
                            <a:rPr lang="en-US" sz="1600">
                              <a:solidFill>
                                <a:srgbClr val="FFFF00"/>
                              </a:solidFill>
                              <a:latin typeface="Cambria Math" panose="02040503050406030204" pitchFamily="18" charset="0"/>
                            </a:rPr>
                            <m:t>mol</m:t>
                          </m:r>
                          <m:r>
                            <a:rPr lang="en-US" sz="1600">
                              <a:solidFill>
                                <a:srgbClr val="FFFF00"/>
                              </a:solidFill>
                              <a:latin typeface="Cambria Math" panose="02040503050406030204" pitchFamily="18" charset="0"/>
                            </a:rPr>
                            <m:t> </m:t>
                          </m:r>
                          <m:r>
                            <m:rPr>
                              <m:sty m:val="p"/>
                            </m:rPr>
                            <a:rPr lang="en-US" sz="1600">
                              <a:solidFill>
                                <a:srgbClr val="FFFF00"/>
                              </a:solidFill>
                              <a:latin typeface="Cambria Math" panose="02040503050406030204" pitchFamily="18" charset="0"/>
                            </a:rPr>
                            <m:t>HCl</m:t>
                          </m:r>
                        </m:num>
                        <m:den>
                          <m:r>
                            <a:rPr lang="en-US" sz="1600">
                              <a:solidFill>
                                <a:srgbClr val="FFFF00"/>
                              </a:solidFill>
                              <a:latin typeface="Cambria Math" panose="02040503050406030204" pitchFamily="18" charset="0"/>
                            </a:rPr>
                            <m:t> </m:t>
                          </m:r>
                          <m:r>
                            <a:rPr lang="en-US" sz="1600" b="0" i="0" smtClean="0">
                              <a:solidFill>
                                <a:srgbClr val="FFFF00"/>
                              </a:solidFill>
                              <a:latin typeface="Cambria Math" panose="02040503050406030204" pitchFamily="18" charset="0"/>
                            </a:rPr>
                            <m:t>36.46 </m:t>
                          </m:r>
                          <m:r>
                            <m:rPr>
                              <m:sty m:val="p"/>
                            </m:rPr>
                            <a:rPr lang="en-US" sz="1600" b="0" i="0" smtClean="0">
                              <a:solidFill>
                                <a:srgbClr val="FFFF00"/>
                              </a:solidFill>
                              <a:latin typeface="Cambria Math" panose="02040503050406030204" pitchFamily="18" charset="0"/>
                            </a:rPr>
                            <m:t>g</m:t>
                          </m:r>
                          <m:r>
                            <a:rPr lang="en-US" sz="1600">
                              <a:solidFill>
                                <a:srgbClr val="FFFF00"/>
                              </a:solidFill>
                              <a:latin typeface="Cambria Math" panose="02040503050406030204" pitchFamily="18" charset="0"/>
                            </a:rPr>
                            <m:t> </m:t>
                          </m:r>
                          <m:r>
                            <m:rPr>
                              <m:sty m:val="p"/>
                            </m:rPr>
                            <a:rPr lang="en-US" sz="1600" b="0" i="0" smtClean="0">
                              <a:solidFill>
                                <a:srgbClr val="FFFF00"/>
                              </a:solidFill>
                              <a:latin typeface="Cambria Math" panose="02040503050406030204" pitchFamily="18" charset="0"/>
                            </a:rPr>
                            <m:t>HCl</m:t>
                          </m:r>
                        </m:den>
                      </m:f>
                      <m:r>
                        <a:rPr lang="en-US" sz="1600" i="1">
                          <a:solidFill>
                            <a:srgbClr val="FFFF00"/>
                          </a:solidFill>
                          <a:latin typeface="Cambria Math" panose="02040503050406030204" pitchFamily="18" charset="0"/>
                          <a:ea typeface="Cambria Math" panose="02040503050406030204" pitchFamily="18" charset="0"/>
                        </a:rPr>
                        <m:t>×</m:t>
                      </m:r>
                      <m:f>
                        <m:fPr>
                          <m:ctrlPr>
                            <a:rPr lang="en-US" sz="1600" i="1">
                              <a:solidFill>
                                <a:srgbClr val="FFFF00"/>
                              </a:solidFill>
                              <a:latin typeface="Cambria Math" panose="02040503050406030204" pitchFamily="18" charset="0"/>
                            </a:rPr>
                          </m:ctrlPr>
                        </m:fPr>
                        <m:num>
                          <m:r>
                            <a:rPr lang="en-US" sz="1600">
                              <a:solidFill>
                                <a:srgbClr val="FFFF00"/>
                              </a:solidFill>
                              <a:latin typeface="Cambria Math" panose="02040503050406030204" pitchFamily="18" charset="0"/>
                            </a:rPr>
                            <m:t> 1 </m:t>
                          </m:r>
                          <m:r>
                            <m:rPr>
                              <m:sty m:val="p"/>
                            </m:rPr>
                            <a:rPr lang="en-US" sz="1600" b="0" i="0" smtClean="0">
                              <a:solidFill>
                                <a:srgbClr val="FFFF00"/>
                              </a:solidFill>
                              <a:latin typeface="Cambria Math" panose="02040503050406030204" pitchFamily="18" charset="0"/>
                            </a:rPr>
                            <m:t>L</m:t>
                          </m:r>
                          <m:r>
                            <a:rPr lang="en-US" sz="1600" b="0" i="0" smtClean="0">
                              <a:solidFill>
                                <a:srgbClr val="FFFF00"/>
                              </a:solidFill>
                              <a:latin typeface="Cambria Math" panose="02040503050406030204" pitchFamily="18" charset="0"/>
                            </a:rPr>
                            <m:t> </m:t>
                          </m:r>
                          <m:r>
                            <m:rPr>
                              <m:sty m:val="p"/>
                            </m:rPr>
                            <a:rPr lang="en-US" sz="1600" b="0" i="0" smtClean="0">
                              <a:solidFill>
                                <a:srgbClr val="FFFF00"/>
                              </a:solidFill>
                              <a:latin typeface="Cambria Math" panose="02040503050406030204" pitchFamily="18" charset="0"/>
                            </a:rPr>
                            <m:t>solution</m:t>
                          </m:r>
                        </m:num>
                        <m:den>
                          <m:r>
                            <a:rPr lang="en-US" sz="1600">
                              <a:solidFill>
                                <a:srgbClr val="FFFF00"/>
                              </a:solidFill>
                              <a:latin typeface="Cambria Math" panose="02040503050406030204" pitchFamily="18" charset="0"/>
                            </a:rPr>
                            <m:t> </m:t>
                          </m:r>
                          <m:r>
                            <a:rPr lang="en-US" sz="1600" b="0" i="0" smtClean="0">
                              <a:solidFill>
                                <a:srgbClr val="FFFF00"/>
                              </a:solidFill>
                              <a:latin typeface="Cambria Math" panose="02040503050406030204" pitchFamily="18" charset="0"/>
                            </a:rPr>
                            <m:t>1.50 </m:t>
                          </m:r>
                          <m:r>
                            <m:rPr>
                              <m:sty m:val="p"/>
                            </m:rPr>
                            <a:rPr lang="en-US" sz="1600" b="0" i="0" smtClean="0">
                              <a:solidFill>
                                <a:srgbClr val="FFFF00"/>
                              </a:solidFill>
                              <a:latin typeface="Cambria Math" panose="02040503050406030204" pitchFamily="18" charset="0"/>
                            </a:rPr>
                            <m:t>mol</m:t>
                          </m:r>
                          <m:r>
                            <a:rPr lang="en-US" sz="1600">
                              <a:solidFill>
                                <a:srgbClr val="FFFF00"/>
                              </a:solidFill>
                              <a:latin typeface="Cambria Math" panose="02040503050406030204" pitchFamily="18" charset="0"/>
                            </a:rPr>
                            <m:t> </m:t>
                          </m:r>
                          <m:r>
                            <m:rPr>
                              <m:sty m:val="p"/>
                            </m:rPr>
                            <a:rPr lang="en-US" sz="1600">
                              <a:solidFill>
                                <a:srgbClr val="FFFF00"/>
                              </a:solidFill>
                              <a:latin typeface="Cambria Math" panose="02040503050406030204" pitchFamily="18" charset="0"/>
                            </a:rPr>
                            <m:t>HCl</m:t>
                          </m:r>
                        </m:den>
                      </m:f>
                      <m:r>
                        <a:rPr lang="en-US" sz="1600" i="1">
                          <a:solidFill>
                            <a:srgbClr val="FFFF00"/>
                          </a:solidFill>
                          <a:latin typeface="Cambria Math" panose="02040503050406030204" pitchFamily="18" charset="0"/>
                        </a:rPr>
                        <m:t>=</m:t>
                      </m:r>
                      <m:r>
                        <a:rPr lang="en-US" sz="1600" b="0" i="0" smtClean="0">
                          <a:solidFill>
                            <a:srgbClr val="FFFF00"/>
                          </a:solidFill>
                          <a:latin typeface="Cambria Math" panose="02040503050406030204" pitchFamily="18" charset="0"/>
                        </a:rPr>
                        <m:t>0.183 </m:t>
                      </m:r>
                      <m:r>
                        <m:rPr>
                          <m:sty m:val="p"/>
                        </m:rPr>
                        <a:rPr lang="en-US" sz="1600">
                          <a:solidFill>
                            <a:srgbClr val="FFFF00"/>
                          </a:solidFill>
                          <a:latin typeface="Cambria Math" panose="02040503050406030204" pitchFamily="18" charset="0"/>
                        </a:rPr>
                        <m:t>L</m:t>
                      </m:r>
                      <m:r>
                        <a:rPr lang="en-US" sz="1600" b="0" i="0" smtClean="0">
                          <a:solidFill>
                            <a:srgbClr val="FFFF00"/>
                          </a:solidFill>
                          <a:latin typeface="Cambria Math" panose="02040503050406030204" pitchFamily="18" charset="0"/>
                        </a:rPr>
                        <m:t>=183 </m:t>
                      </m:r>
                      <m:r>
                        <m:rPr>
                          <m:sty m:val="p"/>
                        </m:rPr>
                        <a:rPr lang="en-US" sz="1600" b="0" i="0" smtClean="0">
                          <a:solidFill>
                            <a:srgbClr val="FFFF00"/>
                          </a:solidFill>
                          <a:latin typeface="Cambria Math" panose="02040503050406030204" pitchFamily="18" charset="0"/>
                        </a:rPr>
                        <m:t>mL</m:t>
                      </m:r>
                    </m:oMath>
                  </m:oMathPara>
                </a14:m>
                <a:endParaRPr lang="en-US" sz="2000" dirty="0"/>
              </a:p>
              <a:p>
                <a:pPr lvl="1"/>
                <a:endParaRPr lang="en-US" dirty="0"/>
              </a:p>
              <a:p>
                <a:pPr lvl="1"/>
                <a:endParaRPr lang="en-US" dirty="0"/>
              </a:p>
            </p:txBody>
          </p:sp>
        </mc:Choice>
        <mc:Fallback xmlns="">
          <p:sp>
            <p:nvSpPr>
              <p:cNvPr id="5" name="Content Placeholder 4">
                <a:extLst>
                  <a:ext uri="{FF2B5EF4-FFF2-40B4-BE49-F238E27FC236}">
                    <a16:creationId xmlns:a16="http://schemas.microsoft.com/office/drawing/2014/main" id="{9BD40A5C-1338-4514-6922-F7A3597FC503}"/>
                  </a:ext>
                </a:extLst>
              </p:cNvPr>
              <p:cNvSpPr>
                <a:spLocks noGrp="1" noRot="1" noChangeAspect="1" noMove="1" noResize="1" noEditPoints="1" noAdjustHandles="1" noChangeArrowheads="1" noChangeShapeType="1" noTextEdit="1"/>
              </p:cNvSpPr>
              <p:nvPr>
                <p:ph idx="1"/>
              </p:nvPr>
            </p:nvSpPr>
            <p:spPr>
              <a:xfrm>
                <a:off x="387321" y="1053885"/>
                <a:ext cx="8387645" cy="5443843"/>
              </a:xfrm>
              <a:blipFill>
                <a:blip r:embed="rId2"/>
                <a:stretch>
                  <a:fillRect l="-800" t="-784" r="-873"/>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4B32641A-7C2F-5DC3-A281-33C661AF34A4}"/>
              </a:ext>
            </a:extLst>
          </p:cNvPr>
          <p:cNvSpPr>
            <a:spLocks noGrp="1"/>
          </p:cNvSpPr>
          <p:nvPr>
            <p:ph type="sldNum" sz="quarter" idx="10"/>
          </p:nvPr>
        </p:nvSpPr>
        <p:spPr/>
        <p:txBody>
          <a:bodyPr/>
          <a:lstStyle/>
          <a:p>
            <a:fld id="{48B47BF4-C530-47F3-8F78-E261EA428483}" type="slidenum">
              <a:rPr lang="en-US" smtClean="0"/>
              <a:pPr/>
              <a:t>38</a:t>
            </a:fld>
            <a:endParaRPr lang="en-US" dirty="0"/>
          </a:p>
        </p:txBody>
      </p:sp>
    </p:spTree>
    <p:extLst>
      <p:ext uri="{BB962C8B-B14F-4D97-AF65-F5344CB8AC3E}">
        <p14:creationId xmlns:p14="http://schemas.microsoft.com/office/powerpoint/2010/main" val="38145083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2EF85-D100-05E6-94D7-95CA561037A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27AED82-3D56-C74A-E0E5-4DA8C7C2F85E}"/>
              </a:ext>
            </a:extLst>
          </p:cNvPr>
          <p:cNvSpPr>
            <a:spLocks noGrp="1"/>
          </p:cNvSpPr>
          <p:nvPr>
            <p:ph type="title"/>
          </p:nvPr>
        </p:nvSpPr>
        <p:spPr>
          <a:xfrm>
            <a:off x="372533" y="177860"/>
            <a:ext cx="8421512" cy="769441"/>
          </a:xfrm>
        </p:spPr>
        <p:txBody>
          <a:bodyPr/>
          <a:lstStyle/>
          <a:p>
            <a:r>
              <a:rPr lang="en-US" sz="4400" dirty="0"/>
              <a:t>Dilutions of Solutions</a:t>
            </a:r>
          </a:p>
        </p:txBody>
      </p:sp>
      <p:sp>
        <p:nvSpPr>
          <p:cNvPr id="5" name="Content Placeholder 4">
            <a:extLst>
              <a:ext uri="{FF2B5EF4-FFF2-40B4-BE49-F238E27FC236}">
                <a16:creationId xmlns:a16="http://schemas.microsoft.com/office/drawing/2014/main" id="{CAF2CA73-B9B4-436D-4957-EAE64662C1DD}"/>
              </a:ext>
            </a:extLst>
          </p:cNvPr>
          <p:cNvSpPr>
            <a:spLocks noGrp="1"/>
          </p:cNvSpPr>
          <p:nvPr>
            <p:ph idx="1"/>
          </p:nvPr>
        </p:nvSpPr>
        <p:spPr>
          <a:xfrm>
            <a:off x="378177" y="947301"/>
            <a:ext cx="8387645" cy="5565925"/>
          </a:xfrm>
        </p:spPr>
        <p:txBody>
          <a:bodyPr/>
          <a:lstStyle/>
          <a:p>
            <a:r>
              <a:rPr lang="en-US" dirty="0"/>
              <a:t>Making </a:t>
            </a:r>
            <a:r>
              <a:rPr lang="en-US" dirty="0">
                <a:solidFill>
                  <a:schemeClr val="accent1">
                    <a:lumMod val="60000"/>
                    <a:lumOff val="40000"/>
                  </a:schemeClr>
                </a:solidFill>
              </a:rPr>
              <a:t>stock solutions </a:t>
            </a:r>
            <a:r>
              <a:rPr lang="en-US" dirty="0"/>
              <a:t>in</a:t>
            </a:r>
            <a:br>
              <a:rPr lang="en-US" dirty="0"/>
            </a:br>
            <a:r>
              <a:rPr lang="en-US" dirty="0">
                <a:solidFill>
                  <a:srgbClr val="FFFF00"/>
                </a:solidFill>
              </a:rPr>
              <a:t>aqueous solvent </a:t>
            </a:r>
            <a:r>
              <a:rPr lang="en-US" dirty="0"/>
              <a:t>by dissolving</a:t>
            </a:r>
            <a:br>
              <a:rPr lang="en-US" dirty="0"/>
            </a:br>
            <a:r>
              <a:rPr lang="en-US" dirty="0">
                <a:solidFill>
                  <a:srgbClr val="FFFF00"/>
                </a:solidFill>
              </a:rPr>
              <a:t>solids</a:t>
            </a:r>
            <a:r>
              <a:rPr lang="en-US" dirty="0"/>
              <a:t> in </a:t>
            </a:r>
            <a:r>
              <a:rPr lang="en-US" dirty="0">
                <a:solidFill>
                  <a:schemeClr val="accent1">
                    <a:lumMod val="60000"/>
                    <a:lumOff val="40000"/>
                  </a:schemeClr>
                </a:solidFill>
              </a:rPr>
              <a:t>water</a:t>
            </a:r>
            <a:r>
              <a:rPr lang="en-US" dirty="0"/>
              <a:t> is one thing</a:t>
            </a:r>
          </a:p>
          <a:p>
            <a:r>
              <a:rPr lang="en-US" dirty="0"/>
              <a:t>Another very common practice</a:t>
            </a:r>
            <a:br>
              <a:rPr lang="en-US" dirty="0"/>
            </a:br>
            <a:r>
              <a:rPr lang="en-US" dirty="0"/>
              <a:t>is to make </a:t>
            </a:r>
            <a:r>
              <a:rPr lang="en-US" b="1" dirty="0">
                <a:solidFill>
                  <a:srgbClr val="00FF00"/>
                </a:solidFill>
              </a:rPr>
              <a:t>dilute solutions </a:t>
            </a:r>
            <a:br>
              <a:rPr lang="en-US" b="1" dirty="0">
                <a:solidFill>
                  <a:srgbClr val="00FF00"/>
                </a:solidFill>
              </a:rPr>
            </a:br>
            <a:r>
              <a:rPr lang="en-US" dirty="0"/>
              <a:t>from the </a:t>
            </a:r>
            <a:r>
              <a:rPr lang="en-US" dirty="0">
                <a:solidFill>
                  <a:schemeClr val="accent1">
                    <a:lumMod val="60000"/>
                    <a:lumOff val="40000"/>
                  </a:schemeClr>
                </a:solidFill>
              </a:rPr>
              <a:t>stock solutions</a:t>
            </a:r>
          </a:p>
          <a:p>
            <a:r>
              <a:rPr lang="en-US" dirty="0"/>
              <a:t>The concentration (molarity) of</a:t>
            </a:r>
            <a:br>
              <a:rPr lang="en-US" dirty="0"/>
            </a:br>
            <a:r>
              <a:rPr lang="en-US" dirty="0"/>
              <a:t>the dilute solution must be less</a:t>
            </a:r>
            <a:br>
              <a:rPr lang="en-US" dirty="0"/>
            </a:br>
            <a:r>
              <a:rPr lang="en-US" dirty="0"/>
              <a:t>than the stock from which it is</a:t>
            </a:r>
            <a:br>
              <a:rPr lang="en-US" dirty="0"/>
            </a:br>
            <a:r>
              <a:rPr lang="en-US" dirty="0"/>
              <a:t>made</a:t>
            </a:r>
          </a:p>
          <a:p>
            <a:endParaRPr lang="en-US" dirty="0"/>
          </a:p>
          <a:p>
            <a:pPr lvl="1"/>
            <a:endParaRPr lang="en-US" dirty="0"/>
          </a:p>
        </p:txBody>
      </p:sp>
      <p:sp>
        <p:nvSpPr>
          <p:cNvPr id="2" name="Slide Number Placeholder 1">
            <a:extLst>
              <a:ext uri="{FF2B5EF4-FFF2-40B4-BE49-F238E27FC236}">
                <a16:creationId xmlns:a16="http://schemas.microsoft.com/office/drawing/2014/main" id="{17D4CDE5-0425-3690-4CD6-05FA6E033D75}"/>
              </a:ext>
            </a:extLst>
          </p:cNvPr>
          <p:cNvSpPr>
            <a:spLocks noGrp="1"/>
          </p:cNvSpPr>
          <p:nvPr>
            <p:ph type="sldNum" sz="quarter" idx="10"/>
          </p:nvPr>
        </p:nvSpPr>
        <p:spPr/>
        <p:txBody>
          <a:bodyPr/>
          <a:lstStyle/>
          <a:p>
            <a:fld id="{48B47BF4-C530-47F3-8F78-E261EA428483}" type="slidenum">
              <a:rPr lang="en-US" smtClean="0"/>
              <a:pPr/>
              <a:t>39</a:t>
            </a:fld>
            <a:endParaRPr lang="en-US" dirty="0"/>
          </a:p>
        </p:txBody>
      </p:sp>
      <p:pic>
        <p:nvPicPr>
          <p:cNvPr id="3" name="Picture 2">
            <a:extLst>
              <a:ext uri="{FF2B5EF4-FFF2-40B4-BE49-F238E27FC236}">
                <a16:creationId xmlns:a16="http://schemas.microsoft.com/office/drawing/2014/main" id="{6AB2A6D6-EA1D-BCD1-4C1E-09B96883BA0B}"/>
              </a:ext>
            </a:extLst>
          </p:cNvPr>
          <p:cNvPicPr>
            <a:picLocks noChangeAspect="1"/>
          </p:cNvPicPr>
          <p:nvPr/>
        </p:nvPicPr>
        <p:blipFill>
          <a:blip r:embed="rId2"/>
          <a:stretch>
            <a:fillRect/>
          </a:stretch>
        </p:blipFill>
        <p:spPr>
          <a:xfrm>
            <a:off x="2016529" y="4553322"/>
            <a:ext cx="3271070" cy="1811670"/>
          </a:xfrm>
          <a:prstGeom prst="rect">
            <a:avLst/>
          </a:prstGeom>
        </p:spPr>
      </p:pic>
      <p:pic>
        <p:nvPicPr>
          <p:cNvPr id="6" name="Picture 2">
            <a:extLst>
              <a:ext uri="{FF2B5EF4-FFF2-40B4-BE49-F238E27FC236}">
                <a16:creationId xmlns:a16="http://schemas.microsoft.com/office/drawing/2014/main" id="{A4B99471-2990-F41B-44F0-38B956909B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3517" y="919380"/>
            <a:ext cx="3271069" cy="3963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7729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C1465E-15C0-B39A-03CC-7870CB4EF41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6FADB6B-1FFC-CFA5-51E3-D87F5F48FB09}"/>
              </a:ext>
            </a:extLst>
          </p:cNvPr>
          <p:cNvSpPr>
            <a:spLocks noGrp="1"/>
          </p:cNvSpPr>
          <p:nvPr>
            <p:ph type="title"/>
          </p:nvPr>
        </p:nvSpPr>
        <p:spPr>
          <a:xfrm>
            <a:off x="372533" y="147082"/>
            <a:ext cx="8421512" cy="830997"/>
          </a:xfrm>
        </p:spPr>
        <p:txBody>
          <a:bodyPr/>
          <a:lstStyle/>
          <a:p>
            <a:r>
              <a:rPr lang="en-US" dirty="0"/>
              <a:t>Solutions</a:t>
            </a:r>
          </a:p>
        </p:txBody>
      </p:sp>
      <p:sp>
        <p:nvSpPr>
          <p:cNvPr id="5" name="Content Placeholder 4">
            <a:extLst>
              <a:ext uri="{FF2B5EF4-FFF2-40B4-BE49-F238E27FC236}">
                <a16:creationId xmlns:a16="http://schemas.microsoft.com/office/drawing/2014/main" id="{4BD163F8-898E-EA6C-2C4A-33EE6828F871}"/>
              </a:ext>
            </a:extLst>
          </p:cNvPr>
          <p:cNvSpPr>
            <a:spLocks noGrp="1"/>
          </p:cNvSpPr>
          <p:nvPr>
            <p:ph idx="1"/>
          </p:nvPr>
        </p:nvSpPr>
        <p:spPr>
          <a:xfrm>
            <a:off x="378177" y="1164013"/>
            <a:ext cx="8387645" cy="5383503"/>
          </a:xfrm>
        </p:spPr>
        <p:txBody>
          <a:bodyPr/>
          <a:lstStyle/>
          <a:p>
            <a:r>
              <a:rPr lang="en-US" dirty="0"/>
              <a:t>The </a:t>
            </a:r>
            <a:r>
              <a:rPr lang="en-US" b="1" dirty="0">
                <a:solidFill>
                  <a:srgbClr val="00FF00"/>
                </a:solidFill>
              </a:rPr>
              <a:t>solvent</a:t>
            </a:r>
            <a:r>
              <a:rPr lang="en-US" dirty="0"/>
              <a:t> is the major component of the </a:t>
            </a:r>
            <a:r>
              <a:rPr lang="en-US" dirty="0">
                <a:solidFill>
                  <a:srgbClr val="FFFF00"/>
                </a:solidFill>
              </a:rPr>
              <a:t>solution</a:t>
            </a:r>
          </a:p>
          <a:p>
            <a:r>
              <a:rPr lang="en-US" dirty="0"/>
              <a:t>The </a:t>
            </a:r>
            <a:r>
              <a:rPr lang="en-US" b="1" dirty="0">
                <a:solidFill>
                  <a:srgbClr val="00FF00"/>
                </a:solidFill>
              </a:rPr>
              <a:t>solute</a:t>
            </a:r>
            <a:r>
              <a:rPr lang="en-US" dirty="0"/>
              <a:t> is the minor component of the </a:t>
            </a:r>
            <a:r>
              <a:rPr lang="en-US" dirty="0">
                <a:solidFill>
                  <a:srgbClr val="FFFF00"/>
                </a:solidFill>
              </a:rPr>
              <a:t>solution</a:t>
            </a:r>
          </a:p>
          <a:p>
            <a:pPr marL="231775" lvl="1" indent="0">
              <a:buNone/>
            </a:pPr>
            <a:r>
              <a:rPr lang="en-US" dirty="0"/>
              <a:t>“</a:t>
            </a:r>
            <a:r>
              <a:rPr lang="en-US" dirty="0">
                <a:solidFill>
                  <a:srgbClr val="FFC000"/>
                </a:solidFill>
              </a:rPr>
              <a:t>Major</a:t>
            </a:r>
            <a:r>
              <a:rPr lang="en-US" dirty="0"/>
              <a:t>” here means its </a:t>
            </a:r>
            <a:r>
              <a:rPr lang="en-US" dirty="0">
                <a:solidFill>
                  <a:srgbClr val="FFFF00"/>
                </a:solidFill>
              </a:rPr>
              <a:t>mass</a:t>
            </a:r>
            <a:r>
              <a:rPr lang="en-US" dirty="0"/>
              <a:t> or </a:t>
            </a:r>
            <a:r>
              <a:rPr lang="en-US" dirty="0">
                <a:solidFill>
                  <a:srgbClr val="FFFF00"/>
                </a:solidFill>
              </a:rPr>
              <a:t>particle count </a:t>
            </a:r>
            <a:r>
              <a:rPr lang="en-US" dirty="0"/>
              <a:t>(</a:t>
            </a:r>
            <a:r>
              <a:rPr lang="en-US" dirty="0">
                <a:solidFill>
                  <a:srgbClr val="FFFF00"/>
                </a:solidFill>
              </a:rPr>
              <a:t>moles</a:t>
            </a:r>
            <a:r>
              <a:rPr lang="en-US" dirty="0"/>
              <a:t>) is far larger than the </a:t>
            </a:r>
            <a:r>
              <a:rPr lang="en-US" dirty="0">
                <a:solidFill>
                  <a:srgbClr val="FFFF00"/>
                </a:solidFill>
              </a:rPr>
              <a:t>mass</a:t>
            </a:r>
            <a:r>
              <a:rPr lang="en-US" dirty="0"/>
              <a:t> or </a:t>
            </a:r>
            <a:r>
              <a:rPr lang="en-US" dirty="0">
                <a:solidFill>
                  <a:srgbClr val="FFFF00"/>
                </a:solidFill>
              </a:rPr>
              <a:t>particle count</a:t>
            </a:r>
            <a:r>
              <a:rPr lang="en-US" dirty="0"/>
              <a:t> (</a:t>
            </a:r>
            <a:r>
              <a:rPr lang="en-US" dirty="0">
                <a:solidFill>
                  <a:srgbClr val="FFFF00"/>
                </a:solidFill>
              </a:rPr>
              <a:t>moles</a:t>
            </a:r>
            <a:r>
              <a:rPr lang="en-US" dirty="0"/>
              <a:t>) of what is “</a:t>
            </a:r>
            <a:r>
              <a:rPr lang="en-US" dirty="0">
                <a:solidFill>
                  <a:srgbClr val="FFC000"/>
                </a:solidFill>
              </a:rPr>
              <a:t>minor</a:t>
            </a:r>
            <a:r>
              <a:rPr lang="en-US" dirty="0"/>
              <a:t>”</a:t>
            </a:r>
          </a:p>
          <a:p>
            <a:r>
              <a:rPr lang="en-US" dirty="0">
                <a:solidFill>
                  <a:schemeClr val="accent1">
                    <a:lumMod val="40000"/>
                    <a:lumOff val="60000"/>
                  </a:schemeClr>
                </a:solidFill>
              </a:rPr>
              <a:t>Salt water </a:t>
            </a:r>
            <a:r>
              <a:rPr lang="en-US" dirty="0"/>
              <a:t>has the </a:t>
            </a:r>
            <a:r>
              <a:rPr lang="en-US" dirty="0">
                <a:solidFill>
                  <a:srgbClr val="FFFF00"/>
                </a:solidFill>
              </a:rPr>
              <a:t>minor</a:t>
            </a:r>
            <a:r>
              <a:rPr lang="en-US" dirty="0"/>
              <a:t> component </a:t>
            </a:r>
            <a:r>
              <a:rPr lang="en-US" dirty="0">
                <a:solidFill>
                  <a:srgbClr val="FFC000"/>
                </a:solidFill>
              </a:rPr>
              <a:t>sodium chloride</a:t>
            </a:r>
            <a:r>
              <a:rPr lang="en-US" dirty="0"/>
              <a:t> (</a:t>
            </a:r>
            <a:r>
              <a:rPr lang="en-US" dirty="0">
                <a:solidFill>
                  <a:srgbClr val="92D050"/>
                </a:solidFill>
              </a:rPr>
              <a:t>NaCl</a:t>
            </a:r>
            <a:r>
              <a:rPr lang="en-US" dirty="0"/>
              <a:t>) dissolved in the </a:t>
            </a:r>
            <a:r>
              <a:rPr lang="en-US" dirty="0">
                <a:solidFill>
                  <a:srgbClr val="FFFF00"/>
                </a:solidFill>
              </a:rPr>
              <a:t>major</a:t>
            </a:r>
            <a:r>
              <a:rPr lang="en-US" dirty="0"/>
              <a:t> component </a:t>
            </a:r>
            <a:r>
              <a:rPr lang="en-US" dirty="0">
                <a:solidFill>
                  <a:srgbClr val="92D050"/>
                </a:solidFill>
              </a:rPr>
              <a:t>H</a:t>
            </a:r>
            <a:r>
              <a:rPr lang="en-US" baseline="-25000" dirty="0">
                <a:solidFill>
                  <a:srgbClr val="92D050"/>
                </a:solidFill>
              </a:rPr>
              <a:t>2</a:t>
            </a:r>
            <a:r>
              <a:rPr lang="en-US" dirty="0">
                <a:solidFill>
                  <a:srgbClr val="92D050"/>
                </a:solidFill>
              </a:rPr>
              <a:t>O</a:t>
            </a:r>
            <a:r>
              <a:rPr lang="en-US" dirty="0"/>
              <a:t> as its </a:t>
            </a:r>
            <a:r>
              <a:rPr lang="en-US" dirty="0">
                <a:solidFill>
                  <a:schemeClr val="accent1">
                    <a:lumMod val="60000"/>
                    <a:lumOff val="40000"/>
                  </a:schemeClr>
                </a:solidFill>
              </a:rPr>
              <a:t>liquid</a:t>
            </a:r>
            <a:r>
              <a:rPr lang="en-US" dirty="0"/>
              <a:t> (</a:t>
            </a:r>
            <a:r>
              <a:rPr lang="en-US" dirty="0">
                <a:solidFill>
                  <a:schemeClr val="accent1">
                    <a:lumMod val="60000"/>
                    <a:lumOff val="40000"/>
                  </a:schemeClr>
                </a:solidFill>
              </a:rPr>
              <a:t>water</a:t>
            </a:r>
            <a:r>
              <a:rPr lang="en-US" dirty="0"/>
              <a:t>)</a:t>
            </a:r>
          </a:p>
          <a:p>
            <a:r>
              <a:rPr lang="en-US" dirty="0"/>
              <a:t>Even </a:t>
            </a:r>
            <a:r>
              <a:rPr lang="en-US" dirty="0">
                <a:solidFill>
                  <a:schemeClr val="accent1">
                    <a:lumMod val="60000"/>
                    <a:lumOff val="40000"/>
                  </a:schemeClr>
                </a:solidFill>
              </a:rPr>
              <a:t>air</a:t>
            </a:r>
            <a:r>
              <a:rPr lang="en-US" dirty="0"/>
              <a:t> (the </a:t>
            </a:r>
            <a:r>
              <a:rPr lang="en-US" dirty="0">
                <a:solidFill>
                  <a:schemeClr val="accent1">
                    <a:lumMod val="60000"/>
                    <a:lumOff val="40000"/>
                  </a:schemeClr>
                </a:solidFill>
              </a:rPr>
              <a:t>atmosphere</a:t>
            </a:r>
            <a:r>
              <a:rPr lang="en-US" dirty="0"/>
              <a:t>) is considered a </a:t>
            </a:r>
            <a:r>
              <a:rPr lang="en-US" dirty="0">
                <a:solidFill>
                  <a:srgbClr val="FFFF00"/>
                </a:solidFill>
              </a:rPr>
              <a:t>solution</a:t>
            </a:r>
            <a:r>
              <a:rPr lang="en-US" dirty="0"/>
              <a:t> in which the </a:t>
            </a:r>
            <a:r>
              <a:rPr lang="en-US" dirty="0">
                <a:solidFill>
                  <a:srgbClr val="FFFF00"/>
                </a:solidFill>
              </a:rPr>
              <a:t>solute</a:t>
            </a:r>
            <a:r>
              <a:rPr lang="en-US" dirty="0"/>
              <a:t> </a:t>
            </a:r>
            <a:r>
              <a:rPr lang="en-US" dirty="0">
                <a:solidFill>
                  <a:schemeClr val="accent1">
                    <a:lumMod val="60000"/>
                    <a:lumOff val="40000"/>
                  </a:schemeClr>
                </a:solidFill>
              </a:rPr>
              <a:t>diatomic oxygen </a:t>
            </a:r>
            <a:r>
              <a:rPr lang="en-US" dirty="0"/>
              <a:t>(</a:t>
            </a:r>
            <a:r>
              <a:rPr lang="en-US" dirty="0">
                <a:solidFill>
                  <a:schemeClr val="accent1">
                    <a:lumMod val="60000"/>
                    <a:lumOff val="40000"/>
                  </a:schemeClr>
                </a:solidFill>
              </a:rPr>
              <a:t>O</a:t>
            </a:r>
            <a:r>
              <a:rPr lang="en-US" baseline="-25000" dirty="0">
                <a:solidFill>
                  <a:schemeClr val="accent1">
                    <a:lumMod val="60000"/>
                    <a:lumOff val="40000"/>
                  </a:schemeClr>
                </a:solidFill>
              </a:rPr>
              <a:t>2</a:t>
            </a:r>
            <a:r>
              <a:rPr lang="en-US" dirty="0"/>
              <a:t>) is dissolved in a </a:t>
            </a:r>
            <a:r>
              <a:rPr lang="en-US" dirty="0">
                <a:solidFill>
                  <a:srgbClr val="FFFF00"/>
                </a:solidFill>
              </a:rPr>
              <a:t>solvent</a:t>
            </a:r>
            <a:r>
              <a:rPr lang="en-US" dirty="0"/>
              <a:t> of </a:t>
            </a:r>
            <a:r>
              <a:rPr lang="en-US" dirty="0">
                <a:solidFill>
                  <a:schemeClr val="accent1">
                    <a:lumMod val="60000"/>
                    <a:lumOff val="40000"/>
                  </a:schemeClr>
                </a:solidFill>
              </a:rPr>
              <a:t>diatomic nitrogen </a:t>
            </a:r>
            <a:r>
              <a:rPr lang="en-US" dirty="0"/>
              <a:t>(</a:t>
            </a:r>
            <a:r>
              <a:rPr lang="en-US" dirty="0">
                <a:solidFill>
                  <a:schemeClr val="accent1">
                    <a:lumMod val="60000"/>
                    <a:lumOff val="40000"/>
                  </a:schemeClr>
                </a:solidFill>
              </a:rPr>
              <a:t>N</a:t>
            </a:r>
            <a:r>
              <a:rPr lang="en-US" baseline="-25000" dirty="0">
                <a:solidFill>
                  <a:schemeClr val="accent1">
                    <a:lumMod val="60000"/>
                    <a:lumOff val="40000"/>
                  </a:schemeClr>
                </a:solidFill>
              </a:rPr>
              <a:t>2</a:t>
            </a:r>
            <a:r>
              <a:rPr lang="en-US" dirty="0"/>
              <a:t>)</a:t>
            </a:r>
          </a:p>
          <a:p>
            <a:pPr marL="0" indent="0" algn="ctr">
              <a:buNone/>
            </a:pPr>
            <a:r>
              <a:rPr lang="en-US" dirty="0"/>
              <a:t>Air is </a:t>
            </a:r>
            <a:r>
              <a:rPr lang="en-US" dirty="0">
                <a:solidFill>
                  <a:srgbClr val="FFC000"/>
                </a:solidFill>
              </a:rPr>
              <a:t>78% N</a:t>
            </a:r>
            <a:r>
              <a:rPr lang="en-US" baseline="-25000" dirty="0">
                <a:solidFill>
                  <a:srgbClr val="FFC000"/>
                </a:solidFill>
              </a:rPr>
              <a:t>2</a:t>
            </a:r>
            <a:r>
              <a:rPr lang="en-US" dirty="0"/>
              <a:t> and </a:t>
            </a:r>
            <a:r>
              <a:rPr lang="en-US" dirty="0">
                <a:solidFill>
                  <a:srgbClr val="FFC000"/>
                </a:solidFill>
              </a:rPr>
              <a:t>21% O</a:t>
            </a:r>
            <a:r>
              <a:rPr lang="en-US" baseline="-25000" dirty="0">
                <a:solidFill>
                  <a:srgbClr val="FFC000"/>
                </a:solidFill>
              </a:rPr>
              <a:t>2</a:t>
            </a:r>
          </a:p>
        </p:txBody>
      </p:sp>
      <p:sp>
        <p:nvSpPr>
          <p:cNvPr id="2" name="Slide Number Placeholder 1">
            <a:extLst>
              <a:ext uri="{FF2B5EF4-FFF2-40B4-BE49-F238E27FC236}">
                <a16:creationId xmlns:a16="http://schemas.microsoft.com/office/drawing/2014/main" id="{A9487C99-D897-484A-F164-87827754B497}"/>
              </a:ext>
            </a:extLst>
          </p:cNvPr>
          <p:cNvSpPr>
            <a:spLocks noGrp="1"/>
          </p:cNvSpPr>
          <p:nvPr>
            <p:ph type="sldNum" sz="quarter" idx="10"/>
          </p:nvPr>
        </p:nvSpPr>
        <p:spPr/>
        <p:txBody>
          <a:bodyPr/>
          <a:lstStyle/>
          <a:p>
            <a:fld id="{48B47BF4-C530-47F3-8F78-E261EA428483}" type="slidenum">
              <a:rPr lang="en-US" smtClean="0"/>
              <a:pPr/>
              <a:t>4</a:t>
            </a:fld>
            <a:endParaRPr lang="en-US" dirty="0"/>
          </a:p>
        </p:txBody>
      </p:sp>
    </p:spTree>
    <p:extLst>
      <p:ext uri="{BB962C8B-B14F-4D97-AF65-F5344CB8AC3E}">
        <p14:creationId xmlns:p14="http://schemas.microsoft.com/office/powerpoint/2010/main" val="22888448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F4AF1-8A12-5C53-7384-08F8E495469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96D05D3-37CE-8F65-DCA8-A54A5531FFC4}"/>
              </a:ext>
            </a:extLst>
          </p:cNvPr>
          <p:cNvSpPr>
            <a:spLocks noGrp="1"/>
          </p:cNvSpPr>
          <p:nvPr>
            <p:ph type="title"/>
          </p:nvPr>
        </p:nvSpPr>
        <p:spPr>
          <a:xfrm>
            <a:off x="372533" y="177860"/>
            <a:ext cx="8421512" cy="769441"/>
          </a:xfrm>
        </p:spPr>
        <p:txBody>
          <a:bodyPr/>
          <a:lstStyle/>
          <a:p>
            <a:r>
              <a:rPr lang="en-US" sz="4400" dirty="0"/>
              <a:t>The Math of Dilutions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7C8BAFD-FC7F-A3A1-6A54-6D2542E16B1D}"/>
                  </a:ext>
                </a:extLst>
              </p:cNvPr>
              <p:cNvSpPr>
                <a:spLocks noGrp="1"/>
              </p:cNvSpPr>
              <p:nvPr>
                <p:ph idx="1"/>
              </p:nvPr>
            </p:nvSpPr>
            <p:spPr>
              <a:xfrm>
                <a:off x="378177" y="947301"/>
                <a:ext cx="8387645" cy="5565925"/>
              </a:xfrm>
            </p:spPr>
            <p:txBody>
              <a:bodyPr/>
              <a:lstStyle/>
              <a:p>
                <a:r>
                  <a:rPr lang="en-US" dirty="0"/>
                  <a:t>The math of making </a:t>
                </a:r>
                <a:r>
                  <a:rPr lang="en-US" dirty="0">
                    <a:solidFill>
                      <a:schemeClr val="accent1">
                        <a:lumMod val="60000"/>
                        <a:lumOff val="40000"/>
                      </a:schemeClr>
                    </a:solidFill>
                  </a:rPr>
                  <a:t>dilutions</a:t>
                </a:r>
                <a:r>
                  <a:rPr lang="en-US" dirty="0"/>
                  <a:t> is a </a:t>
                </a:r>
                <a:r>
                  <a:rPr lang="en-US" dirty="0">
                    <a:solidFill>
                      <a:srgbClr val="FFFF00"/>
                    </a:solidFill>
                  </a:rPr>
                  <a:t>conservation of matter (“mass”) equation</a:t>
                </a:r>
                <a:r>
                  <a:rPr lang="en-US" dirty="0"/>
                  <a:t> actually</a:t>
                </a:r>
              </a:p>
              <a:p>
                <a:pPr marL="231775" lvl="1" indent="0">
                  <a:buNone/>
                </a:pPr>
                <a14:m>
                  <m:oMathPara xmlns:m="http://schemas.openxmlformats.org/officeDocument/2006/math">
                    <m:oMathParaPr>
                      <m:jc m:val="center"/>
                    </m:oMathParaPr>
                    <m:oMath xmlns:m="http://schemas.openxmlformats.org/officeDocument/2006/math">
                      <m:r>
                        <m:rPr>
                          <m:nor/>
                        </m:rPr>
                        <a:rPr lang="en-US" sz="2400" b="0" i="0" dirty="0" smtClean="0">
                          <a:solidFill>
                            <a:srgbClr val="FFC000"/>
                          </a:solidFill>
                        </a:rPr>
                        <m:t>m</m:t>
                      </m:r>
                      <m:r>
                        <m:rPr>
                          <m:nor/>
                        </m:rPr>
                        <a:rPr lang="en-US" sz="2400" dirty="0" smtClean="0">
                          <a:solidFill>
                            <a:srgbClr val="FFC000"/>
                          </a:solidFill>
                        </a:rPr>
                        <m:t>oles</m:t>
                      </m:r>
                      <m:r>
                        <m:rPr>
                          <m:nor/>
                        </m:rPr>
                        <a:rPr lang="en-US" sz="2400" dirty="0" smtClean="0">
                          <a:solidFill>
                            <a:srgbClr val="FFC000"/>
                          </a:solidFill>
                        </a:rPr>
                        <m:t> </m:t>
                      </m:r>
                      <m:r>
                        <m:rPr>
                          <m:nor/>
                        </m:rPr>
                        <a:rPr lang="en-US" sz="2400" dirty="0" smtClean="0">
                          <a:solidFill>
                            <a:srgbClr val="FFC000"/>
                          </a:solidFill>
                        </a:rPr>
                        <m:t>of</m:t>
                      </m:r>
                      <m:r>
                        <m:rPr>
                          <m:nor/>
                        </m:rPr>
                        <a:rPr lang="en-US" sz="2400" dirty="0" smtClean="0">
                          <a:solidFill>
                            <a:srgbClr val="FFC000"/>
                          </a:solidFill>
                        </a:rPr>
                        <m:t> </m:t>
                      </m:r>
                      <m:r>
                        <m:rPr>
                          <m:nor/>
                        </m:rPr>
                        <a:rPr lang="en-US" sz="2400" dirty="0" smtClean="0">
                          <a:solidFill>
                            <a:srgbClr val="FFC000"/>
                          </a:solidFill>
                        </a:rPr>
                        <m:t>concentrated</m:t>
                      </m:r>
                      <m:r>
                        <m:rPr>
                          <m:nor/>
                        </m:rPr>
                        <a:rPr lang="en-US" sz="2400" dirty="0" smtClean="0">
                          <a:solidFill>
                            <a:srgbClr val="FFC000"/>
                          </a:solidFill>
                        </a:rPr>
                        <m:t> </m:t>
                      </m:r>
                      <m:r>
                        <m:rPr>
                          <m:nor/>
                        </m:rPr>
                        <a:rPr lang="en-US" sz="2400" dirty="0" smtClean="0">
                          <a:solidFill>
                            <a:srgbClr val="FFC000"/>
                          </a:solidFill>
                        </a:rPr>
                        <m:t>solution</m:t>
                      </m:r>
                      <m:r>
                        <m:rPr>
                          <m:nor/>
                        </m:rPr>
                        <a:rPr lang="en-US" sz="2400" b="0" i="0" dirty="0" smtClean="0">
                          <a:solidFill>
                            <a:srgbClr val="FFC000"/>
                          </a:solidFill>
                        </a:rPr>
                        <m:t> </m:t>
                      </m:r>
                      <m:r>
                        <m:rPr>
                          <m:nor/>
                        </m:rPr>
                        <a:rPr lang="en-US" sz="2400" b="1" i="1" dirty="0" smtClean="0">
                          <a:solidFill>
                            <a:srgbClr val="FFC000"/>
                          </a:solidFill>
                        </a:rPr>
                        <m:t>aliquot</m:t>
                      </m:r>
                      <m:r>
                        <m:rPr>
                          <m:nor/>
                        </m:rPr>
                        <a:rPr lang="en-US" sz="2400" dirty="0" smtClean="0">
                          <a:solidFill>
                            <a:srgbClr val="FFC000"/>
                          </a:solidFill>
                        </a:rPr>
                        <m:t> =</m:t>
                      </m:r>
                    </m:oMath>
                  </m:oMathPara>
                </a14:m>
                <a:endParaRPr lang="en-US" sz="2400" dirty="0">
                  <a:solidFill>
                    <a:srgbClr val="FFC000"/>
                  </a:solidFill>
                </a:endParaRPr>
              </a:p>
              <a:p>
                <a:pPr marL="231775" lvl="1" indent="0">
                  <a:buNone/>
                </a:pPr>
                <a14:m>
                  <m:oMathPara xmlns:m="http://schemas.openxmlformats.org/officeDocument/2006/math">
                    <m:oMathParaPr>
                      <m:jc m:val="center"/>
                    </m:oMathParaPr>
                    <m:oMath xmlns:m="http://schemas.openxmlformats.org/officeDocument/2006/math">
                      <m:r>
                        <m:rPr>
                          <m:nor/>
                        </m:rPr>
                        <a:rPr lang="en-US" sz="2400" dirty="0" smtClean="0">
                          <a:solidFill>
                            <a:srgbClr val="FFC000"/>
                          </a:solidFill>
                        </a:rPr>
                        <m:t>moles</m:t>
                      </m:r>
                      <m:r>
                        <m:rPr>
                          <m:nor/>
                        </m:rPr>
                        <a:rPr lang="en-US" sz="2400" dirty="0" smtClean="0">
                          <a:solidFill>
                            <a:srgbClr val="FFC000"/>
                          </a:solidFill>
                        </a:rPr>
                        <m:t> </m:t>
                      </m:r>
                      <m:r>
                        <m:rPr>
                          <m:nor/>
                        </m:rPr>
                        <a:rPr lang="en-US" sz="2400" dirty="0" smtClean="0">
                          <a:solidFill>
                            <a:srgbClr val="FFC000"/>
                          </a:solidFill>
                        </a:rPr>
                        <m:t>of</m:t>
                      </m:r>
                      <m:r>
                        <m:rPr>
                          <m:nor/>
                        </m:rPr>
                        <a:rPr lang="en-US" sz="2400" dirty="0" smtClean="0">
                          <a:solidFill>
                            <a:srgbClr val="FFC000"/>
                          </a:solidFill>
                        </a:rPr>
                        <m:t> </m:t>
                      </m:r>
                      <m:r>
                        <m:rPr>
                          <m:nor/>
                        </m:rPr>
                        <a:rPr lang="en-US" sz="2400" b="0" i="0" dirty="0" smtClean="0">
                          <a:solidFill>
                            <a:srgbClr val="FFC000"/>
                          </a:solidFill>
                        </a:rPr>
                        <m:t>solute</m:t>
                      </m:r>
                      <m:r>
                        <m:rPr>
                          <m:nor/>
                        </m:rPr>
                        <a:rPr lang="en-US" sz="2400" b="0" i="0" dirty="0" smtClean="0">
                          <a:solidFill>
                            <a:srgbClr val="FFC000"/>
                          </a:solidFill>
                        </a:rPr>
                        <m:t> </m:t>
                      </m:r>
                      <m:r>
                        <m:rPr>
                          <m:nor/>
                        </m:rPr>
                        <a:rPr lang="en-US" sz="2400" b="0" i="0" dirty="0" smtClean="0">
                          <a:solidFill>
                            <a:srgbClr val="FFC000"/>
                          </a:solidFill>
                        </a:rPr>
                        <m:t>in</m:t>
                      </m:r>
                      <m:r>
                        <m:rPr>
                          <m:nor/>
                        </m:rPr>
                        <a:rPr lang="en-US" sz="2400" b="0" i="0" dirty="0" smtClean="0">
                          <a:solidFill>
                            <a:srgbClr val="FFC000"/>
                          </a:solidFill>
                        </a:rPr>
                        <m:t> </m:t>
                      </m:r>
                      <m:r>
                        <m:rPr>
                          <m:nor/>
                        </m:rPr>
                        <a:rPr lang="en-US" sz="2400" dirty="0" smtClean="0">
                          <a:solidFill>
                            <a:srgbClr val="FFC000"/>
                          </a:solidFill>
                        </a:rPr>
                        <m:t>diluted</m:t>
                      </m:r>
                      <m:r>
                        <m:rPr>
                          <m:nor/>
                        </m:rPr>
                        <a:rPr lang="en-US" sz="2400" dirty="0" smtClean="0">
                          <a:solidFill>
                            <a:srgbClr val="FFC000"/>
                          </a:solidFill>
                        </a:rPr>
                        <m:t> </m:t>
                      </m:r>
                      <m:r>
                        <m:rPr>
                          <m:nor/>
                        </m:rPr>
                        <a:rPr lang="en-US" sz="2400" dirty="0" smtClean="0">
                          <a:solidFill>
                            <a:srgbClr val="FFC000"/>
                          </a:solidFill>
                        </a:rPr>
                        <m:t>solution</m:t>
                      </m:r>
                    </m:oMath>
                  </m:oMathPara>
                </a14:m>
                <a:endParaRPr lang="en-US" sz="2400" dirty="0">
                  <a:solidFill>
                    <a:srgbClr val="FFC000"/>
                  </a:solidFill>
                </a:endParaRPr>
              </a:p>
              <a:p>
                <a:r>
                  <a:rPr lang="en-US" dirty="0"/>
                  <a:t>The </a:t>
                </a:r>
                <a:r>
                  <a:rPr lang="en-US" dirty="0">
                    <a:solidFill>
                      <a:schemeClr val="accent1">
                        <a:lumMod val="60000"/>
                        <a:lumOff val="40000"/>
                      </a:schemeClr>
                    </a:solidFill>
                  </a:rPr>
                  <a:t>mass</a:t>
                </a:r>
                <a:r>
                  <a:rPr lang="en-US" dirty="0"/>
                  <a:t> of </a:t>
                </a:r>
                <a:r>
                  <a:rPr lang="en-US" dirty="0">
                    <a:solidFill>
                      <a:srgbClr val="CC99FF"/>
                    </a:solidFill>
                  </a:rPr>
                  <a:t>solute</a:t>
                </a:r>
                <a:r>
                  <a:rPr lang="en-US" dirty="0"/>
                  <a:t> (in mol) of the </a:t>
                </a:r>
                <a:r>
                  <a:rPr lang="en-US" dirty="0">
                    <a:solidFill>
                      <a:srgbClr val="6699FF"/>
                    </a:solidFill>
                  </a:rPr>
                  <a:t>solution</a:t>
                </a:r>
                <a:r>
                  <a:rPr lang="en-US" dirty="0"/>
                  <a:t> = </a:t>
                </a:r>
                <a:r>
                  <a:rPr lang="en-US" dirty="0">
                    <a:solidFill>
                      <a:schemeClr val="accent1">
                        <a:lumMod val="60000"/>
                        <a:lumOff val="40000"/>
                      </a:schemeClr>
                    </a:solidFill>
                  </a:rPr>
                  <a:t>Concentration</a:t>
                </a:r>
                <a:r>
                  <a:rPr lang="en-US" dirty="0"/>
                  <a:t> (in mol/L)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r>
                  <a:rPr lang="en-US" dirty="0">
                    <a:solidFill>
                      <a:schemeClr val="accent1">
                        <a:lumMod val="60000"/>
                        <a:lumOff val="40000"/>
                      </a:schemeClr>
                    </a:solidFill>
                  </a:rPr>
                  <a:t>Volume</a:t>
                </a:r>
                <a:r>
                  <a:rPr lang="en-US" dirty="0"/>
                  <a:t> (in L)</a:t>
                </a:r>
              </a:p>
              <a:p>
                <a:r>
                  <a:rPr lang="en-US" dirty="0"/>
                  <a:t>So we relate </a:t>
                </a:r>
                <a:r>
                  <a:rPr lang="en-US" b="1" i="1" dirty="0">
                    <a:solidFill>
                      <a:srgbClr val="00FF00"/>
                    </a:solidFill>
                  </a:rPr>
                  <a:t>C</a:t>
                </a:r>
                <a:r>
                  <a:rPr lang="en-US" b="1" baseline="-25000" dirty="0">
                    <a:solidFill>
                      <a:srgbClr val="00FF00"/>
                    </a:solidFill>
                  </a:rPr>
                  <a:t>1</a:t>
                </a:r>
                <a:r>
                  <a:rPr lang="en-US" b="1" i="1" dirty="0">
                    <a:solidFill>
                      <a:srgbClr val="00FF00"/>
                    </a:solidFill>
                  </a:rPr>
                  <a:t>V</a:t>
                </a:r>
                <a:r>
                  <a:rPr lang="en-US" b="1" baseline="-25000" dirty="0">
                    <a:solidFill>
                      <a:srgbClr val="00FF00"/>
                    </a:solidFill>
                  </a:rPr>
                  <a:t>1</a:t>
                </a:r>
                <a:r>
                  <a:rPr lang="en-US" b="1" i="1" dirty="0">
                    <a:solidFill>
                      <a:srgbClr val="00FF00"/>
                    </a:solidFill>
                  </a:rPr>
                  <a:t> </a:t>
                </a:r>
                <a:r>
                  <a:rPr lang="en-US" b="1" dirty="0">
                    <a:solidFill>
                      <a:srgbClr val="00FF00"/>
                    </a:solidFill>
                  </a:rPr>
                  <a:t>=</a:t>
                </a:r>
                <a:r>
                  <a:rPr lang="en-US" b="1" i="1" dirty="0">
                    <a:solidFill>
                      <a:srgbClr val="00FF00"/>
                    </a:solidFill>
                  </a:rPr>
                  <a:t> C</a:t>
                </a:r>
                <a:r>
                  <a:rPr lang="en-US" b="1" baseline="-25000" dirty="0">
                    <a:solidFill>
                      <a:srgbClr val="00FF00"/>
                    </a:solidFill>
                  </a:rPr>
                  <a:t>2</a:t>
                </a:r>
                <a:r>
                  <a:rPr lang="en-US" b="1" i="1" dirty="0">
                    <a:solidFill>
                      <a:srgbClr val="00FF00"/>
                    </a:solidFill>
                  </a:rPr>
                  <a:t>V</a:t>
                </a:r>
                <a:r>
                  <a:rPr lang="en-US" b="1" baseline="-25000" dirty="0">
                    <a:solidFill>
                      <a:srgbClr val="00FF00"/>
                    </a:solidFill>
                  </a:rPr>
                  <a:t>2 </a:t>
                </a:r>
                <a:r>
                  <a:rPr lang="en-US" dirty="0"/>
                  <a:t>where</a:t>
                </a:r>
                <a:br>
                  <a:rPr lang="en-US" dirty="0"/>
                </a:br>
                <a:r>
                  <a:rPr lang="en-US" b="1" i="1" dirty="0">
                    <a:solidFill>
                      <a:srgbClr val="00FF00"/>
                    </a:solidFill>
                  </a:rPr>
                  <a:t>C</a:t>
                </a:r>
                <a:r>
                  <a:rPr lang="en-US" b="1" baseline="-25000" dirty="0">
                    <a:solidFill>
                      <a:srgbClr val="00FF00"/>
                    </a:solidFill>
                  </a:rPr>
                  <a:t>1</a:t>
                </a:r>
                <a:r>
                  <a:rPr lang="en-US" dirty="0"/>
                  <a:t> = </a:t>
                </a:r>
                <a:r>
                  <a:rPr lang="en-US" dirty="0">
                    <a:solidFill>
                      <a:srgbClr val="FFFF00"/>
                    </a:solidFill>
                  </a:rPr>
                  <a:t>stock concentration</a:t>
                </a:r>
                <a:br>
                  <a:rPr lang="en-US" dirty="0"/>
                </a:br>
                <a:r>
                  <a:rPr lang="en-US" b="1" i="1" dirty="0">
                    <a:solidFill>
                      <a:srgbClr val="00FF00"/>
                    </a:solidFill>
                  </a:rPr>
                  <a:t>V</a:t>
                </a:r>
                <a:r>
                  <a:rPr lang="en-US" b="1" baseline="-25000" dirty="0">
                    <a:solidFill>
                      <a:srgbClr val="00FF00"/>
                    </a:solidFill>
                  </a:rPr>
                  <a:t>1</a:t>
                </a:r>
                <a:r>
                  <a:rPr lang="en-US" dirty="0"/>
                  <a:t> = </a:t>
                </a:r>
                <a:r>
                  <a:rPr lang="en-US" dirty="0">
                    <a:solidFill>
                      <a:srgbClr val="FFFF00"/>
                    </a:solidFill>
                  </a:rPr>
                  <a:t>stock concentration volume used (aliquot)</a:t>
                </a:r>
                <a:br>
                  <a:rPr lang="en-US" dirty="0">
                    <a:solidFill>
                      <a:srgbClr val="FFFF00"/>
                    </a:solidFill>
                  </a:rPr>
                </a:br>
                <a:r>
                  <a:rPr lang="en-US" b="1" i="1" dirty="0">
                    <a:solidFill>
                      <a:srgbClr val="00FF00"/>
                    </a:solidFill>
                  </a:rPr>
                  <a:t>C</a:t>
                </a:r>
                <a:r>
                  <a:rPr lang="en-US" b="1" baseline="-25000" dirty="0">
                    <a:solidFill>
                      <a:srgbClr val="00FF00"/>
                    </a:solidFill>
                  </a:rPr>
                  <a:t>2</a:t>
                </a:r>
                <a:r>
                  <a:rPr lang="en-US" dirty="0">
                    <a:solidFill>
                      <a:srgbClr val="00FF00"/>
                    </a:solidFill>
                  </a:rPr>
                  <a:t> </a:t>
                </a:r>
                <a:r>
                  <a:rPr lang="en-US" dirty="0"/>
                  <a:t>= (final) </a:t>
                </a:r>
                <a:r>
                  <a:rPr lang="en-US" dirty="0">
                    <a:solidFill>
                      <a:srgbClr val="FFFF00"/>
                    </a:solidFill>
                  </a:rPr>
                  <a:t>dilution concentration desired</a:t>
                </a:r>
                <a:br>
                  <a:rPr lang="en-US" dirty="0"/>
                </a:br>
                <a:r>
                  <a:rPr lang="en-US" b="1" i="1" dirty="0">
                    <a:solidFill>
                      <a:srgbClr val="00FF00"/>
                    </a:solidFill>
                  </a:rPr>
                  <a:t>V</a:t>
                </a:r>
                <a:r>
                  <a:rPr lang="en-US" b="1" baseline="-25000" dirty="0">
                    <a:solidFill>
                      <a:srgbClr val="00FF00"/>
                    </a:solidFill>
                  </a:rPr>
                  <a:t>2</a:t>
                </a:r>
                <a:r>
                  <a:rPr lang="en-US" dirty="0"/>
                  <a:t> = (final) </a:t>
                </a:r>
                <a:r>
                  <a:rPr lang="en-US" dirty="0">
                    <a:solidFill>
                      <a:srgbClr val="FFFF00"/>
                    </a:solidFill>
                  </a:rPr>
                  <a:t>diluted volume desired</a:t>
                </a:r>
              </a:p>
              <a:p>
                <a:r>
                  <a:rPr lang="en-US" dirty="0"/>
                  <a:t>In a </a:t>
                </a:r>
                <a:r>
                  <a:rPr lang="en-US" dirty="0">
                    <a:solidFill>
                      <a:schemeClr val="accent1">
                        <a:lumMod val="60000"/>
                        <a:lumOff val="40000"/>
                      </a:schemeClr>
                    </a:solidFill>
                  </a:rPr>
                  <a:t>dilution</a:t>
                </a:r>
                <a:r>
                  <a:rPr lang="en-US" dirty="0"/>
                  <a:t>, </a:t>
                </a:r>
                <a:r>
                  <a:rPr lang="en-US" dirty="0">
                    <a:solidFill>
                      <a:srgbClr val="6699FF"/>
                    </a:solidFill>
                  </a:rPr>
                  <a:t>diluted</a:t>
                </a:r>
                <a:r>
                  <a:rPr lang="en-US" dirty="0"/>
                  <a:t> </a:t>
                </a:r>
                <a:r>
                  <a:rPr lang="en-US" dirty="0">
                    <a:solidFill>
                      <a:srgbClr val="FFFF00"/>
                    </a:solidFill>
                  </a:rPr>
                  <a:t>volume</a:t>
                </a:r>
                <a:r>
                  <a:rPr lang="en-US" dirty="0"/>
                  <a:t> ALWAYS greater than </a:t>
                </a:r>
                <a:r>
                  <a:rPr lang="en-US" dirty="0">
                    <a:solidFill>
                      <a:srgbClr val="6699FF"/>
                    </a:solidFill>
                  </a:rPr>
                  <a:t>stock</a:t>
                </a:r>
                <a:r>
                  <a:rPr lang="en-US" dirty="0"/>
                  <a:t> </a:t>
                </a:r>
                <a:r>
                  <a:rPr lang="en-US" dirty="0">
                    <a:solidFill>
                      <a:srgbClr val="FFFF00"/>
                    </a:solidFill>
                  </a:rPr>
                  <a:t>volume</a:t>
                </a:r>
                <a:r>
                  <a:rPr lang="en-US" dirty="0"/>
                  <a:t> (</a:t>
                </a:r>
                <a:r>
                  <a:rPr lang="en-US" b="1" i="1" dirty="0">
                    <a:solidFill>
                      <a:srgbClr val="00FF00"/>
                    </a:solidFill>
                  </a:rPr>
                  <a:t>V</a:t>
                </a:r>
                <a:r>
                  <a:rPr lang="en-US" b="1" baseline="-25000" dirty="0">
                    <a:solidFill>
                      <a:srgbClr val="00FF00"/>
                    </a:solidFill>
                  </a:rPr>
                  <a:t>2</a:t>
                </a:r>
                <a:r>
                  <a:rPr lang="en-US" dirty="0"/>
                  <a:t> &gt; </a:t>
                </a:r>
                <a:r>
                  <a:rPr lang="en-US" b="1" i="1" dirty="0">
                    <a:solidFill>
                      <a:srgbClr val="00FF00"/>
                    </a:solidFill>
                  </a:rPr>
                  <a:t>V</a:t>
                </a:r>
                <a:r>
                  <a:rPr lang="en-US" b="1" baseline="-25000" dirty="0">
                    <a:solidFill>
                      <a:srgbClr val="00FF00"/>
                    </a:solidFill>
                  </a:rPr>
                  <a:t>1</a:t>
                </a:r>
                <a:r>
                  <a:rPr lang="en-US" dirty="0"/>
                  <a:t>)</a:t>
                </a:r>
              </a:p>
            </p:txBody>
          </p:sp>
        </mc:Choice>
        <mc:Fallback xmlns="">
          <p:sp>
            <p:nvSpPr>
              <p:cNvPr id="5" name="Content Placeholder 4">
                <a:extLst>
                  <a:ext uri="{FF2B5EF4-FFF2-40B4-BE49-F238E27FC236}">
                    <a16:creationId xmlns:a16="http://schemas.microsoft.com/office/drawing/2014/main" id="{F7C8BAFD-FC7F-A3A1-6A54-6D2542E16B1D}"/>
                  </a:ext>
                </a:extLst>
              </p:cNvPr>
              <p:cNvSpPr>
                <a:spLocks noGrp="1" noRot="1" noChangeAspect="1" noMove="1" noResize="1" noEditPoints="1" noAdjustHandles="1" noChangeArrowheads="1" noChangeShapeType="1" noTextEdit="1"/>
              </p:cNvSpPr>
              <p:nvPr>
                <p:ph idx="1"/>
              </p:nvPr>
            </p:nvSpPr>
            <p:spPr>
              <a:xfrm>
                <a:off x="378177" y="947301"/>
                <a:ext cx="8387645" cy="5565925"/>
              </a:xfrm>
              <a:blipFill>
                <a:blip r:embed="rId2"/>
                <a:stretch>
                  <a:fillRect l="-1090" t="-876" r="-50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1B1DBF4-CC18-106B-5ACE-04438446400E}"/>
              </a:ext>
            </a:extLst>
          </p:cNvPr>
          <p:cNvSpPr>
            <a:spLocks noGrp="1"/>
          </p:cNvSpPr>
          <p:nvPr>
            <p:ph type="sldNum" sz="quarter" idx="10"/>
          </p:nvPr>
        </p:nvSpPr>
        <p:spPr/>
        <p:txBody>
          <a:bodyPr/>
          <a:lstStyle/>
          <a:p>
            <a:fld id="{48B47BF4-C530-47F3-8F78-E261EA428483}" type="slidenum">
              <a:rPr lang="en-US" smtClean="0"/>
              <a:pPr/>
              <a:t>40</a:t>
            </a:fld>
            <a:endParaRPr lang="en-US" dirty="0"/>
          </a:p>
        </p:txBody>
      </p:sp>
    </p:spTree>
    <p:extLst>
      <p:ext uri="{BB962C8B-B14F-4D97-AF65-F5344CB8AC3E}">
        <p14:creationId xmlns:p14="http://schemas.microsoft.com/office/powerpoint/2010/main" val="20621502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245A4-03F3-8ED1-DB17-91F2202DAE6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79FC437-8CD0-4715-300C-32C993EA4599}"/>
              </a:ext>
            </a:extLst>
          </p:cNvPr>
          <p:cNvSpPr>
            <a:spLocks noGrp="1"/>
          </p:cNvSpPr>
          <p:nvPr>
            <p:ph type="title"/>
          </p:nvPr>
        </p:nvSpPr>
        <p:spPr>
          <a:xfrm>
            <a:off x="378177" y="127883"/>
            <a:ext cx="8421512" cy="707886"/>
          </a:xfrm>
        </p:spPr>
        <p:txBody>
          <a:bodyPr/>
          <a:lstStyle/>
          <a:p>
            <a:r>
              <a:rPr lang="en-US" sz="4000" dirty="0"/>
              <a:t>Practice: The Math of Dilutions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7C424EBA-0312-241C-6117-C054A9608F9E}"/>
                  </a:ext>
                </a:extLst>
              </p:cNvPr>
              <p:cNvSpPr>
                <a:spLocks noGrp="1"/>
              </p:cNvSpPr>
              <p:nvPr>
                <p:ph idx="1"/>
              </p:nvPr>
            </p:nvSpPr>
            <p:spPr>
              <a:xfrm>
                <a:off x="378177" y="901581"/>
                <a:ext cx="8387645" cy="5565925"/>
              </a:xfrm>
            </p:spPr>
            <p:txBody>
              <a:bodyPr/>
              <a:lstStyle/>
              <a:p>
                <a:r>
                  <a:rPr lang="en-US" sz="1800" dirty="0"/>
                  <a:t>Using a purchased </a:t>
                </a:r>
                <a:r>
                  <a:rPr lang="en-US" sz="1800" b="1" dirty="0">
                    <a:solidFill>
                      <a:srgbClr val="FFC000"/>
                    </a:solidFill>
                  </a:rPr>
                  <a:t>16 M </a:t>
                </a:r>
                <a:r>
                  <a:rPr lang="en-US" sz="1800" dirty="0">
                    <a:solidFill>
                      <a:schemeClr val="accent1">
                        <a:lumMod val="60000"/>
                        <a:lumOff val="40000"/>
                      </a:schemeClr>
                    </a:solidFill>
                  </a:rPr>
                  <a:t>HNO</a:t>
                </a:r>
                <a:r>
                  <a:rPr lang="en-US" sz="1800" baseline="-25000" dirty="0">
                    <a:solidFill>
                      <a:schemeClr val="accent1">
                        <a:lumMod val="60000"/>
                        <a:lumOff val="40000"/>
                      </a:schemeClr>
                    </a:solidFill>
                  </a:rPr>
                  <a:t>3</a:t>
                </a:r>
                <a:r>
                  <a:rPr lang="en-US" sz="1800" dirty="0"/>
                  <a:t> (nitric acid) </a:t>
                </a:r>
                <a:r>
                  <a:rPr lang="en-US" sz="1800" dirty="0">
                    <a:solidFill>
                      <a:srgbClr val="99FF66"/>
                    </a:solidFill>
                  </a:rPr>
                  <a:t>stock</a:t>
                </a:r>
                <a:r>
                  <a:rPr lang="en-US" sz="1800" dirty="0"/>
                  <a:t> </a:t>
                </a:r>
                <a:r>
                  <a:rPr lang="en-US" sz="1800" dirty="0">
                    <a:solidFill>
                      <a:srgbClr val="6699FF"/>
                    </a:solidFill>
                  </a:rPr>
                  <a:t>solution</a:t>
                </a:r>
                <a:r>
                  <a:rPr lang="en-US" sz="1800" dirty="0"/>
                  <a:t>, what volume is needed to prepare </a:t>
                </a:r>
                <a:r>
                  <a:rPr lang="en-US" sz="1800" b="1" dirty="0">
                    <a:solidFill>
                      <a:srgbClr val="FFC000"/>
                    </a:solidFill>
                  </a:rPr>
                  <a:t>8.00 L</a:t>
                </a:r>
                <a:r>
                  <a:rPr lang="en-US" sz="1800" dirty="0"/>
                  <a:t> of a (</a:t>
                </a:r>
                <a:r>
                  <a:rPr lang="en-US" sz="1800" dirty="0">
                    <a:solidFill>
                      <a:srgbClr val="99FF66"/>
                    </a:solidFill>
                  </a:rPr>
                  <a:t>diluted</a:t>
                </a:r>
                <a:r>
                  <a:rPr lang="en-US" sz="1800" dirty="0"/>
                  <a:t>) </a:t>
                </a:r>
                <a:r>
                  <a:rPr lang="en-US" sz="1800" b="1" dirty="0">
                    <a:solidFill>
                      <a:srgbClr val="FFC000"/>
                    </a:solidFill>
                  </a:rPr>
                  <a:t>0.50 M</a:t>
                </a:r>
                <a:r>
                  <a:rPr lang="en-US" sz="1800" dirty="0"/>
                  <a:t> </a:t>
                </a:r>
                <a:r>
                  <a:rPr lang="en-US" sz="1800" dirty="0">
                    <a:solidFill>
                      <a:schemeClr val="accent1">
                        <a:lumMod val="60000"/>
                        <a:lumOff val="40000"/>
                      </a:schemeClr>
                    </a:solidFill>
                  </a:rPr>
                  <a:t>HNO</a:t>
                </a:r>
                <a:r>
                  <a:rPr lang="en-US" sz="1800" baseline="-25000" dirty="0">
                    <a:solidFill>
                      <a:schemeClr val="accent1">
                        <a:lumMod val="60000"/>
                        <a:lumOff val="40000"/>
                      </a:schemeClr>
                    </a:solidFill>
                  </a:rPr>
                  <a:t>3</a:t>
                </a:r>
                <a:r>
                  <a:rPr lang="en-US" sz="1800" dirty="0"/>
                  <a:t> </a:t>
                </a:r>
                <a:r>
                  <a:rPr lang="en-US" sz="1800" dirty="0">
                    <a:solidFill>
                      <a:srgbClr val="6699FF"/>
                    </a:solidFill>
                  </a:rPr>
                  <a:t>solution?</a:t>
                </a:r>
              </a:p>
              <a:p>
                <a:pPr>
                  <a:buClr>
                    <a:srgbClr val="FFFF00"/>
                  </a:buClr>
                </a:pPr>
                <a:r>
                  <a:rPr lang="en-US" sz="18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Find applicable mathematical relationship:  </a:t>
                </a:r>
                <a14:m>
                  <m:oMath xmlns:m="http://schemas.openxmlformats.org/officeDocument/2006/math">
                    <m:r>
                      <a:rPr lang="en-US" sz="1800" b="0" i="1" smtClean="0">
                        <a:solidFill>
                          <a:srgbClr val="FFFF00"/>
                        </a:solidFill>
                        <a:latin typeface="Cambria Math" panose="02040503050406030204" pitchFamily="18" charset="0"/>
                      </a:rPr>
                      <m:t>𝐶</m:t>
                    </m:r>
                    <m:r>
                      <a:rPr lang="en-US" sz="1800" b="0" i="1" baseline="-25000" smtClean="0">
                        <a:solidFill>
                          <a:srgbClr val="FFFF00"/>
                        </a:solidFill>
                        <a:latin typeface="Cambria Math" panose="02040503050406030204" pitchFamily="18" charset="0"/>
                      </a:rPr>
                      <m:t>1</m:t>
                    </m:r>
                    <m:r>
                      <a:rPr lang="en-US" sz="1800" b="0" i="1" smtClean="0">
                        <a:solidFill>
                          <a:srgbClr val="FFFF00"/>
                        </a:solidFill>
                        <a:latin typeface="Cambria Math" panose="02040503050406030204" pitchFamily="18" charset="0"/>
                      </a:rPr>
                      <m:t>𝑉</m:t>
                    </m:r>
                    <m:r>
                      <a:rPr lang="en-US" sz="1800" b="0" i="1" baseline="-25000" smtClean="0">
                        <a:solidFill>
                          <a:srgbClr val="FFFF00"/>
                        </a:solidFill>
                        <a:latin typeface="Cambria Math" panose="02040503050406030204" pitchFamily="18" charset="0"/>
                      </a:rPr>
                      <m:t>1</m:t>
                    </m:r>
                    <m:r>
                      <a:rPr lang="en-US" sz="1800" b="0" i="1" smtClean="0">
                        <a:solidFill>
                          <a:srgbClr val="FFFF00"/>
                        </a:solidFill>
                        <a:latin typeface="Cambria Math" panose="02040503050406030204" pitchFamily="18" charset="0"/>
                      </a:rPr>
                      <m:t>=</m:t>
                    </m:r>
                    <m:r>
                      <a:rPr lang="en-US" sz="1800" b="0" i="1" smtClean="0">
                        <a:solidFill>
                          <a:srgbClr val="FFFF00"/>
                        </a:solidFill>
                        <a:latin typeface="Cambria Math" panose="02040503050406030204" pitchFamily="18" charset="0"/>
                      </a:rPr>
                      <m:t>𝐶</m:t>
                    </m:r>
                    <m:r>
                      <a:rPr lang="en-US" sz="1800" b="0" i="1" baseline="-25000" smtClean="0">
                        <a:solidFill>
                          <a:srgbClr val="FFFF00"/>
                        </a:solidFill>
                        <a:latin typeface="Cambria Math" panose="02040503050406030204" pitchFamily="18" charset="0"/>
                      </a:rPr>
                      <m:t>2</m:t>
                    </m:r>
                    <m:r>
                      <a:rPr lang="en-US" sz="1800" b="0" i="1" smtClean="0">
                        <a:solidFill>
                          <a:srgbClr val="FFFF00"/>
                        </a:solidFill>
                        <a:latin typeface="Cambria Math" panose="02040503050406030204" pitchFamily="18" charset="0"/>
                      </a:rPr>
                      <m:t>𝑉</m:t>
                    </m:r>
                    <m:r>
                      <a:rPr lang="en-US" sz="1800" b="0" i="1" baseline="-25000" smtClean="0">
                        <a:solidFill>
                          <a:srgbClr val="FFFF00"/>
                        </a:solidFill>
                        <a:latin typeface="Cambria Math" panose="02040503050406030204" pitchFamily="18" charset="0"/>
                      </a:rPr>
                      <m:t>2</m:t>
                    </m:r>
                  </m:oMath>
                </a14:m>
                <a:endParaRPr lang="en-US" b="1" baseline="-25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endParaRPr>
              </a:p>
              <a:p>
                <a:pPr>
                  <a:buClr>
                    <a:srgbClr val="FFFF00"/>
                  </a:buClr>
                </a:pPr>
                <a:r>
                  <a:rPr lang="en-US" sz="18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Any algebra? </a:t>
                </a:r>
                <a14:m>
                  <m:oMath xmlns:m="http://schemas.openxmlformats.org/officeDocument/2006/math">
                    <m:r>
                      <a:rPr lang="en-US" sz="2000" b="0" i="1" smtClean="0">
                        <a:solidFill>
                          <a:srgbClr val="FFFF00"/>
                        </a:solidFill>
                        <a:latin typeface="Cambria Math" panose="02040503050406030204" pitchFamily="18" charset="0"/>
                      </a:rPr>
                      <m:t>𝑉</m:t>
                    </m:r>
                    <m:r>
                      <a:rPr lang="en-US" sz="2000" b="0" i="1" baseline="-25000" smtClean="0">
                        <a:solidFill>
                          <a:srgbClr val="FFFF00"/>
                        </a:solidFill>
                        <a:latin typeface="Cambria Math" panose="02040503050406030204" pitchFamily="18" charset="0"/>
                      </a:rPr>
                      <m:t>1</m:t>
                    </m:r>
                    <m:r>
                      <a:rPr lang="en-US" sz="2000" b="0" i="1" smtClean="0">
                        <a:solidFill>
                          <a:srgbClr val="FFFF00"/>
                        </a:solidFill>
                        <a:latin typeface="Cambria Math" panose="02040503050406030204" pitchFamily="18" charset="0"/>
                      </a:rPr>
                      <m:t>=</m:t>
                    </m:r>
                    <m:f>
                      <m:fPr>
                        <m:ctrlPr>
                          <a:rPr lang="en-US" sz="2000" i="1">
                            <a:solidFill>
                              <a:srgbClr val="FFFF00"/>
                            </a:solidFill>
                            <a:latin typeface="Cambria Math" panose="02040503050406030204" pitchFamily="18" charset="0"/>
                          </a:rPr>
                        </m:ctrlPr>
                      </m:fPr>
                      <m:num>
                        <m:r>
                          <a:rPr lang="en-US" sz="2000" b="0" i="1" smtClean="0">
                            <a:solidFill>
                              <a:srgbClr val="FFFF00"/>
                            </a:solidFill>
                            <a:latin typeface="Cambria Math" panose="02040503050406030204" pitchFamily="18" charset="0"/>
                          </a:rPr>
                          <m:t>𝐶</m:t>
                        </m:r>
                        <m:r>
                          <a:rPr lang="en-US" sz="2000" b="0" i="1" baseline="-25000" smtClean="0">
                            <a:solidFill>
                              <a:srgbClr val="FFFF00"/>
                            </a:solidFill>
                            <a:latin typeface="Cambria Math" panose="02040503050406030204" pitchFamily="18" charset="0"/>
                          </a:rPr>
                          <m:t>2</m:t>
                        </m:r>
                        <m:r>
                          <a:rPr lang="en-US" sz="2000" b="0" i="1" smtClean="0">
                            <a:solidFill>
                              <a:srgbClr val="FFFF00"/>
                            </a:solidFill>
                            <a:latin typeface="Cambria Math" panose="02040503050406030204" pitchFamily="18" charset="0"/>
                          </a:rPr>
                          <m:t>𝑉</m:t>
                        </m:r>
                        <m:r>
                          <a:rPr lang="en-US" sz="2000" b="0" i="1" baseline="-25000" smtClean="0">
                            <a:solidFill>
                              <a:srgbClr val="FFFF00"/>
                            </a:solidFill>
                            <a:latin typeface="Cambria Math" panose="02040503050406030204" pitchFamily="18" charset="0"/>
                          </a:rPr>
                          <m:t>2</m:t>
                        </m:r>
                      </m:num>
                      <m:den>
                        <m:r>
                          <a:rPr lang="en-US" sz="2000" b="0" i="1" smtClean="0">
                            <a:solidFill>
                              <a:srgbClr val="FFFF00"/>
                            </a:solidFill>
                            <a:latin typeface="Cambria Math" panose="02040503050406030204" pitchFamily="18" charset="0"/>
                          </a:rPr>
                          <m:t>𝐶</m:t>
                        </m:r>
                        <m:r>
                          <a:rPr lang="en-US" sz="2000" b="0" i="1" baseline="-25000" smtClean="0">
                            <a:solidFill>
                              <a:srgbClr val="FFFF00"/>
                            </a:solidFill>
                            <a:latin typeface="Cambria Math" panose="02040503050406030204" pitchFamily="18" charset="0"/>
                          </a:rPr>
                          <m:t>1</m:t>
                        </m:r>
                      </m:den>
                    </m:f>
                  </m:oMath>
                </a14:m>
                <a:endParaRPr lang="en-US" sz="18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a:p>
                <a:pPr>
                  <a:buClr>
                    <a:srgbClr val="FFFF00"/>
                  </a:buClr>
                </a:pPr>
                <a:r>
                  <a:rPr lang="en-US" sz="18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Substitute values &amp; solve:  </a:t>
                </a:r>
                <a:r>
                  <a:rPr lang="en-US" sz="18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This is a 16 </a:t>
                </a:r>
                <a:r>
                  <a:rPr lang="en-US" sz="1800" i="1"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M </a:t>
                </a:r>
                <a:r>
                  <a:rPr lang="en-US" sz="18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0.50 </a:t>
                </a:r>
                <a:r>
                  <a:rPr lang="en-US" sz="1800" i="1"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M</a:t>
                </a:r>
                <a:r>
                  <a:rPr lang="en-US" sz="18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 32-fold dilution</a:t>
                </a:r>
                <a:endParaRPr lang="en-US" sz="2000" dirty="0">
                  <a:sym typeface="Wingdings" panose="05000000000000000000" pitchFamily="2" charset="2"/>
                </a:endParaRPr>
              </a:p>
              <a:p>
                <a:pPr marL="511175" indent="-511175" algn="ctr">
                  <a:buClr>
                    <a:srgbClr val="FFFF00"/>
                  </a:buClr>
                  <a:buNone/>
                </a:pPr>
                <a14:m>
                  <m:oMathPara xmlns:m="http://schemas.openxmlformats.org/officeDocument/2006/math">
                    <m:oMathParaPr>
                      <m:jc m:val="centerGroup"/>
                    </m:oMathParaPr>
                    <m:oMath xmlns:m="http://schemas.openxmlformats.org/officeDocument/2006/math">
                      <m:r>
                        <a:rPr lang="en-US" sz="2000" i="1">
                          <a:solidFill>
                            <a:srgbClr val="FFFF00"/>
                          </a:solidFill>
                          <a:latin typeface="Cambria Math" panose="02040503050406030204" pitchFamily="18" charset="0"/>
                        </a:rPr>
                        <m:t>𝑉</m:t>
                      </m:r>
                      <m:r>
                        <a:rPr lang="en-US" sz="2000" i="1" baseline="-25000">
                          <a:solidFill>
                            <a:srgbClr val="FFFF00"/>
                          </a:solidFill>
                          <a:latin typeface="Cambria Math" panose="02040503050406030204" pitchFamily="18" charset="0"/>
                        </a:rPr>
                        <m:t>1</m:t>
                      </m:r>
                      <m:r>
                        <a:rPr lang="en-US" sz="2000" i="1">
                          <a:solidFill>
                            <a:srgbClr val="FFFF00"/>
                          </a:solidFill>
                          <a:latin typeface="Cambria Math" panose="02040503050406030204" pitchFamily="18" charset="0"/>
                        </a:rPr>
                        <m:t>=</m:t>
                      </m:r>
                      <m:f>
                        <m:fPr>
                          <m:ctrlPr>
                            <a:rPr lang="en-US" sz="2000" i="1">
                              <a:solidFill>
                                <a:srgbClr val="FFFF00"/>
                              </a:solidFill>
                              <a:latin typeface="Cambria Math" panose="02040503050406030204" pitchFamily="18" charset="0"/>
                            </a:rPr>
                          </m:ctrlPr>
                        </m:fPr>
                        <m:num>
                          <m:r>
                            <a:rPr lang="en-US" sz="2000" b="0" i="0" smtClean="0">
                              <a:solidFill>
                                <a:srgbClr val="FFFF00"/>
                              </a:solidFill>
                              <a:latin typeface="Cambria Math" panose="02040503050406030204" pitchFamily="18" charset="0"/>
                            </a:rPr>
                            <m:t>0.50 </m:t>
                          </m:r>
                          <m:r>
                            <a:rPr lang="en-US" sz="2000" b="0" i="1" smtClean="0">
                              <a:solidFill>
                                <a:srgbClr val="FFFF00"/>
                              </a:solidFill>
                              <a:latin typeface="Cambria Math" panose="02040503050406030204" pitchFamily="18" charset="0"/>
                            </a:rPr>
                            <m:t>𝑀</m:t>
                          </m:r>
                          <m:r>
                            <a:rPr lang="en-US" sz="2000" b="0" i="0" smtClean="0">
                              <a:solidFill>
                                <a:srgbClr val="FFFF00"/>
                              </a:solidFill>
                              <a:latin typeface="Cambria Math" panose="02040503050406030204" pitchFamily="18" charset="0"/>
                            </a:rPr>
                            <m:t> </m:t>
                          </m:r>
                          <m:r>
                            <a:rPr lang="en-US" sz="2000" b="0" i="0" smtClean="0">
                              <a:solidFill>
                                <a:srgbClr val="FFFF00"/>
                              </a:solidFill>
                              <a:latin typeface="Cambria Math" panose="02040503050406030204" pitchFamily="18" charset="0"/>
                              <a:ea typeface="Cambria Math" panose="02040503050406030204" pitchFamily="18" charset="0"/>
                            </a:rPr>
                            <m:t>×</m:t>
                          </m:r>
                          <m:r>
                            <a:rPr lang="en-US" sz="2000" b="0" i="0" smtClean="0">
                              <a:solidFill>
                                <a:srgbClr val="FFFF00"/>
                              </a:solidFill>
                              <a:latin typeface="Cambria Math" panose="02040503050406030204" pitchFamily="18" charset="0"/>
                            </a:rPr>
                            <m:t>8.00 </m:t>
                          </m:r>
                          <m:r>
                            <m:rPr>
                              <m:sty m:val="p"/>
                            </m:rPr>
                            <a:rPr lang="en-US" sz="2000" b="0" i="0" smtClean="0">
                              <a:solidFill>
                                <a:srgbClr val="FFFF00"/>
                              </a:solidFill>
                              <a:latin typeface="Cambria Math" panose="02040503050406030204" pitchFamily="18" charset="0"/>
                            </a:rPr>
                            <m:t>L</m:t>
                          </m:r>
                        </m:num>
                        <m:den>
                          <m:r>
                            <a:rPr lang="en-US" sz="2000" b="0" i="0" smtClean="0">
                              <a:solidFill>
                                <a:srgbClr val="FFFF00"/>
                              </a:solidFill>
                              <a:latin typeface="Cambria Math" panose="02040503050406030204" pitchFamily="18" charset="0"/>
                            </a:rPr>
                            <m:t>16 </m:t>
                          </m:r>
                          <m:r>
                            <a:rPr lang="en-US" sz="2000" b="0" i="1" smtClean="0">
                              <a:solidFill>
                                <a:srgbClr val="FFFF00"/>
                              </a:solidFill>
                              <a:latin typeface="Cambria Math" panose="02040503050406030204" pitchFamily="18" charset="0"/>
                            </a:rPr>
                            <m:t>𝑀</m:t>
                          </m:r>
                        </m:den>
                      </m:f>
                      <m:r>
                        <a:rPr lang="en-US" sz="2000" b="0" i="0" smtClean="0">
                          <a:solidFill>
                            <a:srgbClr val="FFFF00"/>
                          </a:solidFill>
                          <a:latin typeface="Cambria Math" panose="02040503050406030204" pitchFamily="18" charset="0"/>
                        </a:rPr>
                        <m:t>=0.25 </m:t>
                      </m:r>
                      <m:r>
                        <m:rPr>
                          <m:sty m:val="p"/>
                        </m:rPr>
                        <a:rPr lang="en-US" sz="2000" b="0" i="0" smtClean="0">
                          <a:solidFill>
                            <a:srgbClr val="FFFF00"/>
                          </a:solidFill>
                          <a:latin typeface="Cambria Math" panose="02040503050406030204" pitchFamily="18" charset="0"/>
                        </a:rPr>
                        <m:t>L</m:t>
                      </m:r>
                      <m:r>
                        <a:rPr lang="en-US" sz="2000" b="0" i="0" smtClean="0">
                          <a:solidFill>
                            <a:srgbClr val="FFFF00"/>
                          </a:solidFill>
                          <a:latin typeface="Cambria Math" panose="02040503050406030204" pitchFamily="18" charset="0"/>
                        </a:rPr>
                        <m:t>=250 </m:t>
                      </m:r>
                      <m:r>
                        <m:rPr>
                          <m:sty m:val="p"/>
                        </m:rPr>
                        <a:rPr lang="en-US" sz="2000" b="0" i="0" smtClean="0">
                          <a:solidFill>
                            <a:srgbClr val="FFFF00"/>
                          </a:solidFill>
                          <a:latin typeface="Cambria Math" panose="02040503050406030204" pitchFamily="18" charset="0"/>
                        </a:rPr>
                        <m:t>mL</m:t>
                      </m:r>
                      <m:r>
                        <a:rPr lang="en-US" sz="2000" b="0" i="1" smtClean="0">
                          <a:solidFill>
                            <a:srgbClr val="FFFF00"/>
                          </a:solidFill>
                          <a:latin typeface="Cambria Math" panose="02040503050406030204" pitchFamily="18" charset="0"/>
                        </a:rPr>
                        <m:t> </m:t>
                      </m:r>
                    </m:oMath>
                  </m:oMathPara>
                </a14:m>
                <a:endParaRPr lang="en-US" sz="2000" dirty="0"/>
              </a:p>
              <a:p>
                <a:r>
                  <a:rPr lang="en-US" sz="1800" dirty="0"/>
                  <a:t>A </a:t>
                </a:r>
                <a:r>
                  <a:rPr lang="en-US" sz="1800" b="1" dirty="0">
                    <a:solidFill>
                      <a:srgbClr val="FFC000"/>
                    </a:solidFill>
                  </a:rPr>
                  <a:t>76.5 mL </a:t>
                </a:r>
                <a:r>
                  <a:rPr lang="en-US" sz="1800" dirty="0"/>
                  <a:t>volume of </a:t>
                </a:r>
                <a:r>
                  <a:rPr lang="en-US" sz="1800" b="1" dirty="0">
                    <a:solidFill>
                      <a:srgbClr val="FFC000"/>
                    </a:solidFill>
                  </a:rPr>
                  <a:t>0.885 M </a:t>
                </a:r>
                <a:r>
                  <a:rPr lang="en-US" sz="1800" dirty="0">
                    <a:solidFill>
                      <a:schemeClr val="accent1">
                        <a:lumMod val="60000"/>
                        <a:lumOff val="40000"/>
                      </a:schemeClr>
                    </a:solidFill>
                  </a:rPr>
                  <a:t>KBr</a:t>
                </a:r>
                <a:r>
                  <a:rPr lang="en-US" sz="1800" dirty="0"/>
                  <a:t> is in a beaker. What volume water must be added using the appropriate graduated cylinder to make it </a:t>
                </a:r>
                <a:r>
                  <a:rPr lang="en-US" sz="1800" b="1" dirty="0">
                    <a:solidFill>
                      <a:srgbClr val="FFC000"/>
                    </a:solidFill>
                  </a:rPr>
                  <a:t>0.500 M </a:t>
                </a:r>
                <a:r>
                  <a:rPr lang="en-US" sz="1800" dirty="0">
                    <a:solidFill>
                      <a:schemeClr val="accent1">
                        <a:lumMod val="60000"/>
                        <a:lumOff val="40000"/>
                      </a:schemeClr>
                    </a:solidFill>
                  </a:rPr>
                  <a:t>KBr</a:t>
                </a:r>
                <a:r>
                  <a:rPr lang="en-US" sz="1800" dirty="0"/>
                  <a:t>?</a:t>
                </a:r>
                <a:endParaRPr lang="en-US" sz="1800" dirty="0">
                  <a:solidFill>
                    <a:srgbClr val="6699FF"/>
                  </a:solidFill>
                </a:endParaRPr>
              </a:p>
              <a:p>
                <a:pPr>
                  <a:buClr>
                    <a:srgbClr val="FFFF00"/>
                  </a:buClr>
                </a:pPr>
                <a:r>
                  <a:rPr lang="en-US" sz="18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Find applicable mathematical relationship:  </a:t>
                </a:r>
                <a14:m>
                  <m:oMath xmlns:m="http://schemas.openxmlformats.org/officeDocument/2006/math">
                    <m:r>
                      <a:rPr lang="en-US" sz="1800" i="1">
                        <a:solidFill>
                          <a:srgbClr val="FFFF00"/>
                        </a:solidFill>
                        <a:latin typeface="Cambria Math" panose="02040503050406030204" pitchFamily="18" charset="0"/>
                      </a:rPr>
                      <m:t>𝐶</m:t>
                    </m:r>
                    <m:r>
                      <a:rPr lang="en-US" sz="1800" i="1" baseline="-25000">
                        <a:solidFill>
                          <a:srgbClr val="FFFF00"/>
                        </a:solidFill>
                        <a:latin typeface="Cambria Math" panose="02040503050406030204" pitchFamily="18" charset="0"/>
                      </a:rPr>
                      <m:t>1</m:t>
                    </m:r>
                    <m:r>
                      <a:rPr lang="en-US" sz="1800" i="1">
                        <a:solidFill>
                          <a:srgbClr val="FFFF00"/>
                        </a:solidFill>
                        <a:latin typeface="Cambria Math" panose="02040503050406030204" pitchFamily="18" charset="0"/>
                      </a:rPr>
                      <m:t>𝑉</m:t>
                    </m:r>
                    <m:r>
                      <a:rPr lang="en-US" sz="1800" i="1" baseline="-25000">
                        <a:solidFill>
                          <a:srgbClr val="FFFF00"/>
                        </a:solidFill>
                        <a:latin typeface="Cambria Math" panose="02040503050406030204" pitchFamily="18" charset="0"/>
                      </a:rPr>
                      <m:t>1</m:t>
                    </m:r>
                    <m:r>
                      <a:rPr lang="en-US" sz="1800" i="1">
                        <a:solidFill>
                          <a:srgbClr val="FFFF00"/>
                        </a:solidFill>
                        <a:latin typeface="Cambria Math" panose="02040503050406030204" pitchFamily="18" charset="0"/>
                      </a:rPr>
                      <m:t>=</m:t>
                    </m:r>
                    <m:r>
                      <a:rPr lang="en-US" sz="1800" i="1">
                        <a:solidFill>
                          <a:srgbClr val="FFFF00"/>
                        </a:solidFill>
                        <a:latin typeface="Cambria Math" panose="02040503050406030204" pitchFamily="18" charset="0"/>
                      </a:rPr>
                      <m:t>𝐶</m:t>
                    </m:r>
                    <m:r>
                      <a:rPr lang="en-US" sz="1800" i="1" baseline="-25000">
                        <a:solidFill>
                          <a:srgbClr val="FFFF00"/>
                        </a:solidFill>
                        <a:latin typeface="Cambria Math" panose="02040503050406030204" pitchFamily="18" charset="0"/>
                      </a:rPr>
                      <m:t>2</m:t>
                    </m:r>
                    <m:r>
                      <a:rPr lang="en-US" sz="1800" i="1">
                        <a:solidFill>
                          <a:srgbClr val="FFFF00"/>
                        </a:solidFill>
                        <a:latin typeface="Cambria Math" panose="02040503050406030204" pitchFamily="18" charset="0"/>
                      </a:rPr>
                      <m:t>𝑉</m:t>
                    </m:r>
                    <m:r>
                      <a:rPr lang="en-US" sz="1800" i="1" baseline="-25000">
                        <a:solidFill>
                          <a:srgbClr val="FFFF00"/>
                        </a:solidFill>
                        <a:latin typeface="Cambria Math" panose="02040503050406030204" pitchFamily="18" charset="0"/>
                      </a:rPr>
                      <m:t>2</m:t>
                    </m:r>
                  </m:oMath>
                </a14:m>
                <a:endParaRPr lang="en-US" sz="2000" b="1" baseline="-25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endParaRPr>
              </a:p>
              <a:p>
                <a:pPr>
                  <a:buClr>
                    <a:srgbClr val="FFFF00"/>
                  </a:buClr>
                </a:pPr>
                <a:r>
                  <a:rPr lang="en-US" sz="18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Any algebra? </a:t>
                </a:r>
                <a14:m>
                  <m:oMath xmlns:m="http://schemas.openxmlformats.org/officeDocument/2006/math">
                    <m:r>
                      <a:rPr lang="en-US" sz="2000" i="1">
                        <a:solidFill>
                          <a:srgbClr val="FFFF00"/>
                        </a:solidFill>
                        <a:latin typeface="Cambria Math" panose="02040503050406030204" pitchFamily="18" charset="0"/>
                      </a:rPr>
                      <m:t>𝑉</m:t>
                    </m:r>
                    <m:r>
                      <a:rPr lang="en-US" sz="2000" b="0" i="1" baseline="-25000" smtClean="0">
                        <a:solidFill>
                          <a:srgbClr val="FFFF00"/>
                        </a:solidFill>
                        <a:latin typeface="Cambria Math" panose="02040503050406030204" pitchFamily="18" charset="0"/>
                      </a:rPr>
                      <m:t>2</m:t>
                    </m:r>
                    <m:r>
                      <a:rPr lang="en-US" sz="2000" i="1">
                        <a:solidFill>
                          <a:srgbClr val="FFFF00"/>
                        </a:solidFill>
                        <a:latin typeface="Cambria Math" panose="02040503050406030204" pitchFamily="18" charset="0"/>
                      </a:rPr>
                      <m:t>=</m:t>
                    </m:r>
                    <m:f>
                      <m:fPr>
                        <m:ctrlPr>
                          <a:rPr lang="en-US" sz="2000" i="1">
                            <a:solidFill>
                              <a:srgbClr val="FFFF00"/>
                            </a:solidFill>
                            <a:latin typeface="Cambria Math" panose="02040503050406030204" pitchFamily="18" charset="0"/>
                          </a:rPr>
                        </m:ctrlPr>
                      </m:fPr>
                      <m:num>
                        <m:r>
                          <a:rPr lang="en-US" sz="2000" i="1">
                            <a:solidFill>
                              <a:srgbClr val="FFFF00"/>
                            </a:solidFill>
                            <a:latin typeface="Cambria Math" panose="02040503050406030204" pitchFamily="18" charset="0"/>
                          </a:rPr>
                          <m:t>𝐶</m:t>
                        </m:r>
                        <m:r>
                          <a:rPr lang="en-US" sz="2000" b="0" i="1" baseline="-25000" smtClean="0">
                            <a:solidFill>
                              <a:srgbClr val="FFFF00"/>
                            </a:solidFill>
                            <a:latin typeface="Cambria Math" panose="02040503050406030204" pitchFamily="18" charset="0"/>
                          </a:rPr>
                          <m:t>1</m:t>
                        </m:r>
                        <m:r>
                          <a:rPr lang="en-US" sz="2000" i="1">
                            <a:solidFill>
                              <a:srgbClr val="FFFF00"/>
                            </a:solidFill>
                            <a:latin typeface="Cambria Math" panose="02040503050406030204" pitchFamily="18" charset="0"/>
                          </a:rPr>
                          <m:t>𝑉</m:t>
                        </m:r>
                        <m:r>
                          <a:rPr lang="en-US" sz="2000" b="0" i="1" baseline="-25000" smtClean="0">
                            <a:solidFill>
                              <a:srgbClr val="FFFF00"/>
                            </a:solidFill>
                            <a:latin typeface="Cambria Math" panose="02040503050406030204" pitchFamily="18" charset="0"/>
                          </a:rPr>
                          <m:t>1</m:t>
                        </m:r>
                      </m:num>
                      <m:den>
                        <m:r>
                          <a:rPr lang="en-US" sz="2000" i="1">
                            <a:solidFill>
                              <a:srgbClr val="FFFF00"/>
                            </a:solidFill>
                            <a:latin typeface="Cambria Math" panose="02040503050406030204" pitchFamily="18" charset="0"/>
                          </a:rPr>
                          <m:t>𝐶</m:t>
                        </m:r>
                        <m:r>
                          <a:rPr lang="en-US" sz="2000" b="0" i="1" baseline="-25000" smtClean="0">
                            <a:solidFill>
                              <a:srgbClr val="FFFF00"/>
                            </a:solidFill>
                            <a:latin typeface="Cambria Math" panose="02040503050406030204" pitchFamily="18" charset="0"/>
                          </a:rPr>
                          <m:t>2</m:t>
                        </m:r>
                      </m:den>
                    </m:f>
                  </m:oMath>
                </a14:m>
                <a:endParaRPr lang="en-US" sz="18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a:p>
                <a:pPr>
                  <a:buClr>
                    <a:srgbClr val="FFFF00"/>
                  </a:buClr>
                </a:pPr>
                <a:r>
                  <a:rPr lang="en-US" sz="18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Substitute values &amp; solve:  </a:t>
                </a:r>
                <a:r>
                  <a:rPr lang="en-US" sz="18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This is a 0.885 </a:t>
                </a:r>
                <a:r>
                  <a:rPr lang="en-US" sz="1800" i="1"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M </a:t>
                </a:r>
                <a:r>
                  <a:rPr lang="en-US" sz="18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0.500 </a:t>
                </a:r>
                <a:r>
                  <a:rPr lang="en-US" sz="1800" i="1"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M</a:t>
                </a:r>
                <a:r>
                  <a:rPr lang="en-US" sz="18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 1.77-fold dilution</a:t>
                </a:r>
                <a:endParaRPr lang="en-US" sz="2000" dirty="0">
                  <a:sym typeface="Wingdings" panose="05000000000000000000" pitchFamily="2" charset="2"/>
                </a:endParaRPr>
              </a:p>
              <a:p>
                <a:pPr marL="511175" indent="-511175" algn="ctr">
                  <a:buClr>
                    <a:srgbClr val="FFFF00"/>
                  </a:buClr>
                  <a:buNone/>
                </a:pPr>
                <a14:m>
                  <m:oMathPara xmlns:m="http://schemas.openxmlformats.org/officeDocument/2006/math">
                    <m:oMathParaPr>
                      <m:jc m:val="centerGroup"/>
                    </m:oMathParaPr>
                    <m:oMath xmlns:m="http://schemas.openxmlformats.org/officeDocument/2006/math">
                      <m:r>
                        <a:rPr lang="en-US" sz="1800" i="1">
                          <a:solidFill>
                            <a:srgbClr val="FFFF00"/>
                          </a:solidFill>
                          <a:latin typeface="Cambria Math" panose="02040503050406030204" pitchFamily="18" charset="0"/>
                        </a:rPr>
                        <m:t>𝑉</m:t>
                      </m:r>
                      <m:r>
                        <a:rPr lang="en-US" sz="1800" b="0" i="1" baseline="-25000" smtClean="0">
                          <a:solidFill>
                            <a:srgbClr val="FFFF00"/>
                          </a:solidFill>
                          <a:latin typeface="Cambria Math" panose="02040503050406030204" pitchFamily="18" charset="0"/>
                        </a:rPr>
                        <m:t>2</m:t>
                      </m:r>
                      <m:r>
                        <a:rPr lang="en-US" sz="1800" i="1">
                          <a:solidFill>
                            <a:srgbClr val="FFFF00"/>
                          </a:solidFill>
                          <a:latin typeface="Cambria Math" panose="02040503050406030204" pitchFamily="18" charset="0"/>
                        </a:rPr>
                        <m:t>=</m:t>
                      </m:r>
                      <m:f>
                        <m:fPr>
                          <m:ctrlPr>
                            <a:rPr lang="en-US" sz="1800" i="1">
                              <a:solidFill>
                                <a:srgbClr val="FFFF00"/>
                              </a:solidFill>
                              <a:latin typeface="Cambria Math" panose="02040503050406030204" pitchFamily="18" charset="0"/>
                            </a:rPr>
                          </m:ctrlPr>
                        </m:fPr>
                        <m:num>
                          <m:r>
                            <a:rPr lang="en-US" sz="1800" b="0" i="0" smtClean="0">
                              <a:solidFill>
                                <a:srgbClr val="FFFF00"/>
                              </a:solidFill>
                              <a:latin typeface="Cambria Math" panose="02040503050406030204" pitchFamily="18" charset="0"/>
                            </a:rPr>
                            <m:t>0.885</m:t>
                          </m:r>
                          <m:r>
                            <a:rPr lang="en-US" sz="1800">
                              <a:solidFill>
                                <a:srgbClr val="FFFF00"/>
                              </a:solidFill>
                              <a:latin typeface="Cambria Math" panose="02040503050406030204" pitchFamily="18" charset="0"/>
                            </a:rPr>
                            <m:t> </m:t>
                          </m:r>
                          <m:r>
                            <a:rPr lang="en-US" sz="1800" i="1">
                              <a:solidFill>
                                <a:srgbClr val="FFFF00"/>
                              </a:solidFill>
                              <a:latin typeface="Cambria Math" panose="02040503050406030204" pitchFamily="18" charset="0"/>
                            </a:rPr>
                            <m:t>𝑀</m:t>
                          </m:r>
                          <m:r>
                            <a:rPr lang="en-US" sz="1800">
                              <a:solidFill>
                                <a:srgbClr val="FFFF00"/>
                              </a:solidFill>
                              <a:latin typeface="Cambria Math" panose="02040503050406030204" pitchFamily="18" charset="0"/>
                            </a:rPr>
                            <m:t> </m:t>
                          </m:r>
                          <m:r>
                            <a:rPr lang="en-US" sz="1800">
                              <a:solidFill>
                                <a:srgbClr val="FFFF00"/>
                              </a:solidFill>
                              <a:latin typeface="Cambria Math" panose="02040503050406030204" pitchFamily="18" charset="0"/>
                              <a:ea typeface="Cambria Math" panose="02040503050406030204" pitchFamily="18" charset="0"/>
                            </a:rPr>
                            <m:t>×</m:t>
                          </m:r>
                          <m:r>
                            <a:rPr lang="en-US" sz="1800" b="0" i="0" smtClean="0">
                              <a:solidFill>
                                <a:srgbClr val="FFFF00"/>
                              </a:solidFill>
                              <a:latin typeface="Cambria Math" panose="02040503050406030204" pitchFamily="18" charset="0"/>
                            </a:rPr>
                            <m:t>76.5</m:t>
                          </m:r>
                          <m:r>
                            <a:rPr lang="en-US" sz="1800">
                              <a:solidFill>
                                <a:srgbClr val="FFFF00"/>
                              </a:solidFill>
                              <a:latin typeface="Cambria Math" panose="02040503050406030204" pitchFamily="18" charset="0"/>
                            </a:rPr>
                            <m:t> </m:t>
                          </m:r>
                          <m:r>
                            <m:rPr>
                              <m:sty m:val="p"/>
                            </m:rPr>
                            <a:rPr lang="en-US" sz="1800" b="0" i="0" smtClean="0">
                              <a:solidFill>
                                <a:srgbClr val="FFFF00"/>
                              </a:solidFill>
                              <a:latin typeface="Cambria Math" panose="02040503050406030204" pitchFamily="18" charset="0"/>
                            </a:rPr>
                            <m:t>mL</m:t>
                          </m:r>
                        </m:num>
                        <m:den>
                          <m:r>
                            <a:rPr lang="en-US" sz="1800" b="0" i="1" smtClean="0">
                              <a:solidFill>
                                <a:srgbClr val="FFFF00"/>
                              </a:solidFill>
                              <a:latin typeface="Cambria Math" panose="02040503050406030204" pitchFamily="18" charset="0"/>
                            </a:rPr>
                            <m:t>0.500 </m:t>
                          </m:r>
                          <m:r>
                            <a:rPr lang="en-US" sz="1800" b="0" i="1" smtClean="0">
                              <a:solidFill>
                                <a:srgbClr val="FFFF00"/>
                              </a:solidFill>
                              <a:latin typeface="Cambria Math" panose="02040503050406030204" pitchFamily="18" charset="0"/>
                            </a:rPr>
                            <m:t>𝑀</m:t>
                          </m:r>
                        </m:den>
                      </m:f>
                      <m:r>
                        <a:rPr lang="en-US" sz="1800">
                          <a:solidFill>
                            <a:srgbClr val="FFFF00"/>
                          </a:solidFill>
                          <a:latin typeface="Cambria Math" panose="02040503050406030204" pitchFamily="18" charset="0"/>
                        </a:rPr>
                        <m:t>=</m:t>
                      </m:r>
                      <m:r>
                        <a:rPr lang="en-US" sz="1800" b="0" i="0" smtClean="0">
                          <a:solidFill>
                            <a:srgbClr val="FFFF00"/>
                          </a:solidFill>
                          <a:latin typeface="Cambria Math" panose="02040503050406030204" pitchFamily="18" charset="0"/>
                        </a:rPr>
                        <m:t>135</m:t>
                      </m:r>
                      <m:r>
                        <a:rPr lang="en-US" sz="1800">
                          <a:solidFill>
                            <a:srgbClr val="FFFF00"/>
                          </a:solidFill>
                          <a:latin typeface="Cambria Math" panose="02040503050406030204" pitchFamily="18" charset="0"/>
                        </a:rPr>
                        <m:t> </m:t>
                      </m:r>
                      <m:r>
                        <m:rPr>
                          <m:sty m:val="p"/>
                        </m:rPr>
                        <a:rPr lang="en-US" sz="1800">
                          <a:solidFill>
                            <a:srgbClr val="FFFF00"/>
                          </a:solidFill>
                          <a:latin typeface="Cambria Math" panose="02040503050406030204" pitchFamily="18" charset="0"/>
                        </a:rPr>
                        <m:t>mL</m:t>
                      </m:r>
                      <m:r>
                        <a:rPr lang="en-US" sz="1800" i="1">
                          <a:solidFill>
                            <a:srgbClr val="FFFF00"/>
                          </a:solidFill>
                          <a:latin typeface="Cambria Math" panose="02040503050406030204" pitchFamily="18" charset="0"/>
                        </a:rPr>
                        <m:t> </m:t>
                      </m:r>
                    </m:oMath>
                  </m:oMathPara>
                </a14:m>
                <a:endParaRPr lang="en-US" sz="1800" dirty="0"/>
              </a:p>
              <a:p>
                <a:pPr marL="511175" indent="-511175" algn="ctr">
                  <a:buClr>
                    <a:srgbClr val="FFFF00"/>
                  </a:buClr>
                  <a:buNone/>
                </a:pPr>
                <a:r>
                  <a:rPr lang="en-US" sz="1600" b="1" dirty="0">
                    <a:solidFill>
                      <a:srgbClr val="FF5050"/>
                    </a:solidFill>
                  </a:rPr>
                  <a:t>It was not necessary to convert </a:t>
                </a:r>
                <a:r>
                  <a:rPr lang="en-US" sz="1600" b="1" i="1" dirty="0">
                    <a:solidFill>
                      <a:srgbClr val="FF5050"/>
                    </a:solidFill>
                  </a:rPr>
                  <a:t>V</a:t>
                </a:r>
                <a:r>
                  <a:rPr lang="en-US" sz="1600" b="1" baseline="-25000" dirty="0">
                    <a:solidFill>
                      <a:srgbClr val="FF5050"/>
                    </a:solidFill>
                  </a:rPr>
                  <a:t>1</a:t>
                </a:r>
                <a:r>
                  <a:rPr lang="en-US" sz="1600" b="1" dirty="0">
                    <a:solidFill>
                      <a:srgbClr val="FF5050"/>
                    </a:solidFill>
                  </a:rPr>
                  <a:t> to liters since concentrations cancel</a:t>
                </a:r>
              </a:p>
            </p:txBody>
          </p:sp>
        </mc:Choice>
        <mc:Fallback xmlns="">
          <p:sp>
            <p:nvSpPr>
              <p:cNvPr id="5" name="Content Placeholder 4">
                <a:extLst>
                  <a:ext uri="{FF2B5EF4-FFF2-40B4-BE49-F238E27FC236}">
                    <a16:creationId xmlns:a16="http://schemas.microsoft.com/office/drawing/2014/main" id="{7C424EBA-0312-241C-6117-C054A9608F9E}"/>
                  </a:ext>
                </a:extLst>
              </p:cNvPr>
              <p:cNvSpPr>
                <a:spLocks noGrp="1" noRot="1" noChangeAspect="1" noMove="1" noResize="1" noEditPoints="1" noAdjustHandles="1" noChangeArrowheads="1" noChangeShapeType="1" noTextEdit="1"/>
              </p:cNvSpPr>
              <p:nvPr>
                <p:ph idx="1"/>
              </p:nvPr>
            </p:nvSpPr>
            <p:spPr>
              <a:xfrm>
                <a:off x="378177" y="901581"/>
                <a:ext cx="8387645" cy="5565925"/>
              </a:xfrm>
              <a:blipFill>
                <a:blip r:embed="rId2"/>
                <a:stretch>
                  <a:fillRect l="-581" t="-657" b="-1095"/>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2A004802-78E6-6B14-18A8-415DB6CA62A0}"/>
              </a:ext>
            </a:extLst>
          </p:cNvPr>
          <p:cNvSpPr>
            <a:spLocks noGrp="1"/>
          </p:cNvSpPr>
          <p:nvPr>
            <p:ph type="sldNum" sz="quarter" idx="10"/>
          </p:nvPr>
        </p:nvSpPr>
        <p:spPr/>
        <p:txBody>
          <a:bodyPr/>
          <a:lstStyle/>
          <a:p>
            <a:fld id="{48B47BF4-C530-47F3-8F78-E261EA428483}" type="slidenum">
              <a:rPr lang="en-US" smtClean="0"/>
              <a:pPr/>
              <a:t>41</a:t>
            </a:fld>
            <a:endParaRPr lang="en-US" dirty="0"/>
          </a:p>
        </p:txBody>
      </p:sp>
    </p:spTree>
    <p:extLst>
      <p:ext uri="{BB962C8B-B14F-4D97-AF65-F5344CB8AC3E}">
        <p14:creationId xmlns:p14="http://schemas.microsoft.com/office/powerpoint/2010/main" val="26481721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3A5B4-7474-D2C5-009C-53BCC547D1D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ADEA290-E83A-3BE9-7A57-B3179565E995}"/>
              </a:ext>
            </a:extLst>
          </p:cNvPr>
          <p:cNvSpPr>
            <a:spLocks noGrp="1"/>
          </p:cNvSpPr>
          <p:nvPr>
            <p:ph type="title"/>
          </p:nvPr>
        </p:nvSpPr>
        <p:spPr>
          <a:xfrm>
            <a:off x="372533" y="177860"/>
            <a:ext cx="8421512" cy="769441"/>
          </a:xfrm>
        </p:spPr>
        <p:txBody>
          <a:bodyPr/>
          <a:lstStyle/>
          <a:p>
            <a:r>
              <a:rPr lang="en-US" sz="4400" dirty="0"/>
              <a:t>Colligative Properties: Molality</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24034536-FE4A-843E-360E-44E1FAB2B254}"/>
                  </a:ext>
                </a:extLst>
              </p:cNvPr>
              <p:cNvSpPr>
                <a:spLocks noGrp="1"/>
              </p:cNvSpPr>
              <p:nvPr>
                <p:ph idx="1"/>
              </p:nvPr>
            </p:nvSpPr>
            <p:spPr>
              <a:xfrm>
                <a:off x="378177" y="1129723"/>
                <a:ext cx="8387645" cy="5383503"/>
              </a:xfrm>
            </p:spPr>
            <p:txBody>
              <a:bodyPr/>
              <a:lstStyle/>
              <a:p>
                <a:r>
                  <a:rPr lang="en-US" b="1" dirty="0">
                    <a:solidFill>
                      <a:srgbClr val="00FF00"/>
                    </a:solidFill>
                  </a:rPr>
                  <a:t>Colligative properties </a:t>
                </a:r>
                <a:r>
                  <a:rPr lang="en-US" dirty="0"/>
                  <a:t>are about what happens to a </a:t>
                </a:r>
                <a:r>
                  <a:rPr lang="en-US" dirty="0">
                    <a:solidFill>
                      <a:srgbClr val="FF00FF"/>
                    </a:solidFill>
                  </a:rPr>
                  <a:t>solvent</a:t>
                </a:r>
                <a:r>
                  <a:rPr lang="en-US" dirty="0"/>
                  <a:t> at different </a:t>
                </a:r>
                <a:r>
                  <a:rPr lang="en-US" dirty="0">
                    <a:solidFill>
                      <a:srgbClr val="CC99FF"/>
                    </a:solidFill>
                  </a:rPr>
                  <a:t>solute</a:t>
                </a:r>
                <a:r>
                  <a:rPr lang="en-US" dirty="0"/>
                  <a:t> concentrations</a:t>
                </a:r>
              </a:p>
              <a:p>
                <a:pPr marL="231775" lvl="1" indent="0" algn="ctr">
                  <a:buNone/>
                </a:pPr>
                <a:r>
                  <a:rPr lang="en-US" sz="2400" i="1" dirty="0">
                    <a:solidFill>
                      <a:srgbClr val="FFFF00"/>
                    </a:solidFill>
                    <a:latin typeface="Times New Roman" panose="02020603050405020304" pitchFamily="18" charset="0"/>
                    <a:cs typeface="Times New Roman" panose="02020603050405020304" pitchFamily="18" charset="0"/>
                  </a:rPr>
                  <a:t>not related to the compound [type] itself</a:t>
                </a:r>
              </a:p>
              <a:p>
                <a:r>
                  <a:rPr lang="en-US" dirty="0"/>
                  <a:t>This is about number of particles of solute to particles of solvent</a:t>
                </a:r>
              </a:p>
              <a:p>
                <a:pPr lvl="1"/>
                <a:r>
                  <a:rPr lang="en-US" sz="1800" dirty="0"/>
                  <a:t>When molecules dissolve, molecule number = particle number</a:t>
                </a:r>
              </a:p>
              <a:p>
                <a:pPr lvl="1"/>
                <a:r>
                  <a:rPr lang="en-US" sz="1800" dirty="0"/>
                  <a:t>When ionic compounds dissolve, ion number is twice or more the formula unit (particle) number</a:t>
                </a:r>
              </a:p>
              <a:p>
                <a:r>
                  <a:rPr lang="en-US" dirty="0"/>
                  <a:t>A concentration (</a:t>
                </a:r>
                <a:r>
                  <a:rPr lang="en-US" dirty="0">
                    <a:solidFill>
                      <a:srgbClr val="CC99FF"/>
                    </a:solidFill>
                  </a:rPr>
                  <a:t>solute</a:t>
                </a:r>
                <a:r>
                  <a:rPr lang="en-US" dirty="0"/>
                  <a:t> in the </a:t>
                </a:r>
                <a:r>
                  <a:rPr lang="en-US" dirty="0">
                    <a:solidFill>
                      <a:srgbClr val="6699FF"/>
                    </a:solidFill>
                  </a:rPr>
                  <a:t>solution</a:t>
                </a:r>
                <a:r>
                  <a:rPr lang="en-US" dirty="0"/>
                  <a:t>) called </a:t>
                </a:r>
                <a:r>
                  <a:rPr lang="en-US" b="1" dirty="0">
                    <a:solidFill>
                      <a:srgbClr val="00FF00"/>
                    </a:solidFill>
                  </a:rPr>
                  <a:t>molality</a:t>
                </a:r>
                <a:r>
                  <a:rPr lang="en-US" dirty="0"/>
                  <a:t> is useful here</a:t>
                </a:r>
              </a:p>
              <a:p>
                <a:pPr marL="231775" lvl="1" indent="0">
                  <a:buNone/>
                </a:pPr>
                <a14:m>
                  <m:oMathPara xmlns:m="http://schemas.openxmlformats.org/officeDocument/2006/math">
                    <m:oMathParaPr>
                      <m:jc m:val="centerGroup"/>
                    </m:oMathParaPr>
                    <m:oMath xmlns:m="http://schemas.openxmlformats.org/officeDocument/2006/math">
                      <m:r>
                        <a:rPr lang="en-US" b="1" i="0" smtClean="0">
                          <a:solidFill>
                            <a:srgbClr val="FFFF00"/>
                          </a:solidFill>
                          <a:latin typeface="Cambria Math" panose="02040503050406030204" pitchFamily="18" charset="0"/>
                        </a:rPr>
                        <m:t>𝐦𝐨𝐥𝐚𝐥𝐢𝐭𝐲</m:t>
                      </m:r>
                      <m:r>
                        <a:rPr lang="en-US" b="0" i="1" smtClean="0">
                          <a:solidFill>
                            <a:srgbClr val="FFFF00"/>
                          </a:solidFill>
                          <a:latin typeface="Cambria Math" panose="02040503050406030204" pitchFamily="18" charset="0"/>
                        </a:rPr>
                        <m:t> (</m:t>
                      </m:r>
                      <m:r>
                        <a:rPr lang="en-US" b="0" i="1" smtClean="0">
                          <a:solidFill>
                            <a:srgbClr val="FFFF00"/>
                          </a:solidFill>
                          <a:latin typeface="Cambria Math" panose="02040503050406030204" pitchFamily="18" charset="0"/>
                        </a:rPr>
                        <m:t>𝑚</m:t>
                      </m:r>
                      <m:r>
                        <a:rPr lang="en-US" b="0" i="1" smtClean="0">
                          <a:solidFill>
                            <a:srgbClr val="FFFF00"/>
                          </a:solidFill>
                          <a:latin typeface="Cambria Math" panose="02040503050406030204" pitchFamily="18" charset="0"/>
                        </a:rPr>
                        <m:t>)=</m:t>
                      </m:r>
                      <m:f>
                        <m:fPr>
                          <m:ctrlPr>
                            <a:rPr lang="en-US" i="1">
                              <a:solidFill>
                                <a:srgbClr val="FFFF00"/>
                              </a:solidFill>
                              <a:latin typeface="Cambria Math" panose="02040503050406030204" pitchFamily="18" charset="0"/>
                            </a:rPr>
                          </m:ctrlPr>
                        </m:fPr>
                        <m:num>
                          <m:r>
                            <m:rPr>
                              <m:sty m:val="p"/>
                            </m:rPr>
                            <a:rPr lang="en-US" b="0" i="0" smtClean="0">
                              <a:solidFill>
                                <a:srgbClr val="FFFF00"/>
                              </a:solidFill>
                              <a:latin typeface="Cambria Math" panose="02040503050406030204" pitchFamily="18" charset="0"/>
                            </a:rPr>
                            <m:t>moles</m:t>
                          </m:r>
                          <m:r>
                            <a:rPr lang="en-US" b="0" i="0" smtClean="0">
                              <a:solidFill>
                                <a:srgbClr val="FFFF00"/>
                              </a:solidFill>
                              <a:latin typeface="Cambria Math" panose="02040503050406030204" pitchFamily="18" charset="0"/>
                            </a:rPr>
                            <m:t> </m:t>
                          </m:r>
                          <m:r>
                            <m:rPr>
                              <m:sty m:val="p"/>
                            </m:rPr>
                            <a:rPr lang="en-US" b="0" i="0" smtClean="0">
                              <a:solidFill>
                                <a:srgbClr val="CC99FF"/>
                              </a:solidFill>
                              <a:latin typeface="Cambria Math" panose="02040503050406030204" pitchFamily="18" charset="0"/>
                            </a:rPr>
                            <m:t>solute</m:t>
                          </m:r>
                        </m:num>
                        <m:den>
                          <m:r>
                            <m:rPr>
                              <m:sty m:val="p"/>
                            </m:rPr>
                            <a:rPr lang="en-US" b="0" i="0" smtClean="0">
                              <a:solidFill>
                                <a:srgbClr val="FFFF00"/>
                              </a:solidFill>
                              <a:latin typeface="Cambria Math" panose="02040503050406030204" pitchFamily="18" charset="0"/>
                            </a:rPr>
                            <m:t>kilograms</m:t>
                          </m:r>
                          <m:r>
                            <a:rPr lang="en-US" b="0" i="0" smtClean="0">
                              <a:solidFill>
                                <a:srgbClr val="FFFF00"/>
                              </a:solidFill>
                              <a:latin typeface="Cambria Math" panose="02040503050406030204" pitchFamily="18" charset="0"/>
                            </a:rPr>
                            <m:t> </m:t>
                          </m:r>
                          <m:r>
                            <m:rPr>
                              <m:sty m:val="p"/>
                            </m:rPr>
                            <a:rPr lang="en-US" b="0" i="0" smtClean="0">
                              <a:solidFill>
                                <a:srgbClr val="FF00FF"/>
                              </a:solidFill>
                              <a:latin typeface="Cambria Math" panose="02040503050406030204" pitchFamily="18" charset="0"/>
                            </a:rPr>
                            <m:t>solvent</m:t>
                          </m:r>
                        </m:den>
                      </m:f>
                    </m:oMath>
                  </m:oMathPara>
                </a14:m>
                <a:endParaRPr lang="en-US" dirty="0"/>
              </a:p>
              <a:p>
                <a:pPr marL="231775" lvl="1" indent="0">
                  <a:buNone/>
                </a:pPr>
                <a:r>
                  <a:rPr lang="en-US" dirty="0"/>
                  <a:t>Note that the </a:t>
                </a:r>
                <a:r>
                  <a:rPr lang="en-US" b="1" dirty="0">
                    <a:solidFill>
                      <a:schemeClr val="accent1">
                        <a:lumMod val="60000"/>
                        <a:lumOff val="40000"/>
                      </a:schemeClr>
                    </a:solidFill>
                  </a:rPr>
                  <a:t>mass</a:t>
                </a:r>
                <a:r>
                  <a:rPr lang="en-US" dirty="0"/>
                  <a:t> in </a:t>
                </a:r>
                <a:r>
                  <a:rPr lang="en-US" dirty="0">
                    <a:solidFill>
                      <a:schemeClr val="accent1">
                        <a:lumMod val="60000"/>
                        <a:lumOff val="40000"/>
                      </a:schemeClr>
                    </a:solidFill>
                  </a:rPr>
                  <a:t>KILOGRAMS</a:t>
                </a:r>
                <a:r>
                  <a:rPr lang="en-US" dirty="0"/>
                  <a:t> of the </a:t>
                </a:r>
                <a:r>
                  <a:rPr lang="en-US" dirty="0">
                    <a:solidFill>
                      <a:srgbClr val="FF00FF"/>
                    </a:solidFill>
                  </a:rPr>
                  <a:t>solvent</a:t>
                </a:r>
                <a:r>
                  <a:rPr lang="en-US" dirty="0"/>
                  <a:t> and NOT the </a:t>
                </a:r>
                <a:r>
                  <a:rPr lang="en-US" dirty="0">
                    <a:solidFill>
                      <a:srgbClr val="6699FF"/>
                    </a:solidFill>
                  </a:rPr>
                  <a:t>solution</a:t>
                </a:r>
                <a:r>
                  <a:rPr lang="en-US" dirty="0"/>
                  <a:t> is utilized in the definition</a:t>
                </a:r>
              </a:p>
              <a:p>
                <a:pPr lvl="1"/>
                <a:endParaRPr lang="en-US" dirty="0"/>
              </a:p>
            </p:txBody>
          </p:sp>
        </mc:Choice>
        <mc:Fallback xmlns="">
          <p:sp>
            <p:nvSpPr>
              <p:cNvPr id="5" name="Content Placeholder 4">
                <a:extLst>
                  <a:ext uri="{FF2B5EF4-FFF2-40B4-BE49-F238E27FC236}">
                    <a16:creationId xmlns:a16="http://schemas.microsoft.com/office/drawing/2014/main" id="{24034536-FE4A-843E-360E-44E1FAB2B254}"/>
                  </a:ext>
                </a:extLst>
              </p:cNvPr>
              <p:cNvSpPr>
                <a:spLocks noGrp="1" noRot="1" noChangeAspect="1" noMove="1" noResize="1" noEditPoints="1" noAdjustHandles="1" noChangeArrowheads="1" noChangeShapeType="1" noTextEdit="1"/>
              </p:cNvSpPr>
              <p:nvPr>
                <p:ph idx="1"/>
              </p:nvPr>
            </p:nvSpPr>
            <p:spPr>
              <a:xfrm>
                <a:off x="378177" y="1129723"/>
                <a:ext cx="8387645" cy="5383503"/>
              </a:xfrm>
              <a:blipFill>
                <a:blip r:embed="rId2"/>
                <a:stretch>
                  <a:fillRect l="-1090" t="-90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43681F55-DC3C-740A-D5E5-1C3FAA5A2955}"/>
              </a:ext>
            </a:extLst>
          </p:cNvPr>
          <p:cNvSpPr>
            <a:spLocks noGrp="1"/>
          </p:cNvSpPr>
          <p:nvPr>
            <p:ph type="sldNum" sz="quarter" idx="10"/>
          </p:nvPr>
        </p:nvSpPr>
        <p:spPr/>
        <p:txBody>
          <a:bodyPr/>
          <a:lstStyle/>
          <a:p>
            <a:fld id="{48B47BF4-C530-47F3-8F78-E261EA428483}" type="slidenum">
              <a:rPr lang="en-US" smtClean="0"/>
              <a:pPr/>
              <a:t>42</a:t>
            </a:fld>
            <a:endParaRPr lang="en-US" dirty="0"/>
          </a:p>
        </p:txBody>
      </p:sp>
    </p:spTree>
    <p:extLst>
      <p:ext uri="{BB962C8B-B14F-4D97-AF65-F5344CB8AC3E}">
        <p14:creationId xmlns:p14="http://schemas.microsoft.com/office/powerpoint/2010/main" val="26578786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37416-1C4F-60A7-E28B-AD79831ABFC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7A44031-1564-1792-CEEC-A25925177890}"/>
              </a:ext>
            </a:extLst>
          </p:cNvPr>
          <p:cNvSpPr>
            <a:spLocks noGrp="1"/>
          </p:cNvSpPr>
          <p:nvPr>
            <p:ph type="title"/>
          </p:nvPr>
        </p:nvSpPr>
        <p:spPr>
          <a:xfrm>
            <a:off x="372533" y="177860"/>
            <a:ext cx="8421512" cy="769441"/>
          </a:xfrm>
        </p:spPr>
        <p:txBody>
          <a:bodyPr/>
          <a:lstStyle/>
          <a:p>
            <a:r>
              <a:rPr lang="en-US" sz="4400" dirty="0"/>
              <a:t>Practice: Molality</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5B101A1-A3CD-CAD9-2734-B492BB9EDF5C}"/>
                  </a:ext>
                </a:extLst>
              </p:cNvPr>
              <p:cNvSpPr>
                <a:spLocks noGrp="1"/>
              </p:cNvSpPr>
              <p:nvPr>
                <p:ph idx="1"/>
              </p:nvPr>
            </p:nvSpPr>
            <p:spPr>
              <a:xfrm>
                <a:off x="378177" y="1129723"/>
                <a:ext cx="8387645" cy="5383503"/>
              </a:xfrm>
            </p:spPr>
            <p:txBody>
              <a:bodyPr/>
              <a:lstStyle/>
              <a:p>
                <a:r>
                  <a:rPr lang="en-US" b="1" dirty="0">
                    <a:solidFill>
                      <a:srgbClr val="FFC000"/>
                    </a:solidFill>
                  </a:rPr>
                  <a:t>42.23 g </a:t>
                </a:r>
                <a:r>
                  <a:rPr lang="en-US" dirty="0">
                    <a:solidFill>
                      <a:schemeClr val="accent1">
                        <a:lumMod val="60000"/>
                        <a:lumOff val="40000"/>
                      </a:schemeClr>
                    </a:solidFill>
                  </a:rPr>
                  <a:t>NH</a:t>
                </a:r>
                <a:r>
                  <a:rPr lang="en-US" baseline="-25000" dirty="0">
                    <a:solidFill>
                      <a:schemeClr val="accent1">
                        <a:lumMod val="60000"/>
                        <a:lumOff val="40000"/>
                      </a:schemeClr>
                    </a:solidFill>
                  </a:rPr>
                  <a:t>4</a:t>
                </a:r>
                <a:r>
                  <a:rPr lang="en-US" dirty="0">
                    <a:solidFill>
                      <a:schemeClr val="accent1">
                        <a:lumMod val="60000"/>
                        <a:lumOff val="40000"/>
                      </a:schemeClr>
                    </a:solidFill>
                  </a:rPr>
                  <a:t>Cl</a:t>
                </a:r>
                <a:r>
                  <a:rPr lang="en-US" dirty="0"/>
                  <a:t> (ammonium chloride) is dissolved in </a:t>
                </a:r>
                <a:r>
                  <a:rPr lang="en-US" b="1" dirty="0">
                    <a:solidFill>
                      <a:srgbClr val="FFC000"/>
                    </a:solidFill>
                  </a:rPr>
                  <a:t>500.0 g </a:t>
                </a:r>
                <a:r>
                  <a:rPr lang="en-US" dirty="0"/>
                  <a:t>of </a:t>
                </a:r>
                <a:r>
                  <a:rPr lang="en-US" dirty="0">
                    <a:solidFill>
                      <a:schemeClr val="accent1">
                        <a:lumMod val="60000"/>
                        <a:lumOff val="40000"/>
                      </a:schemeClr>
                    </a:solidFill>
                  </a:rPr>
                  <a:t>H</a:t>
                </a:r>
                <a:r>
                  <a:rPr lang="en-US" baseline="-25000" dirty="0">
                    <a:solidFill>
                      <a:schemeClr val="accent1">
                        <a:lumMod val="60000"/>
                        <a:lumOff val="40000"/>
                      </a:schemeClr>
                    </a:solidFill>
                  </a:rPr>
                  <a:t>2</a:t>
                </a:r>
                <a:r>
                  <a:rPr lang="en-US" dirty="0">
                    <a:solidFill>
                      <a:schemeClr val="accent1">
                        <a:lumMod val="60000"/>
                        <a:lumOff val="40000"/>
                      </a:schemeClr>
                    </a:solidFill>
                  </a:rPr>
                  <a:t>O</a:t>
                </a:r>
                <a:r>
                  <a:rPr lang="en-US" dirty="0"/>
                  <a:t> (water). What is the molality?</a:t>
                </a:r>
                <a:endParaRPr lang="en-US" dirty="0">
                  <a:solidFill>
                    <a:srgbClr val="6699FF"/>
                  </a:solidFill>
                </a:endParaRPr>
              </a:p>
              <a:p>
                <a:pPr>
                  <a:buClr>
                    <a:srgbClr val="FFFF00"/>
                  </a:buClr>
                </a:pPr>
                <a:r>
                  <a:rPr lang="en-US"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Find applicable mathematical relationship:  </a:t>
                </a:r>
                <a:br>
                  <a:rPr lang="en-US"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br>
                <a14:m>
                  <m:oMath xmlns:m="http://schemas.openxmlformats.org/officeDocument/2006/math">
                    <m:r>
                      <m:rPr>
                        <m:sty m:val="p"/>
                      </m:rPr>
                      <a:rPr lang="en-US" b="0" i="0" smtClean="0">
                        <a:solidFill>
                          <a:srgbClr val="FFFF00"/>
                        </a:solidFill>
                        <a:latin typeface="Cambria Math" panose="02040503050406030204" pitchFamily="18" charset="0"/>
                      </a:rPr>
                      <m:t>molality</m:t>
                    </m:r>
                    <m:r>
                      <a:rPr lang="en-US" b="0" i="1" smtClean="0">
                        <a:solidFill>
                          <a:srgbClr val="FFFF00"/>
                        </a:solidFill>
                        <a:latin typeface="Cambria Math" panose="02040503050406030204" pitchFamily="18" charset="0"/>
                      </a:rPr>
                      <m:t> (</m:t>
                    </m:r>
                    <m:r>
                      <a:rPr lang="en-US" b="0" i="1" smtClean="0">
                        <a:solidFill>
                          <a:srgbClr val="FFFF00"/>
                        </a:solidFill>
                        <a:latin typeface="Cambria Math" panose="02040503050406030204" pitchFamily="18" charset="0"/>
                      </a:rPr>
                      <m:t>𝑚</m:t>
                    </m:r>
                    <m:r>
                      <a:rPr lang="en-US" b="0" i="1" smtClean="0">
                        <a:solidFill>
                          <a:srgbClr val="FFFF00"/>
                        </a:solidFill>
                        <a:latin typeface="Cambria Math" panose="02040503050406030204" pitchFamily="18" charset="0"/>
                      </a:rPr>
                      <m:t>)=</m:t>
                    </m:r>
                    <m:f>
                      <m:fPr>
                        <m:ctrlPr>
                          <a:rPr lang="en-US" i="1">
                            <a:solidFill>
                              <a:srgbClr val="FFFF00"/>
                            </a:solidFill>
                            <a:latin typeface="Cambria Math" panose="02040503050406030204" pitchFamily="18" charset="0"/>
                          </a:rPr>
                        </m:ctrlPr>
                      </m:fPr>
                      <m:num>
                        <m:r>
                          <m:rPr>
                            <m:sty m:val="p"/>
                          </m:rPr>
                          <a:rPr lang="en-US" b="0" i="0" smtClean="0">
                            <a:solidFill>
                              <a:srgbClr val="FFFF00"/>
                            </a:solidFill>
                            <a:latin typeface="Cambria Math" panose="02040503050406030204" pitchFamily="18" charset="0"/>
                          </a:rPr>
                          <m:t>mole</m:t>
                        </m:r>
                        <m:r>
                          <a:rPr lang="en-US" b="0" i="0" smtClean="0">
                            <a:solidFill>
                              <a:srgbClr val="FFFF00"/>
                            </a:solidFill>
                            <a:latin typeface="Cambria Math" panose="02040503050406030204" pitchFamily="18" charset="0"/>
                          </a:rPr>
                          <m:t> </m:t>
                        </m:r>
                        <m:r>
                          <m:rPr>
                            <m:sty m:val="p"/>
                          </m:rPr>
                          <a:rPr lang="en-US" b="0" i="0" smtClean="0">
                            <a:solidFill>
                              <a:srgbClr val="FFFF00"/>
                            </a:solidFill>
                            <a:latin typeface="Cambria Math" panose="02040503050406030204" pitchFamily="18" charset="0"/>
                          </a:rPr>
                          <m:t>solute</m:t>
                        </m:r>
                      </m:num>
                      <m:den>
                        <m:r>
                          <m:rPr>
                            <m:sty m:val="p"/>
                          </m:rPr>
                          <a:rPr lang="en-US" b="0" i="0" smtClean="0">
                            <a:solidFill>
                              <a:srgbClr val="FFFF00"/>
                            </a:solidFill>
                            <a:latin typeface="Cambria Math" panose="02040503050406030204" pitchFamily="18" charset="0"/>
                          </a:rPr>
                          <m:t>kg</m:t>
                        </m:r>
                        <m:r>
                          <a:rPr lang="en-US" b="0" i="0" smtClean="0">
                            <a:solidFill>
                              <a:srgbClr val="FFFF00"/>
                            </a:solidFill>
                            <a:latin typeface="Cambria Math" panose="02040503050406030204" pitchFamily="18" charset="0"/>
                          </a:rPr>
                          <m:t> </m:t>
                        </m:r>
                        <m:r>
                          <m:rPr>
                            <m:sty m:val="p"/>
                          </m:rPr>
                          <a:rPr lang="en-US" b="0" i="0" smtClean="0">
                            <a:solidFill>
                              <a:srgbClr val="FFFF00"/>
                            </a:solidFill>
                            <a:latin typeface="Cambria Math" panose="02040503050406030204" pitchFamily="18" charset="0"/>
                          </a:rPr>
                          <m:t>solvent</m:t>
                        </m:r>
                      </m:den>
                    </m:f>
                  </m:oMath>
                </a14:m>
                <a:endParaRPr lang="en-US"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a:p>
                <a:pPr>
                  <a:buClr>
                    <a:srgbClr val="FFFF00"/>
                  </a:buClr>
                </a:pPr>
                <a:r>
                  <a:rPr lang="en-US"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Any algebra? </a:t>
                </a:r>
                <a14:m>
                  <m:oMath xmlns:m="http://schemas.openxmlformats.org/officeDocument/2006/math">
                    <m:r>
                      <a:rPr lang="en-US" sz="2800" b="0" i="0" smtClean="0">
                        <a:solidFill>
                          <a:schemeClr val="bg1"/>
                        </a:solidFill>
                        <a:latin typeface="Cambria Math" panose="02040503050406030204" pitchFamily="18" charset="0"/>
                      </a:rPr>
                      <m:t> </m:t>
                    </m:r>
                    <m:r>
                      <m:rPr>
                        <m:sty m:val="p"/>
                      </m:rPr>
                      <a:rPr lang="en-US" sz="2800" b="0" i="1" smtClean="0">
                        <a:solidFill>
                          <a:schemeClr val="bg1"/>
                        </a:solidFill>
                        <a:latin typeface="Cambria Math" panose="02040503050406030204" pitchFamily="18" charset="0"/>
                      </a:rPr>
                      <m:t>N</m:t>
                    </m:r>
                    <m:r>
                      <m:rPr>
                        <m:sty m:val="p"/>
                      </m:rPr>
                      <a:rPr lang="en-US" sz="2800" b="0" i="0" smtClean="0">
                        <a:solidFill>
                          <a:schemeClr val="bg1"/>
                        </a:solidFill>
                        <a:latin typeface="Cambria Math" panose="02040503050406030204" pitchFamily="18" charset="0"/>
                      </a:rPr>
                      <m:t>ope</m:t>
                    </m:r>
                  </m:oMath>
                </a14:m>
                <a:endParaRPr lang="en-US" sz="2800" b="0" dirty="0">
                  <a:solidFill>
                    <a:srgbClr val="FFFF00"/>
                  </a:solidFill>
                  <a:latin typeface="Tahoma" panose="020B0604030504040204" pitchFamily="34" charset="0"/>
                </a:endParaRPr>
              </a:p>
              <a:p>
                <a:pPr>
                  <a:buClr>
                    <a:srgbClr val="FFFF00"/>
                  </a:buClr>
                </a:pPr>
                <a:r>
                  <a:rPr lang="en-US"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Any conversions? </a:t>
                </a:r>
                <a14:m>
                  <m:oMath xmlns:m="http://schemas.openxmlformats.org/officeDocument/2006/math">
                    <m:r>
                      <a:rPr lang="en-US" sz="2800" smtClean="0">
                        <a:latin typeface="Cambria Math" panose="02040503050406030204" pitchFamily="18" charset="0"/>
                      </a:rPr>
                      <m:t> </m:t>
                    </m:r>
                  </m:oMath>
                </a14:m>
                <a:endParaRPr lang="en-US" sz="2800" dirty="0">
                  <a:latin typeface="Tahoma" panose="020B0604030504040204" pitchFamily="34" charset="0"/>
                </a:endParaRPr>
              </a:p>
              <a:p>
                <a:pPr lvl="1">
                  <a:buClr>
                    <a:srgbClr val="FFFF00"/>
                  </a:buClr>
                </a:pPr>
                <a:r>
                  <a:rPr lang="en-US" dirty="0">
                    <a:solidFill>
                      <a:srgbClr val="FFFF00"/>
                    </a:solidFill>
                    <a:latin typeface="Tahoma" panose="020B0604030504040204" pitchFamily="34" charset="0"/>
                  </a:rPr>
                  <a:t>Convert grams NH</a:t>
                </a:r>
                <a:r>
                  <a:rPr lang="en-US" baseline="-25000" dirty="0">
                    <a:solidFill>
                      <a:srgbClr val="FFFF00"/>
                    </a:solidFill>
                    <a:latin typeface="Tahoma" panose="020B0604030504040204" pitchFamily="34" charset="0"/>
                  </a:rPr>
                  <a:t>4</a:t>
                </a:r>
                <a:r>
                  <a:rPr lang="en-US" dirty="0">
                    <a:solidFill>
                      <a:srgbClr val="FFFF00"/>
                    </a:solidFill>
                    <a:latin typeface="Tahoma" panose="020B0604030504040204" pitchFamily="34" charset="0"/>
                  </a:rPr>
                  <a:t>Cl to moles (</a:t>
                </a:r>
                <a:r>
                  <a:rPr lang="en-US" dirty="0">
                    <a:latin typeface="Tahoma" panose="020B0604030504040204" pitchFamily="34" charset="0"/>
                  </a:rPr>
                  <a:t>molar mass = 53.50 g/mol</a:t>
                </a:r>
                <a:r>
                  <a:rPr lang="en-US" dirty="0">
                    <a:solidFill>
                      <a:srgbClr val="FFFF00"/>
                    </a:solidFill>
                    <a:latin typeface="Tahoma" panose="020B0604030504040204" pitchFamily="34" charset="0"/>
                  </a:rPr>
                  <a:t>)</a:t>
                </a:r>
              </a:p>
              <a:p>
                <a:pPr lvl="1">
                  <a:buClr>
                    <a:srgbClr val="FFFF00"/>
                  </a:buClr>
                </a:pPr>
                <a:r>
                  <a:rPr lang="en-US" dirty="0">
                    <a:solidFill>
                      <a:srgbClr val="FFFF00"/>
                    </a:solidFill>
                    <a:latin typeface="Tahoma" panose="020B0604030504040204" pitchFamily="34" charset="0"/>
                  </a:rPr>
                  <a:t>Convert grams solvent to kilograms</a:t>
                </a:r>
              </a:p>
              <a:p>
                <a:pPr>
                  <a:buClr>
                    <a:srgbClr val="FFFF00"/>
                  </a:buClr>
                </a:pPr>
                <a:r>
                  <a:rPr lang="en-US"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Substitute values &amp; solve:</a:t>
                </a:r>
              </a:p>
              <a:p>
                <a:pPr marL="0" indent="0">
                  <a:buClr>
                    <a:srgbClr val="FFFF00"/>
                  </a:buClr>
                  <a:buNone/>
                </a:pPr>
                <a14:m>
                  <m:oMathPara xmlns:m="http://schemas.openxmlformats.org/officeDocument/2006/math">
                    <m:oMathParaPr>
                      <m:jc m:val="centerGroup"/>
                    </m:oMathParaPr>
                    <m:oMath xmlns:m="http://schemas.openxmlformats.org/officeDocument/2006/math">
                      <m:f>
                        <m:fPr>
                          <m:ctrlPr>
                            <a:rPr lang="en-US" sz="2000" i="1">
                              <a:solidFill>
                                <a:srgbClr val="FFFF00"/>
                              </a:solidFill>
                              <a:latin typeface="Cambria Math" panose="02040503050406030204" pitchFamily="18" charset="0"/>
                            </a:rPr>
                          </m:ctrlPr>
                        </m:fPr>
                        <m:num>
                          <m:r>
                            <a:rPr lang="en-US" sz="2000" b="0" i="0" smtClean="0">
                              <a:solidFill>
                                <a:srgbClr val="FFFF00"/>
                              </a:solidFill>
                              <a:latin typeface="Cambria Math" panose="02040503050406030204" pitchFamily="18" charset="0"/>
                            </a:rPr>
                            <m:t>42.23 </m:t>
                          </m:r>
                          <m:r>
                            <m:rPr>
                              <m:sty m:val="p"/>
                            </m:rPr>
                            <a:rPr lang="en-US" sz="2000" b="0" i="0" smtClean="0">
                              <a:solidFill>
                                <a:srgbClr val="FFFF00"/>
                              </a:solidFill>
                              <a:latin typeface="Cambria Math" panose="02040503050406030204" pitchFamily="18" charset="0"/>
                            </a:rPr>
                            <m:t>g</m:t>
                          </m:r>
                          <m:r>
                            <a:rPr lang="en-US" sz="2000" b="0" i="0" smtClean="0">
                              <a:solidFill>
                                <a:srgbClr val="FFFF00"/>
                              </a:solidFill>
                              <a:latin typeface="Cambria Math" panose="02040503050406030204" pitchFamily="18" charset="0"/>
                            </a:rPr>
                            <m:t> </m:t>
                          </m:r>
                          <m:r>
                            <m:rPr>
                              <m:sty m:val="p"/>
                            </m:rPr>
                            <a:rPr lang="en-US" sz="2000" b="0" i="0" smtClean="0">
                              <a:solidFill>
                                <a:srgbClr val="FFFF00"/>
                              </a:solidFill>
                              <a:latin typeface="Cambria Math" panose="02040503050406030204" pitchFamily="18" charset="0"/>
                            </a:rPr>
                            <m:t>NH</m:t>
                          </m:r>
                          <m:r>
                            <a:rPr lang="en-US" sz="2000" b="0" i="0" baseline="-25000" smtClean="0">
                              <a:solidFill>
                                <a:srgbClr val="FFFF00"/>
                              </a:solidFill>
                              <a:latin typeface="Cambria Math" panose="02040503050406030204" pitchFamily="18" charset="0"/>
                            </a:rPr>
                            <m:t>4</m:t>
                          </m:r>
                          <m:r>
                            <m:rPr>
                              <m:sty m:val="p"/>
                            </m:rPr>
                            <a:rPr lang="en-US" sz="2000" b="0" i="0" smtClean="0">
                              <a:solidFill>
                                <a:srgbClr val="FFFF00"/>
                              </a:solidFill>
                              <a:latin typeface="Cambria Math" panose="02040503050406030204" pitchFamily="18" charset="0"/>
                            </a:rPr>
                            <m:t>Cl</m:t>
                          </m:r>
                        </m:num>
                        <m:den>
                          <m:r>
                            <a:rPr lang="en-US" sz="2000" b="0" i="0" smtClean="0">
                              <a:solidFill>
                                <a:srgbClr val="FFFF00"/>
                              </a:solidFill>
                              <a:latin typeface="Cambria Math" panose="02040503050406030204" pitchFamily="18" charset="0"/>
                            </a:rPr>
                            <m:t>500.0 </m:t>
                          </m:r>
                          <m:r>
                            <m:rPr>
                              <m:sty m:val="p"/>
                            </m:rPr>
                            <a:rPr lang="en-US" sz="2000" b="0" i="0" smtClean="0">
                              <a:solidFill>
                                <a:srgbClr val="FFFF00"/>
                              </a:solidFill>
                              <a:latin typeface="Cambria Math" panose="02040503050406030204" pitchFamily="18" charset="0"/>
                            </a:rPr>
                            <m:t>g</m:t>
                          </m:r>
                          <m:r>
                            <a:rPr lang="en-US" sz="2000" b="0" i="0" smtClean="0">
                              <a:solidFill>
                                <a:srgbClr val="FFFF00"/>
                              </a:solidFill>
                              <a:latin typeface="Cambria Math" panose="02040503050406030204" pitchFamily="18" charset="0"/>
                            </a:rPr>
                            <m:t> </m:t>
                          </m:r>
                          <m:r>
                            <m:rPr>
                              <m:sty m:val="p"/>
                            </m:rPr>
                            <a:rPr lang="en-US" sz="2000" b="0" i="0" smtClean="0">
                              <a:solidFill>
                                <a:srgbClr val="FFFF00"/>
                              </a:solidFill>
                              <a:latin typeface="Cambria Math" panose="02040503050406030204" pitchFamily="18" charset="0"/>
                            </a:rPr>
                            <m:t>solvent</m:t>
                          </m:r>
                        </m:den>
                      </m:f>
                      <m:r>
                        <a:rPr lang="en-US" sz="2000" i="0" smtClean="0">
                          <a:solidFill>
                            <a:srgbClr val="FFFF00"/>
                          </a:solidFill>
                          <a:latin typeface="Cambria Math" panose="02040503050406030204" pitchFamily="18" charset="0"/>
                          <a:ea typeface="Cambria Math" panose="02040503050406030204" pitchFamily="18" charset="0"/>
                        </a:rPr>
                        <m:t>×</m:t>
                      </m:r>
                      <m:f>
                        <m:fPr>
                          <m:ctrlPr>
                            <a:rPr lang="en-US" sz="2000" b="0" i="1" smtClean="0">
                              <a:solidFill>
                                <a:srgbClr val="FFFF00"/>
                              </a:solidFill>
                              <a:latin typeface="Cambria Math" panose="02040503050406030204" pitchFamily="18" charset="0"/>
                              <a:ea typeface="Cambria Math" panose="02040503050406030204" pitchFamily="18" charset="0"/>
                            </a:rPr>
                          </m:ctrlPr>
                        </m:fPr>
                        <m:num>
                          <m:r>
                            <a:rPr lang="en-US" sz="2000" i="0">
                              <a:solidFill>
                                <a:srgbClr val="FFFF00"/>
                              </a:solidFill>
                              <a:latin typeface="Cambria Math" panose="02040503050406030204" pitchFamily="18" charset="0"/>
                              <a:ea typeface="Cambria Math" panose="02040503050406030204" pitchFamily="18" charset="0"/>
                            </a:rPr>
                            <m:t>1000 </m:t>
                          </m:r>
                          <m:r>
                            <m:rPr>
                              <m:sty m:val="p"/>
                            </m:rPr>
                            <a:rPr lang="en-US" sz="2000" i="0">
                              <a:solidFill>
                                <a:srgbClr val="FFFF00"/>
                              </a:solidFill>
                              <a:latin typeface="Cambria Math" panose="02040503050406030204" pitchFamily="18" charset="0"/>
                              <a:ea typeface="Cambria Math" panose="02040503050406030204" pitchFamily="18" charset="0"/>
                            </a:rPr>
                            <m:t>g</m:t>
                          </m:r>
                          <m:r>
                            <a:rPr lang="en-US" sz="2000" b="0" i="0" smtClean="0">
                              <a:solidFill>
                                <a:srgbClr val="FFFF00"/>
                              </a:solidFill>
                              <a:latin typeface="Cambria Math" panose="02040503050406030204" pitchFamily="18" charset="0"/>
                              <a:ea typeface="Cambria Math" panose="02040503050406030204" pitchFamily="18" charset="0"/>
                            </a:rPr>
                            <m:t> </m:t>
                          </m:r>
                          <m:r>
                            <m:rPr>
                              <m:sty m:val="p"/>
                            </m:rPr>
                            <a:rPr lang="en-US" sz="2000" b="0" i="0" smtClean="0">
                              <a:solidFill>
                                <a:srgbClr val="FFFF00"/>
                              </a:solidFill>
                              <a:latin typeface="Cambria Math" panose="02040503050406030204" pitchFamily="18" charset="0"/>
                              <a:ea typeface="Cambria Math" panose="02040503050406030204" pitchFamily="18" charset="0"/>
                            </a:rPr>
                            <m:t>solvent</m:t>
                          </m:r>
                        </m:num>
                        <m:den>
                          <m:r>
                            <a:rPr lang="en-US" sz="2000" b="0" i="0" smtClean="0">
                              <a:solidFill>
                                <a:srgbClr val="FFFF00"/>
                              </a:solidFill>
                              <a:latin typeface="Cambria Math" panose="02040503050406030204" pitchFamily="18" charset="0"/>
                              <a:ea typeface="Cambria Math" panose="02040503050406030204" pitchFamily="18" charset="0"/>
                            </a:rPr>
                            <m:t>1 </m:t>
                          </m:r>
                          <m:r>
                            <m:rPr>
                              <m:sty m:val="p"/>
                            </m:rPr>
                            <a:rPr lang="en-US" sz="2000" b="0" i="0" smtClean="0">
                              <a:solidFill>
                                <a:srgbClr val="FFFF00"/>
                              </a:solidFill>
                              <a:latin typeface="Cambria Math" panose="02040503050406030204" pitchFamily="18" charset="0"/>
                              <a:ea typeface="Cambria Math" panose="02040503050406030204" pitchFamily="18" charset="0"/>
                            </a:rPr>
                            <m:t>kg</m:t>
                          </m:r>
                          <m:r>
                            <a:rPr lang="en-US" sz="2000" b="0" i="0" smtClean="0">
                              <a:solidFill>
                                <a:srgbClr val="FFFF00"/>
                              </a:solidFill>
                              <a:latin typeface="Cambria Math" panose="02040503050406030204" pitchFamily="18" charset="0"/>
                              <a:ea typeface="Cambria Math" panose="02040503050406030204" pitchFamily="18" charset="0"/>
                            </a:rPr>
                            <m:t> </m:t>
                          </m:r>
                          <m:r>
                            <m:rPr>
                              <m:sty m:val="p"/>
                            </m:rPr>
                            <a:rPr lang="en-US" sz="2000" b="0" i="0" smtClean="0">
                              <a:solidFill>
                                <a:srgbClr val="FFFF00"/>
                              </a:solidFill>
                              <a:latin typeface="Cambria Math" panose="02040503050406030204" pitchFamily="18" charset="0"/>
                              <a:ea typeface="Cambria Math" panose="02040503050406030204" pitchFamily="18" charset="0"/>
                            </a:rPr>
                            <m:t>solvent</m:t>
                          </m:r>
                          <m:r>
                            <a:rPr lang="en-US" sz="2000" b="0" i="0" smtClean="0">
                              <a:solidFill>
                                <a:srgbClr val="FFFF00"/>
                              </a:solidFill>
                              <a:latin typeface="Cambria Math" panose="02040503050406030204" pitchFamily="18" charset="0"/>
                              <a:ea typeface="Cambria Math" panose="02040503050406030204" pitchFamily="18" charset="0"/>
                            </a:rPr>
                            <m:t> </m:t>
                          </m:r>
                        </m:den>
                      </m:f>
                      <m:r>
                        <a:rPr lang="en-US" sz="2000" i="0">
                          <a:solidFill>
                            <a:srgbClr val="FFFF00"/>
                          </a:solidFill>
                          <a:latin typeface="Cambria Math" panose="02040503050406030204" pitchFamily="18" charset="0"/>
                          <a:ea typeface="Cambria Math" panose="02040503050406030204" pitchFamily="18" charset="0"/>
                        </a:rPr>
                        <m:t>×</m:t>
                      </m:r>
                      <m:f>
                        <m:fPr>
                          <m:ctrlPr>
                            <a:rPr lang="en-US" sz="2000" b="0" i="1" smtClean="0">
                              <a:solidFill>
                                <a:srgbClr val="FFFF00"/>
                              </a:solidFill>
                              <a:latin typeface="Cambria Math" panose="02040503050406030204" pitchFamily="18" charset="0"/>
                              <a:ea typeface="Cambria Math" panose="02040503050406030204" pitchFamily="18" charset="0"/>
                            </a:rPr>
                          </m:ctrlPr>
                        </m:fPr>
                        <m:num>
                          <m:r>
                            <a:rPr lang="en-US" sz="2000" i="0">
                              <a:solidFill>
                                <a:srgbClr val="FFFF00"/>
                              </a:solidFill>
                              <a:latin typeface="Cambria Math" panose="02040503050406030204" pitchFamily="18" charset="0"/>
                              <a:ea typeface="Cambria Math" panose="02040503050406030204" pitchFamily="18" charset="0"/>
                            </a:rPr>
                            <m:t>1 </m:t>
                          </m:r>
                          <m:r>
                            <m:rPr>
                              <m:sty m:val="p"/>
                            </m:rPr>
                            <a:rPr lang="en-US" sz="2000" i="0">
                              <a:solidFill>
                                <a:srgbClr val="FFFF00"/>
                              </a:solidFill>
                              <a:latin typeface="Cambria Math" panose="02040503050406030204" pitchFamily="18" charset="0"/>
                              <a:ea typeface="Cambria Math" panose="02040503050406030204" pitchFamily="18" charset="0"/>
                            </a:rPr>
                            <m:t>mol</m:t>
                          </m:r>
                          <m:r>
                            <a:rPr lang="en-US" sz="2000" b="0" i="0" smtClean="0">
                              <a:solidFill>
                                <a:srgbClr val="FFFF00"/>
                              </a:solidFill>
                              <a:latin typeface="Cambria Math" panose="02040503050406030204" pitchFamily="18" charset="0"/>
                              <a:ea typeface="Cambria Math" panose="02040503050406030204" pitchFamily="18" charset="0"/>
                            </a:rPr>
                            <m:t> </m:t>
                          </m:r>
                          <m:r>
                            <m:rPr>
                              <m:sty m:val="p"/>
                            </m:rPr>
                            <a:rPr lang="en-US" sz="2000" b="0" i="0" smtClean="0">
                              <a:solidFill>
                                <a:srgbClr val="FFFF00"/>
                              </a:solidFill>
                              <a:latin typeface="Cambria Math" panose="02040503050406030204" pitchFamily="18" charset="0"/>
                              <a:ea typeface="Cambria Math" panose="02040503050406030204" pitchFamily="18" charset="0"/>
                            </a:rPr>
                            <m:t>NH</m:t>
                          </m:r>
                          <m:r>
                            <a:rPr lang="en-US" sz="2000" b="0" i="0" baseline="-25000" smtClean="0">
                              <a:solidFill>
                                <a:srgbClr val="FFFF00"/>
                              </a:solidFill>
                              <a:latin typeface="Cambria Math" panose="02040503050406030204" pitchFamily="18" charset="0"/>
                              <a:ea typeface="Cambria Math" panose="02040503050406030204" pitchFamily="18" charset="0"/>
                            </a:rPr>
                            <m:t>4</m:t>
                          </m:r>
                          <m:r>
                            <m:rPr>
                              <m:sty m:val="p"/>
                            </m:rPr>
                            <a:rPr lang="en-US" sz="2000" b="0" i="0" smtClean="0">
                              <a:solidFill>
                                <a:srgbClr val="FFFF00"/>
                              </a:solidFill>
                              <a:latin typeface="Cambria Math" panose="02040503050406030204" pitchFamily="18" charset="0"/>
                              <a:ea typeface="Cambria Math" panose="02040503050406030204" pitchFamily="18" charset="0"/>
                            </a:rPr>
                            <m:t>Cl</m:t>
                          </m:r>
                        </m:num>
                        <m:den>
                          <m:r>
                            <a:rPr lang="en-US" sz="2000" b="0" i="0" smtClean="0">
                              <a:solidFill>
                                <a:srgbClr val="FFFF00"/>
                              </a:solidFill>
                              <a:latin typeface="Cambria Math" panose="02040503050406030204" pitchFamily="18" charset="0"/>
                              <a:ea typeface="Cambria Math" panose="02040503050406030204" pitchFamily="18" charset="0"/>
                            </a:rPr>
                            <m:t>53.50 </m:t>
                          </m:r>
                          <m:r>
                            <m:rPr>
                              <m:sty m:val="p"/>
                            </m:rPr>
                            <a:rPr lang="en-US" sz="2000" b="0" i="0" smtClean="0">
                              <a:solidFill>
                                <a:srgbClr val="FFFF00"/>
                              </a:solidFill>
                              <a:latin typeface="Cambria Math" panose="02040503050406030204" pitchFamily="18" charset="0"/>
                              <a:ea typeface="Cambria Math" panose="02040503050406030204" pitchFamily="18" charset="0"/>
                            </a:rPr>
                            <m:t>g</m:t>
                          </m:r>
                          <m:r>
                            <a:rPr lang="en-US" sz="2000" b="0" i="0" smtClean="0">
                              <a:solidFill>
                                <a:srgbClr val="FFFF00"/>
                              </a:solidFill>
                              <a:latin typeface="Cambria Math" panose="02040503050406030204" pitchFamily="18" charset="0"/>
                              <a:ea typeface="Cambria Math" panose="02040503050406030204" pitchFamily="18" charset="0"/>
                            </a:rPr>
                            <m:t> </m:t>
                          </m:r>
                          <m:r>
                            <m:rPr>
                              <m:sty m:val="p"/>
                            </m:rPr>
                            <a:rPr lang="en-US" sz="2000" b="0" i="0" smtClean="0">
                              <a:solidFill>
                                <a:srgbClr val="FFFF00"/>
                              </a:solidFill>
                              <a:latin typeface="Cambria Math" panose="02040503050406030204" pitchFamily="18" charset="0"/>
                              <a:ea typeface="Cambria Math" panose="02040503050406030204" pitchFamily="18" charset="0"/>
                            </a:rPr>
                            <m:t>NH</m:t>
                          </m:r>
                          <m:r>
                            <a:rPr lang="en-US" sz="2000" b="0" i="0" baseline="-25000" smtClean="0">
                              <a:solidFill>
                                <a:srgbClr val="FFFF00"/>
                              </a:solidFill>
                              <a:latin typeface="Cambria Math" panose="02040503050406030204" pitchFamily="18" charset="0"/>
                              <a:ea typeface="Cambria Math" panose="02040503050406030204" pitchFamily="18" charset="0"/>
                            </a:rPr>
                            <m:t>4</m:t>
                          </m:r>
                          <m:r>
                            <m:rPr>
                              <m:sty m:val="p"/>
                            </m:rPr>
                            <a:rPr lang="en-US" sz="2000" b="0" i="0" smtClean="0">
                              <a:solidFill>
                                <a:srgbClr val="FFFF00"/>
                              </a:solidFill>
                              <a:latin typeface="Cambria Math" panose="02040503050406030204" pitchFamily="18" charset="0"/>
                              <a:ea typeface="Cambria Math" panose="02040503050406030204" pitchFamily="18" charset="0"/>
                            </a:rPr>
                            <m:t>Cl</m:t>
                          </m:r>
                        </m:den>
                      </m:f>
                      <m:r>
                        <a:rPr lang="en-US" sz="2000" i="0">
                          <a:solidFill>
                            <a:srgbClr val="FFFF00"/>
                          </a:solidFill>
                          <a:latin typeface="Cambria Math" panose="02040503050406030204" pitchFamily="18" charset="0"/>
                        </a:rPr>
                        <m:t>=</m:t>
                      </m:r>
                      <m:r>
                        <a:rPr lang="en-US" sz="2000" b="0" i="0" smtClean="0">
                          <a:solidFill>
                            <a:srgbClr val="FFFF00"/>
                          </a:solidFill>
                          <a:latin typeface="Cambria Math" panose="02040503050406030204" pitchFamily="18" charset="0"/>
                        </a:rPr>
                        <m:t>1.579 </m:t>
                      </m:r>
                      <m:r>
                        <a:rPr lang="en-US" sz="2000" i="0">
                          <a:solidFill>
                            <a:srgbClr val="FFFF00"/>
                          </a:solidFill>
                          <a:latin typeface="Cambria Math" panose="02040503050406030204" pitchFamily="18" charset="0"/>
                        </a:rPr>
                        <m:t> </m:t>
                      </m:r>
                      <m:r>
                        <a:rPr lang="en-US" sz="2000" b="0" i="1" smtClean="0">
                          <a:solidFill>
                            <a:srgbClr val="FFFF00"/>
                          </a:solidFill>
                          <a:latin typeface="Cambria Math" panose="02040503050406030204" pitchFamily="18" charset="0"/>
                        </a:rPr>
                        <m:t>𝑚</m:t>
                      </m:r>
                      <m:r>
                        <a:rPr lang="en-US" sz="2000" i="1">
                          <a:solidFill>
                            <a:srgbClr val="FFFF00"/>
                          </a:solidFill>
                          <a:latin typeface="Cambria Math" panose="02040503050406030204" pitchFamily="18" charset="0"/>
                        </a:rPr>
                        <m:t> </m:t>
                      </m:r>
                    </m:oMath>
                  </m:oMathPara>
                </a14:m>
                <a:endParaRPr lang="en-US" sz="2800" dirty="0"/>
              </a:p>
              <a:p>
                <a:pPr lvl="1"/>
                <a:endParaRPr lang="en-US" dirty="0"/>
              </a:p>
            </p:txBody>
          </p:sp>
        </mc:Choice>
        <mc:Fallback xmlns="">
          <p:sp>
            <p:nvSpPr>
              <p:cNvPr id="5" name="Content Placeholder 4">
                <a:extLst>
                  <a:ext uri="{FF2B5EF4-FFF2-40B4-BE49-F238E27FC236}">
                    <a16:creationId xmlns:a16="http://schemas.microsoft.com/office/drawing/2014/main" id="{95B101A1-A3CD-CAD9-2734-B492BB9EDF5C}"/>
                  </a:ext>
                </a:extLst>
              </p:cNvPr>
              <p:cNvSpPr>
                <a:spLocks noGrp="1" noRot="1" noChangeAspect="1" noMove="1" noResize="1" noEditPoints="1" noAdjustHandles="1" noChangeArrowheads="1" noChangeShapeType="1" noTextEdit="1"/>
              </p:cNvSpPr>
              <p:nvPr>
                <p:ph idx="1"/>
              </p:nvPr>
            </p:nvSpPr>
            <p:spPr>
              <a:xfrm>
                <a:off x="378177" y="1129723"/>
                <a:ext cx="8387645" cy="5383503"/>
              </a:xfrm>
              <a:blipFill>
                <a:blip r:embed="rId2"/>
                <a:stretch>
                  <a:fillRect l="-1090" t="-90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49814167-301D-9FD0-F227-DEED0A4242E2}"/>
              </a:ext>
            </a:extLst>
          </p:cNvPr>
          <p:cNvSpPr>
            <a:spLocks noGrp="1"/>
          </p:cNvSpPr>
          <p:nvPr>
            <p:ph type="sldNum" sz="quarter" idx="10"/>
          </p:nvPr>
        </p:nvSpPr>
        <p:spPr/>
        <p:txBody>
          <a:bodyPr/>
          <a:lstStyle/>
          <a:p>
            <a:fld id="{48B47BF4-C530-47F3-8F78-E261EA428483}" type="slidenum">
              <a:rPr lang="en-US" smtClean="0"/>
              <a:pPr/>
              <a:t>43</a:t>
            </a:fld>
            <a:endParaRPr lang="en-US" dirty="0"/>
          </a:p>
        </p:txBody>
      </p:sp>
    </p:spTree>
    <p:extLst>
      <p:ext uri="{BB962C8B-B14F-4D97-AF65-F5344CB8AC3E}">
        <p14:creationId xmlns:p14="http://schemas.microsoft.com/office/powerpoint/2010/main" val="13865584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4D881-4797-8C94-16C3-4A7DA759260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FD17D5A-D57A-421F-815A-0E9D57AFCC31}"/>
              </a:ext>
            </a:extLst>
          </p:cNvPr>
          <p:cNvSpPr>
            <a:spLocks noGrp="1"/>
          </p:cNvSpPr>
          <p:nvPr>
            <p:ph type="title"/>
          </p:nvPr>
        </p:nvSpPr>
        <p:spPr>
          <a:xfrm>
            <a:off x="372533" y="177860"/>
            <a:ext cx="8421512" cy="769441"/>
          </a:xfrm>
        </p:spPr>
        <p:txBody>
          <a:bodyPr/>
          <a:lstStyle/>
          <a:p>
            <a:r>
              <a:rPr lang="en-US" sz="4400" dirty="0"/>
              <a:t>Boiling Point and Freezing Point</a:t>
            </a:r>
          </a:p>
        </p:txBody>
      </p:sp>
      <p:sp>
        <p:nvSpPr>
          <p:cNvPr id="5" name="Content Placeholder 4">
            <a:extLst>
              <a:ext uri="{FF2B5EF4-FFF2-40B4-BE49-F238E27FC236}">
                <a16:creationId xmlns:a16="http://schemas.microsoft.com/office/drawing/2014/main" id="{645F66AE-0C49-6749-318E-4846A75C136B}"/>
              </a:ext>
            </a:extLst>
          </p:cNvPr>
          <p:cNvSpPr>
            <a:spLocks noGrp="1"/>
          </p:cNvSpPr>
          <p:nvPr>
            <p:ph idx="1"/>
          </p:nvPr>
        </p:nvSpPr>
        <p:spPr>
          <a:xfrm>
            <a:off x="372533" y="947301"/>
            <a:ext cx="8393289" cy="5565925"/>
          </a:xfrm>
        </p:spPr>
        <p:txBody>
          <a:bodyPr/>
          <a:lstStyle/>
          <a:p>
            <a:r>
              <a:rPr lang="en-US" dirty="0"/>
              <a:t>Two properties </a:t>
            </a:r>
            <a:r>
              <a:rPr lang="en-US" dirty="0">
                <a:solidFill>
                  <a:srgbClr val="CC99FF"/>
                </a:solidFill>
              </a:rPr>
              <a:t>solutes</a:t>
            </a:r>
            <a:r>
              <a:rPr lang="en-US" dirty="0"/>
              <a:t> in a </a:t>
            </a:r>
            <a:r>
              <a:rPr lang="en-US" dirty="0">
                <a:solidFill>
                  <a:srgbClr val="FF00FF"/>
                </a:solidFill>
              </a:rPr>
              <a:t>solvent</a:t>
            </a:r>
            <a:r>
              <a:rPr lang="en-US" dirty="0"/>
              <a:t> affect are</a:t>
            </a:r>
          </a:p>
          <a:p>
            <a:pPr lvl="1"/>
            <a:r>
              <a:rPr lang="en-US" dirty="0">
                <a:solidFill>
                  <a:schemeClr val="accent1">
                    <a:lumMod val="60000"/>
                    <a:lumOff val="40000"/>
                  </a:schemeClr>
                </a:solidFill>
              </a:rPr>
              <a:t>increase</a:t>
            </a:r>
            <a:r>
              <a:rPr lang="en-US" dirty="0"/>
              <a:t> (</a:t>
            </a:r>
            <a:r>
              <a:rPr lang="en-US" dirty="0">
                <a:solidFill>
                  <a:srgbClr val="00FF00"/>
                </a:solidFill>
              </a:rPr>
              <a:t>elevation</a:t>
            </a:r>
            <a:r>
              <a:rPr lang="en-US" dirty="0"/>
              <a:t>) of the </a:t>
            </a:r>
            <a:r>
              <a:rPr lang="en-US" b="1" dirty="0">
                <a:solidFill>
                  <a:srgbClr val="FFC000"/>
                </a:solidFill>
              </a:rPr>
              <a:t>boiling point</a:t>
            </a:r>
            <a:r>
              <a:rPr lang="en-US" dirty="0"/>
              <a:t> of the </a:t>
            </a:r>
            <a:r>
              <a:rPr lang="en-US" dirty="0">
                <a:solidFill>
                  <a:srgbClr val="FF00FF"/>
                </a:solidFill>
              </a:rPr>
              <a:t>solvent</a:t>
            </a:r>
          </a:p>
          <a:p>
            <a:pPr lvl="1"/>
            <a:r>
              <a:rPr lang="en-US" dirty="0">
                <a:solidFill>
                  <a:schemeClr val="accent1">
                    <a:lumMod val="60000"/>
                    <a:lumOff val="40000"/>
                  </a:schemeClr>
                </a:solidFill>
              </a:rPr>
              <a:t>decrease</a:t>
            </a:r>
            <a:r>
              <a:rPr lang="en-US" dirty="0"/>
              <a:t> (</a:t>
            </a:r>
            <a:r>
              <a:rPr lang="en-US" dirty="0">
                <a:solidFill>
                  <a:srgbClr val="00FF00"/>
                </a:solidFill>
              </a:rPr>
              <a:t>depression</a:t>
            </a:r>
            <a:r>
              <a:rPr lang="en-US" dirty="0"/>
              <a:t>) of the </a:t>
            </a:r>
            <a:r>
              <a:rPr lang="en-US" b="1" dirty="0">
                <a:solidFill>
                  <a:srgbClr val="FFC000"/>
                </a:solidFill>
              </a:rPr>
              <a:t>freezing point </a:t>
            </a:r>
            <a:r>
              <a:rPr lang="en-US" dirty="0"/>
              <a:t>of </a:t>
            </a:r>
            <a:r>
              <a:rPr lang="en-US" dirty="0">
                <a:solidFill>
                  <a:srgbClr val="FF00FF"/>
                </a:solidFill>
              </a:rPr>
              <a:t>solvent</a:t>
            </a:r>
          </a:p>
          <a:p>
            <a:r>
              <a:rPr lang="en-US" dirty="0"/>
              <a:t>Pure </a:t>
            </a:r>
            <a:r>
              <a:rPr lang="en-US" dirty="0">
                <a:solidFill>
                  <a:srgbClr val="FFFF00"/>
                </a:solidFill>
              </a:rPr>
              <a:t>H</a:t>
            </a:r>
            <a:r>
              <a:rPr lang="en-US" baseline="-25000" dirty="0">
                <a:solidFill>
                  <a:srgbClr val="FFFF00"/>
                </a:solidFill>
              </a:rPr>
              <a:t>2</a:t>
            </a:r>
            <a:r>
              <a:rPr lang="en-US" dirty="0">
                <a:solidFill>
                  <a:srgbClr val="FFFF00"/>
                </a:solidFill>
              </a:rPr>
              <a:t>O</a:t>
            </a:r>
            <a:r>
              <a:rPr lang="en-US" dirty="0"/>
              <a:t> (</a:t>
            </a:r>
            <a:r>
              <a:rPr lang="en-US" dirty="0">
                <a:solidFill>
                  <a:srgbClr val="FFFF00"/>
                </a:solidFill>
              </a:rPr>
              <a:t>water</a:t>
            </a:r>
            <a:r>
              <a:rPr lang="en-US" dirty="0"/>
              <a:t>)</a:t>
            </a:r>
            <a:br>
              <a:rPr lang="en-US" dirty="0"/>
            </a:br>
            <a:r>
              <a:rPr lang="en-US" dirty="0"/>
              <a:t>at </a:t>
            </a:r>
            <a:r>
              <a:rPr lang="en-US" b="1" i="1" dirty="0"/>
              <a:t>P</a:t>
            </a:r>
            <a:r>
              <a:rPr lang="en-US" dirty="0"/>
              <a:t> = 1 atm</a:t>
            </a:r>
          </a:p>
          <a:p>
            <a:pPr lvl="1"/>
            <a:r>
              <a:rPr lang="en-US" dirty="0"/>
              <a:t>boils at </a:t>
            </a:r>
            <a:r>
              <a:rPr lang="en-US" dirty="0">
                <a:solidFill>
                  <a:srgbClr val="FFC000"/>
                </a:solidFill>
              </a:rPr>
              <a:t>100°C </a:t>
            </a:r>
          </a:p>
          <a:p>
            <a:pPr lvl="1"/>
            <a:r>
              <a:rPr lang="en-US" dirty="0"/>
              <a:t>freezes at </a:t>
            </a:r>
            <a:r>
              <a:rPr lang="en-US" dirty="0">
                <a:solidFill>
                  <a:srgbClr val="FFC000"/>
                </a:solidFill>
              </a:rPr>
              <a:t>0°C</a:t>
            </a:r>
          </a:p>
          <a:p>
            <a:r>
              <a:rPr lang="en-US" dirty="0"/>
              <a:t>When </a:t>
            </a:r>
            <a:r>
              <a:rPr lang="en-US" dirty="0">
                <a:solidFill>
                  <a:srgbClr val="FFFF00"/>
                </a:solidFill>
              </a:rPr>
              <a:t>table salt</a:t>
            </a:r>
            <a:r>
              <a:rPr lang="en-US" dirty="0"/>
              <a:t> is added</a:t>
            </a:r>
          </a:p>
          <a:p>
            <a:pPr lvl="1"/>
            <a:r>
              <a:rPr lang="en-US" dirty="0"/>
              <a:t>the </a:t>
            </a:r>
            <a:r>
              <a:rPr lang="en-US" dirty="0">
                <a:solidFill>
                  <a:schemeClr val="accent1">
                    <a:lumMod val="60000"/>
                    <a:lumOff val="40000"/>
                  </a:schemeClr>
                </a:solidFill>
              </a:rPr>
              <a:t>boiling point </a:t>
            </a:r>
            <a:r>
              <a:rPr lang="en-US" dirty="0"/>
              <a:t>goes</a:t>
            </a:r>
            <a:br>
              <a:rPr lang="en-US" dirty="0"/>
            </a:br>
            <a:r>
              <a:rPr lang="en-US" dirty="0">
                <a:solidFill>
                  <a:srgbClr val="FFC000"/>
                </a:solidFill>
              </a:rPr>
              <a:t>above 100°C</a:t>
            </a:r>
          </a:p>
          <a:p>
            <a:pPr lvl="1"/>
            <a:r>
              <a:rPr lang="en-US" dirty="0"/>
              <a:t>the </a:t>
            </a:r>
            <a:r>
              <a:rPr lang="en-US" dirty="0">
                <a:solidFill>
                  <a:schemeClr val="accent1">
                    <a:lumMod val="60000"/>
                    <a:lumOff val="40000"/>
                  </a:schemeClr>
                </a:solidFill>
              </a:rPr>
              <a:t>freezing point </a:t>
            </a:r>
            <a:r>
              <a:rPr lang="en-US" dirty="0"/>
              <a:t>falls </a:t>
            </a:r>
            <a:r>
              <a:rPr lang="en-US" dirty="0">
                <a:solidFill>
                  <a:srgbClr val="FFC000"/>
                </a:solidFill>
              </a:rPr>
              <a:t>below 0°C</a:t>
            </a:r>
          </a:p>
          <a:p>
            <a:r>
              <a:rPr lang="en-US" dirty="0"/>
              <a:t>It does not matter what the </a:t>
            </a:r>
            <a:r>
              <a:rPr lang="en-US" dirty="0">
                <a:solidFill>
                  <a:srgbClr val="CC99FF"/>
                </a:solidFill>
              </a:rPr>
              <a:t>solute</a:t>
            </a:r>
            <a:r>
              <a:rPr lang="en-US" dirty="0"/>
              <a:t> is though</a:t>
            </a:r>
          </a:p>
          <a:p>
            <a:r>
              <a:rPr lang="en-US" sz="2200" dirty="0">
                <a:solidFill>
                  <a:srgbClr val="FFC000"/>
                </a:solidFill>
              </a:rPr>
              <a:t>0.20 m</a:t>
            </a:r>
            <a:r>
              <a:rPr lang="en-US" sz="2200" dirty="0">
                <a:solidFill>
                  <a:schemeClr val="accent1">
                    <a:lumMod val="60000"/>
                    <a:lumOff val="40000"/>
                  </a:schemeClr>
                </a:solidFill>
              </a:rPr>
              <a:t> </a:t>
            </a:r>
            <a:r>
              <a:rPr lang="en-US" sz="2200" dirty="0">
                <a:solidFill>
                  <a:srgbClr val="FFFF00"/>
                </a:solidFill>
              </a:rPr>
              <a:t>NaCl</a:t>
            </a:r>
            <a:r>
              <a:rPr lang="en-US" sz="2200" dirty="0"/>
              <a:t> and </a:t>
            </a:r>
            <a:r>
              <a:rPr lang="en-US" sz="2200" dirty="0">
                <a:solidFill>
                  <a:srgbClr val="FFC000"/>
                </a:solidFill>
              </a:rPr>
              <a:t>0.20 m</a:t>
            </a:r>
            <a:r>
              <a:rPr lang="en-US" sz="2200" dirty="0">
                <a:solidFill>
                  <a:schemeClr val="accent1">
                    <a:lumMod val="60000"/>
                    <a:lumOff val="40000"/>
                  </a:schemeClr>
                </a:solidFill>
              </a:rPr>
              <a:t> </a:t>
            </a:r>
            <a:r>
              <a:rPr lang="en-US" sz="2200" dirty="0">
                <a:solidFill>
                  <a:srgbClr val="FFFF00"/>
                </a:solidFill>
              </a:rPr>
              <a:t>HCl</a:t>
            </a:r>
            <a:r>
              <a:rPr lang="en-US" sz="2200" dirty="0">
                <a:solidFill>
                  <a:schemeClr val="accent1">
                    <a:lumMod val="60000"/>
                    <a:lumOff val="40000"/>
                  </a:schemeClr>
                </a:solidFill>
              </a:rPr>
              <a:t> </a:t>
            </a:r>
            <a:r>
              <a:rPr lang="en-US" sz="2200" dirty="0"/>
              <a:t>would cause the </a:t>
            </a:r>
            <a:r>
              <a:rPr lang="en-US" sz="2200" dirty="0">
                <a:solidFill>
                  <a:schemeClr val="accent1">
                    <a:lumMod val="60000"/>
                    <a:lumOff val="40000"/>
                  </a:schemeClr>
                </a:solidFill>
              </a:rPr>
              <a:t>boiling point </a:t>
            </a:r>
            <a:r>
              <a:rPr lang="en-US" sz="2200" dirty="0"/>
              <a:t>and </a:t>
            </a:r>
            <a:r>
              <a:rPr lang="en-US" sz="2200" dirty="0">
                <a:solidFill>
                  <a:schemeClr val="accent1">
                    <a:lumMod val="60000"/>
                    <a:lumOff val="40000"/>
                  </a:schemeClr>
                </a:solidFill>
              </a:rPr>
              <a:t>freezing point </a:t>
            </a:r>
            <a:r>
              <a:rPr lang="en-US" sz="2200" dirty="0"/>
              <a:t>changes in same way</a:t>
            </a:r>
          </a:p>
          <a:p>
            <a:pPr lvl="1"/>
            <a:endParaRPr lang="en-US" dirty="0"/>
          </a:p>
          <a:p>
            <a:pPr lvl="1"/>
            <a:endParaRPr lang="en-US" dirty="0"/>
          </a:p>
        </p:txBody>
      </p:sp>
      <p:sp>
        <p:nvSpPr>
          <p:cNvPr id="2" name="Slide Number Placeholder 1">
            <a:extLst>
              <a:ext uri="{FF2B5EF4-FFF2-40B4-BE49-F238E27FC236}">
                <a16:creationId xmlns:a16="http://schemas.microsoft.com/office/drawing/2014/main" id="{B81DCF59-C8A3-7FBB-793E-C9E41BBFFBD2}"/>
              </a:ext>
            </a:extLst>
          </p:cNvPr>
          <p:cNvSpPr>
            <a:spLocks noGrp="1"/>
          </p:cNvSpPr>
          <p:nvPr>
            <p:ph type="sldNum" sz="quarter" idx="10"/>
          </p:nvPr>
        </p:nvSpPr>
        <p:spPr/>
        <p:txBody>
          <a:bodyPr/>
          <a:lstStyle/>
          <a:p>
            <a:fld id="{48B47BF4-C530-47F3-8F78-E261EA428483}" type="slidenum">
              <a:rPr lang="en-US" smtClean="0"/>
              <a:pPr/>
              <a:t>44</a:t>
            </a:fld>
            <a:endParaRPr lang="en-US" dirty="0"/>
          </a:p>
        </p:txBody>
      </p:sp>
      <p:pic>
        <p:nvPicPr>
          <p:cNvPr id="6" name="Picture 5">
            <a:extLst>
              <a:ext uri="{FF2B5EF4-FFF2-40B4-BE49-F238E27FC236}">
                <a16:creationId xmlns:a16="http://schemas.microsoft.com/office/drawing/2014/main" id="{58B80244-7E42-DE65-8C36-7C9586D65724}"/>
              </a:ext>
            </a:extLst>
          </p:cNvPr>
          <p:cNvPicPr>
            <a:picLocks noChangeAspect="1"/>
          </p:cNvPicPr>
          <p:nvPr/>
        </p:nvPicPr>
        <p:blipFill>
          <a:blip r:embed="rId2"/>
          <a:stretch>
            <a:fillRect/>
          </a:stretch>
        </p:blipFill>
        <p:spPr>
          <a:xfrm>
            <a:off x="4886260" y="2285420"/>
            <a:ext cx="3879562" cy="2287159"/>
          </a:xfrm>
          <a:prstGeom prst="rect">
            <a:avLst/>
          </a:prstGeom>
        </p:spPr>
      </p:pic>
    </p:spTree>
    <p:extLst>
      <p:ext uri="{BB962C8B-B14F-4D97-AF65-F5344CB8AC3E}">
        <p14:creationId xmlns:p14="http://schemas.microsoft.com/office/powerpoint/2010/main" val="40296021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F982E-C267-BC19-1FF7-2415960593D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2E6C614-918A-BD47-234B-22A5908FC23C}"/>
              </a:ext>
            </a:extLst>
          </p:cNvPr>
          <p:cNvSpPr>
            <a:spLocks noGrp="1"/>
          </p:cNvSpPr>
          <p:nvPr>
            <p:ph type="title"/>
          </p:nvPr>
        </p:nvSpPr>
        <p:spPr>
          <a:xfrm>
            <a:off x="372533" y="177860"/>
            <a:ext cx="8421512" cy="769441"/>
          </a:xfrm>
        </p:spPr>
        <p:txBody>
          <a:bodyPr/>
          <a:lstStyle/>
          <a:p>
            <a:r>
              <a:rPr lang="en-US" sz="4400" dirty="0"/>
              <a:t>Solute “Particle Number”</a:t>
            </a:r>
          </a:p>
        </p:txBody>
      </p:sp>
      <p:sp>
        <p:nvSpPr>
          <p:cNvPr id="5" name="Content Placeholder 4">
            <a:extLst>
              <a:ext uri="{FF2B5EF4-FFF2-40B4-BE49-F238E27FC236}">
                <a16:creationId xmlns:a16="http://schemas.microsoft.com/office/drawing/2014/main" id="{3258580E-769B-3527-AC3D-951E77EC67B1}"/>
              </a:ext>
            </a:extLst>
          </p:cNvPr>
          <p:cNvSpPr>
            <a:spLocks noGrp="1"/>
          </p:cNvSpPr>
          <p:nvPr>
            <p:ph idx="1"/>
          </p:nvPr>
        </p:nvSpPr>
        <p:spPr>
          <a:xfrm>
            <a:off x="378177" y="1129723"/>
            <a:ext cx="8387645" cy="5383503"/>
          </a:xfrm>
        </p:spPr>
        <p:txBody>
          <a:bodyPr/>
          <a:lstStyle/>
          <a:p>
            <a:r>
              <a:rPr lang="en-US" sz="2000" dirty="0"/>
              <a:t>Colligative properties are about number of solute particles</a:t>
            </a:r>
          </a:p>
          <a:p>
            <a:r>
              <a:rPr lang="en-US" sz="2000" dirty="0"/>
              <a:t>When a molecule like </a:t>
            </a:r>
            <a:r>
              <a:rPr lang="en-US" sz="2000" dirty="0">
                <a:solidFill>
                  <a:srgbClr val="FFFF00"/>
                </a:solidFill>
              </a:rPr>
              <a:t>glucose</a:t>
            </a:r>
            <a:r>
              <a:rPr lang="en-US" sz="2000" dirty="0"/>
              <a:t> dissolves in </a:t>
            </a:r>
            <a:r>
              <a:rPr lang="en-US" sz="2000" dirty="0">
                <a:solidFill>
                  <a:srgbClr val="FFFF00"/>
                </a:solidFill>
              </a:rPr>
              <a:t>water</a:t>
            </a:r>
            <a:r>
              <a:rPr lang="en-US" sz="2000" dirty="0"/>
              <a:t>, </a:t>
            </a:r>
            <a:r>
              <a:rPr lang="en-US" sz="2000" dirty="0">
                <a:solidFill>
                  <a:srgbClr val="FFFF00"/>
                </a:solidFill>
              </a:rPr>
              <a:t>glucose</a:t>
            </a:r>
            <a:r>
              <a:rPr lang="en-US" sz="2000" dirty="0"/>
              <a:t> is a particle not different when dissolved than when a dry solid</a:t>
            </a:r>
          </a:p>
          <a:p>
            <a:r>
              <a:rPr lang="en-US" sz="2000" dirty="0"/>
              <a:t>But when an </a:t>
            </a:r>
            <a:r>
              <a:rPr lang="en-US" sz="2000" dirty="0">
                <a:solidFill>
                  <a:schemeClr val="accent1">
                    <a:lumMod val="40000"/>
                    <a:lumOff val="60000"/>
                  </a:schemeClr>
                </a:solidFill>
              </a:rPr>
              <a:t>ionic compound </a:t>
            </a:r>
            <a:r>
              <a:rPr lang="en-US" sz="2000" dirty="0"/>
              <a:t>like </a:t>
            </a:r>
            <a:r>
              <a:rPr lang="en-US" sz="2000" dirty="0">
                <a:solidFill>
                  <a:srgbClr val="00FF00"/>
                </a:solidFill>
              </a:rPr>
              <a:t>NaCl</a:t>
            </a:r>
            <a:r>
              <a:rPr lang="en-US" sz="2000" dirty="0"/>
              <a:t> dissolves, it creates </a:t>
            </a:r>
            <a:r>
              <a:rPr lang="en-US" sz="2000" dirty="0">
                <a:solidFill>
                  <a:srgbClr val="FFFF00"/>
                </a:solidFill>
              </a:rPr>
              <a:t>two</a:t>
            </a:r>
            <a:r>
              <a:rPr lang="en-US" sz="2000" dirty="0"/>
              <a:t> </a:t>
            </a:r>
            <a:r>
              <a:rPr lang="en-US" sz="2000" dirty="0">
                <a:solidFill>
                  <a:srgbClr val="FFFF00"/>
                </a:solidFill>
              </a:rPr>
              <a:t>particles</a:t>
            </a:r>
            <a:r>
              <a:rPr lang="en-US" sz="2000" dirty="0"/>
              <a:t> as </a:t>
            </a:r>
            <a:r>
              <a:rPr lang="en-US" sz="2000" dirty="0">
                <a:solidFill>
                  <a:schemeClr val="accent1">
                    <a:lumMod val="60000"/>
                    <a:lumOff val="40000"/>
                  </a:schemeClr>
                </a:solidFill>
              </a:rPr>
              <a:t>ions</a:t>
            </a:r>
            <a:r>
              <a:rPr lang="en-US" sz="2000" dirty="0"/>
              <a:t>: </a:t>
            </a:r>
            <a:r>
              <a:rPr lang="en-US" sz="2000" dirty="0">
                <a:solidFill>
                  <a:srgbClr val="FFC000"/>
                </a:solidFill>
              </a:rPr>
              <a:t>Na</a:t>
            </a:r>
            <a:r>
              <a:rPr lang="en-US" sz="2000" baseline="30000" dirty="0">
                <a:solidFill>
                  <a:srgbClr val="FFC000"/>
                </a:solidFill>
              </a:rPr>
              <a:t>+</a:t>
            </a:r>
            <a:r>
              <a:rPr lang="en-US" sz="2000" dirty="0"/>
              <a:t> and </a:t>
            </a:r>
            <a:r>
              <a:rPr lang="en-US" sz="2000" dirty="0">
                <a:solidFill>
                  <a:srgbClr val="FFC000"/>
                </a:solidFill>
              </a:rPr>
              <a:t>Cl</a:t>
            </a:r>
            <a:r>
              <a:rPr lang="en-US" sz="2000" baseline="30000" dirty="0">
                <a:solidFill>
                  <a:srgbClr val="FFC000"/>
                </a:solidFill>
              </a:rPr>
              <a:t>–</a:t>
            </a:r>
            <a:endParaRPr lang="en-US" sz="2000" baseline="30000" dirty="0"/>
          </a:p>
          <a:p>
            <a:r>
              <a:rPr lang="en-US" sz="2000" dirty="0"/>
              <a:t>When </a:t>
            </a:r>
            <a:r>
              <a:rPr lang="en-US" sz="2000" dirty="0">
                <a:solidFill>
                  <a:srgbClr val="FFC000"/>
                </a:solidFill>
              </a:rPr>
              <a:t>CaCl</a:t>
            </a:r>
            <a:r>
              <a:rPr lang="en-US" sz="2000" baseline="-25000" dirty="0">
                <a:solidFill>
                  <a:srgbClr val="FFC000"/>
                </a:solidFill>
              </a:rPr>
              <a:t>2</a:t>
            </a:r>
            <a:r>
              <a:rPr lang="en-US" sz="2000" dirty="0"/>
              <a:t> dissolves, it creates </a:t>
            </a:r>
            <a:r>
              <a:rPr lang="en-US" sz="2000" dirty="0">
                <a:solidFill>
                  <a:srgbClr val="FFFF00"/>
                </a:solidFill>
              </a:rPr>
              <a:t>three particles </a:t>
            </a:r>
            <a:r>
              <a:rPr lang="en-US" sz="2000" dirty="0"/>
              <a:t>as </a:t>
            </a:r>
            <a:r>
              <a:rPr lang="en-US" sz="2000" dirty="0">
                <a:solidFill>
                  <a:schemeClr val="accent1">
                    <a:lumMod val="60000"/>
                    <a:lumOff val="40000"/>
                  </a:schemeClr>
                </a:solidFill>
              </a:rPr>
              <a:t>ions: </a:t>
            </a:r>
            <a:r>
              <a:rPr lang="en-US" sz="2000" dirty="0">
                <a:solidFill>
                  <a:srgbClr val="FFFF00"/>
                </a:solidFill>
              </a:rPr>
              <a:t>one</a:t>
            </a:r>
            <a:r>
              <a:rPr lang="en-US" sz="2000" dirty="0"/>
              <a:t> </a:t>
            </a:r>
            <a:r>
              <a:rPr lang="en-US" sz="2000" dirty="0">
                <a:solidFill>
                  <a:srgbClr val="FFC000"/>
                </a:solidFill>
              </a:rPr>
              <a:t>Ca</a:t>
            </a:r>
            <a:r>
              <a:rPr lang="en-US" sz="2000" baseline="30000" dirty="0">
                <a:solidFill>
                  <a:srgbClr val="FFC000"/>
                </a:solidFill>
              </a:rPr>
              <a:t>2+</a:t>
            </a:r>
            <a:r>
              <a:rPr lang="en-US" sz="2000" dirty="0"/>
              <a:t> and </a:t>
            </a:r>
            <a:r>
              <a:rPr lang="en-US" sz="2000" dirty="0">
                <a:solidFill>
                  <a:srgbClr val="FFFF00"/>
                </a:solidFill>
              </a:rPr>
              <a:t>two</a:t>
            </a:r>
            <a:r>
              <a:rPr lang="en-US" sz="2000" dirty="0"/>
              <a:t> </a:t>
            </a:r>
            <a:r>
              <a:rPr lang="en-US" sz="2000" dirty="0">
                <a:solidFill>
                  <a:srgbClr val="FFC000"/>
                </a:solidFill>
              </a:rPr>
              <a:t>Cl</a:t>
            </a:r>
            <a:r>
              <a:rPr lang="en-US" sz="2000" baseline="30000" dirty="0">
                <a:solidFill>
                  <a:srgbClr val="FFC000"/>
                </a:solidFill>
              </a:rPr>
              <a:t>–</a:t>
            </a:r>
            <a:r>
              <a:rPr lang="en-US" sz="2000" dirty="0"/>
              <a:t> ions</a:t>
            </a:r>
          </a:p>
          <a:p>
            <a:r>
              <a:rPr lang="en-US" sz="2000" dirty="0"/>
              <a:t>The molality of the solution and whether ionic or not ionic (i.e. molecular/covalent) is the indicator </a:t>
            </a:r>
          </a:p>
          <a:p>
            <a:endParaRPr lang="en-US" sz="2000" dirty="0"/>
          </a:p>
          <a:p>
            <a:pPr marL="457200" indent="-457200">
              <a:buFont typeface="+mj-lt"/>
              <a:buAutoNum type="arabicPeriod"/>
            </a:pPr>
            <a:r>
              <a:rPr lang="en-US" sz="2000" dirty="0"/>
              <a:t>Look for the number of ions produced when dissolved</a:t>
            </a:r>
          </a:p>
          <a:p>
            <a:pPr marL="457200" indent="-457200">
              <a:buFont typeface="+mj-lt"/>
              <a:buAutoNum type="arabicPeriod"/>
            </a:pPr>
            <a:r>
              <a:rPr lang="en-US" sz="2000" dirty="0"/>
              <a:t>Multiply molality (m) by number of particles (ions or molecular) to get total particle concentrations</a:t>
            </a:r>
          </a:p>
          <a:p>
            <a:pPr marL="457200" indent="-457200">
              <a:buFont typeface="+mj-lt"/>
              <a:buAutoNum type="arabicPeriod"/>
            </a:pPr>
            <a:r>
              <a:rPr lang="en-US" sz="2000" dirty="0"/>
              <a:t>Compare values of the solutions: higher total particle concentration will given higher b.p. and lower </a:t>
            </a:r>
            <a:r>
              <a:rPr lang="en-US" sz="2000" dirty="0" err="1"/>
              <a:t>f.p.</a:t>
            </a:r>
            <a:r>
              <a:rPr lang="en-US" sz="2000" dirty="0"/>
              <a:t> values</a:t>
            </a:r>
          </a:p>
        </p:txBody>
      </p:sp>
      <p:sp>
        <p:nvSpPr>
          <p:cNvPr id="2" name="Slide Number Placeholder 1">
            <a:extLst>
              <a:ext uri="{FF2B5EF4-FFF2-40B4-BE49-F238E27FC236}">
                <a16:creationId xmlns:a16="http://schemas.microsoft.com/office/drawing/2014/main" id="{313ADA05-CC35-3CFD-5E65-70AAA115E8AF}"/>
              </a:ext>
            </a:extLst>
          </p:cNvPr>
          <p:cNvSpPr>
            <a:spLocks noGrp="1"/>
          </p:cNvSpPr>
          <p:nvPr>
            <p:ph type="sldNum" sz="quarter" idx="10"/>
          </p:nvPr>
        </p:nvSpPr>
        <p:spPr/>
        <p:txBody>
          <a:bodyPr/>
          <a:lstStyle/>
          <a:p>
            <a:fld id="{48B47BF4-C530-47F3-8F78-E261EA428483}" type="slidenum">
              <a:rPr lang="en-US" smtClean="0"/>
              <a:pPr/>
              <a:t>45</a:t>
            </a:fld>
            <a:endParaRPr lang="en-US" dirty="0"/>
          </a:p>
        </p:txBody>
      </p:sp>
    </p:spTree>
    <p:extLst>
      <p:ext uri="{BB962C8B-B14F-4D97-AF65-F5344CB8AC3E}">
        <p14:creationId xmlns:p14="http://schemas.microsoft.com/office/powerpoint/2010/main" val="22892317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6ADE5-4A53-241A-795C-49E4A0A6041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8EC4337-B393-DFD0-2CEA-398C2F915B85}"/>
              </a:ext>
            </a:extLst>
          </p:cNvPr>
          <p:cNvSpPr>
            <a:spLocks noGrp="1"/>
          </p:cNvSpPr>
          <p:nvPr>
            <p:ph type="title"/>
          </p:nvPr>
        </p:nvSpPr>
        <p:spPr>
          <a:xfrm>
            <a:off x="372533" y="208638"/>
            <a:ext cx="8421512" cy="707886"/>
          </a:xfrm>
        </p:spPr>
        <p:txBody>
          <a:bodyPr/>
          <a:lstStyle/>
          <a:p>
            <a:r>
              <a:rPr lang="en-US" sz="4000" dirty="0"/>
              <a:t>Effective Particle Molality</a:t>
            </a:r>
          </a:p>
        </p:txBody>
      </p:sp>
      <p:sp>
        <p:nvSpPr>
          <p:cNvPr id="5" name="Content Placeholder 4">
            <a:extLst>
              <a:ext uri="{FF2B5EF4-FFF2-40B4-BE49-F238E27FC236}">
                <a16:creationId xmlns:a16="http://schemas.microsoft.com/office/drawing/2014/main" id="{EE35B5CE-4D7B-9343-398A-8DC7B4981DAE}"/>
              </a:ext>
            </a:extLst>
          </p:cNvPr>
          <p:cNvSpPr>
            <a:spLocks noGrp="1"/>
          </p:cNvSpPr>
          <p:nvPr>
            <p:ph idx="1"/>
          </p:nvPr>
        </p:nvSpPr>
        <p:spPr>
          <a:xfrm>
            <a:off x="378177" y="1129723"/>
            <a:ext cx="8387645" cy="5383503"/>
          </a:xfrm>
        </p:spPr>
        <p:txBody>
          <a:bodyPr/>
          <a:lstStyle/>
          <a:p>
            <a:r>
              <a:rPr lang="en-US" sz="2000" dirty="0"/>
              <a:t>Rank these solutions from higher b.p./lower </a:t>
            </a:r>
            <a:r>
              <a:rPr lang="en-US" sz="2000" dirty="0" err="1"/>
              <a:t>f.p.</a:t>
            </a:r>
            <a:r>
              <a:rPr lang="en-US" sz="2000" dirty="0"/>
              <a:t> values. </a:t>
            </a:r>
          </a:p>
          <a:p>
            <a:r>
              <a:rPr lang="en-US" sz="2000" dirty="0"/>
              <a:t>0.1 </a:t>
            </a:r>
            <a:r>
              <a:rPr lang="en-US" sz="2000" i="1" dirty="0"/>
              <a:t>m</a:t>
            </a:r>
            <a:r>
              <a:rPr lang="en-US" sz="2000" dirty="0"/>
              <a:t> NaCl</a:t>
            </a:r>
          </a:p>
          <a:p>
            <a:r>
              <a:rPr lang="en-US" sz="2000" dirty="0"/>
              <a:t>0.1 </a:t>
            </a:r>
            <a:r>
              <a:rPr lang="en-US" sz="2000" i="1" dirty="0"/>
              <a:t>m</a:t>
            </a:r>
            <a:r>
              <a:rPr lang="en-US" sz="2000" dirty="0"/>
              <a:t> C</a:t>
            </a:r>
            <a:r>
              <a:rPr lang="en-US" sz="2000" baseline="-25000" dirty="0"/>
              <a:t>6</a:t>
            </a:r>
            <a:r>
              <a:rPr lang="en-US" sz="2000" dirty="0"/>
              <a:t>H</a:t>
            </a:r>
            <a:r>
              <a:rPr lang="en-US" sz="2000" baseline="-25000" dirty="0"/>
              <a:t>12</a:t>
            </a:r>
            <a:r>
              <a:rPr lang="en-US" sz="2000" dirty="0"/>
              <a:t>O</a:t>
            </a:r>
            <a:r>
              <a:rPr lang="en-US" sz="2000" baseline="-25000" dirty="0"/>
              <a:t>6</a:t>
            </a:r>
          </a:p>
          <a:p>
            <a:r>
              <a:rPr lang="en-US" sz="2000" dirty="0"/>
              <a:t>0.1 </a:t>
            </a:r>
            <a:r>
              <a:rPr lang="en-US" sz="2000" i="1" dirty="0"/>
              <a:t>m</a:t>
            </a:r>
            <a:r>
              <a:rPr lang="en-US" sz="2000" dirty="0"/>
              <a:t> CaI</a:t>
            </a:r>
            <a:r>
              <a:rPr lang="en-US" sz="2000" baseline="-25000" dirty="0"/>
              <a:t>2</a:t>
            </a:r>
          </a:p>
          <a:p>
            <a:endParaRPr lang="en-US" dirty="0"/>
          </a:p>
          <a:p>
            <a:r>
              <a:rPr lang="en-US" dirty="0"/>
              <a:t>NaCl </a:t>
            </a:r>
            <a:r>
              <a:rPr lang="en-US" dirty="0">
                <a:sym typeface="Wingdings" panose="05000000000000000000" pitchFamily="2" charset="2"/>
              </a:rPr>
              <a:t> 2 particles (ions: Na</a:t>
            </a:r>
            <a:r>
              <a:rPr lang="en-US" baseline="30000" dirty="0">
                <a:sym typeface="Wingdings" panose="05000000000000000000" pitchFamily="2" charset="2"/>
              </a:rPr>
              <a:t>+</a:t>
            </a:r>
            <a:r>
              <a:rPr lang="en-US" dirty="0">
                <a:sym typeface="Wingdings" panose="05000000000000000000" pitchFamily="2" charset="2"/>
              </a:rPr>
              <a:t>, Cl</a:t>
            </a:r>
            <a:r>
              <a:rPr lang="en-US" baseline="30000" dirty="0">
                <a:sym typeface="Wingdings" panose="05000000000000000000" pitchFamily="2" charset="2"/>
              </a:rPr>
              <a:t>–</a:t>
            </a:r>
            <a:r>
              <a:rPr lang="en-US" dirty="0">
                <a:sym typeface="Wingdings" panose="05000000000000000000" pitchFamily="2" charset="2"/>
              </a:rPr>
              <a:t>)</a:t>
            </a:r>
          </a:p>
          <a:p>
            <a:pPr marL="231775" lvl="1" indent="0">
              <a:buNone/>
            </a:pPr>
            <a:r>
              <a:rPr lang="en-US" b="1" i="1" dirty="0">
                <a:solidFill>
                  <a:srgbClr val="00FF00"/>
                </a:solidFill>
                <a:sym typeface="Wingdings" panose="05000000000000000000" pitchFamily="2" charset="2"/>
              </a:rPr>
              <a:t>Effective particle molality</a:t>
            </a:r>
            <a:r>
              <a:rPr lang="en-US" dirty="0">
                <a:sym typeface="Wingdings" panose="05000000000000000000" pitchFamily="2" charset="2"/>
              </a:rPr>
              <a:t> = 2 x 0.1 </a:t>
            </a:r>
            <a:r>
              <a:rPr lang="en-US" i="1" dirty="0">
                <a:sym typeface="Wingdings" panose="05000000000000000000" pitchFamily="2" charset="2"/>
              </a:rPr>
              <a:t>m = </a:t>
            </a:r>
            <a:r>
              <a:rPr lang="en-US" b="1" dirty="0">
                <a:solidFill>
                  <a:schemeClr val="accent1">
                    <a:lumMod val="60000"/>
                    <a:lumOff val="40000"/>
                  </a:schemeClr>
                </a:solidFill>
                <a:sym typeface="Wingdings" panose="05000000000000000000" pitchFamily="2" charset="2"/>
              </a:rPr>
              <a:t>0.2</a:t>
            </a:r>
            <a:r>
              <a:rPr lang="en-US" b="1" i="1" dirty="0">
                <a:solidFill>
                  <a:schemeClr val="accent1">
                    <a:lumMod val="60000"/>
                    <a:lumOff val="40000"/>
                  </a:schemeClr>
                </a:solidFill>
                <a:sym typeface="Wingdings" panose="05000000000000000000" pitchFamily="2" charset="2"/>
              </a:rPr>
              <a:t> m</a:t>
            </a:r>
          </a:p>
          <a:p>
            <a:r>
              <a:rPr lang="en-US" dirty="0"/>
              <a:t>C</a:t>
            </a:r>
            <a:r>
              <a:rPr lang="en-US" baseline="-25000" dirty="0"/>
              <a:t>6</a:t>
            </a:r>
            <a:r>
              <a:rPr lang="en-US" dirty="0"/>
              <a:t>H</a:t>
            </a:r>
            <a:r>
              <a:rPr lang="en-US" baseline="-25000" dirty="0"/>
              <a:t>12</a:t>
            </a:r>
            <a:r>
              <a:rPr lang="en-US" dirty="0"/>
              <a:t>O</a:t>
            </a:r>
            <a:r>
              <a:rPr lang="en-US" baseline="-25000" dirty="0"/>
              <a:t>6  </a:t>
            </a:r>
            <a:r>
              <a:rPr lang="en-US" dirty="0">
                <a:sym typeface="Wingdings" panose="05000000000000000000" pitchFamily="2" charset="2"/>
              </a:rPr>
              <a:t> 1 particle (the molecule)</a:t>
            </a:r>
          </a:p>
          <a:p>
            <a:pPr marL="231775" lvl="1" indent="0">
              <a:buNone/>
            </a:pPr>
            <a:r>
              <a:rPr lang="en-US" b="1" i="1" dirty="0">
                <a:solidFill>
                  <a:srgbClr val="00FF00"/>
                </a:solidFill>
                <a:sym typeface="Wingdings" panose="05000000000000000000" pitchFamily="2" charset="2"/>
              </a:rPr>
              <a:t>Effective particle molality</a:t>
            </a:r>
            <a:r>
              <a:rPr lang="en-US" dirty="0">
                <a:sym typeface="Wingdings" panose="05000000000000000000" pitchFamily="2" charset="2"/>
              </a:rPr>
              <a:t> = 1 x 0.1 </a:t>
            </a:r>
            <a:r>
              <a:rPr lang="en-US" i="1" dirty="0">
                <a:sym typeface="Wingdings" panose="05000000000000000000" pitchFamily="2" charset="2"/>
              </a:rPr>
              <a:t>m = </a:t>
            </a:r>
            <a:r>
              <a:rPr lang="en-US" b="1" dirty="0">
                <a:solidFill>
                  <a:schemeClr val="accent1">
                    <a:lumMod val="60000"/>
                    <a:lumOff val="40000"/>
                  </a:schemeClr>
                </a:solidFill>
                <a:sym typeface="Wingdings" panose="05000000000000000000" pitchFamily="2" charset="2"/>
              </a:rPr>
              <a:t>0.1</a:t>
            </a:r>
            <a:r>
              <a:rPr lang="en-US" b="1" i="1" dirty="0">
                <a:solidFill>
                  <a:schemeClr val="accent1">
                    <a:lumMod val="60000"/>
                    <a:lumOff val="40000"/>
                  </a:schemeClr>
                </a:solidFill>
                <a:sym typeface="Wingdings" panose="05000000000000000000" pitchFamily="2" charset="2"/>
              </a:rPr>
              <a:t> m</a:t>
            </a:r>
          </a:p>
          <a:p>
            <a:r>
              <a:rPr lang="en-US" dirty="0"/>
              <a:t>CaI</a:t>
            </a:r>
            <a:r>
              <a:rPr lang="en-US" baseline="-25000" dirty="0"/>
              <a:t>2</a:t>
            </a:r>
            <a:r>
              <a:rPr lang="en-US" dirty="0">
                <a:sym typeface="Wingdings" panose="05000000000000000000" pitchFamily="2" charset="2"/>
              </a:rPr>
              <a:t>   3 particles (ions: Ca</a:t>
            </a:r>
            <a:r>
              <a:rPr lang="en-US" baseline="30000" dirty="0">
                <a:sym typeface="Wingdings" panose="05000000000000000000" pitchFamily="2" charset="2"/>
              </a:rPr>
              <a:t>2+</a:t>
            </a:r>
            <a:r>
              <a:rPr lang="en-US" dirty="0">
                <a:sym typeface="Wingdings" panose="05000000000000000000" pitchFamily="2" charset="2"/>
              </a:rPr>
              <a:t>, two I</a:t>
            </a:r>
            <a:r>
              <a:rPr lang="en-US" baseline="30000" dirty="0">
                <a:sym typeface="Wingdings" panose="05000000000000000000" pitchFamily="2" charset="2"/>
              </a:rPr>
              <a:t>–</a:t>
            </a:r>
            <a:r>
              <a:rPr lang="en-US" dirty="0">
                <a:sym typeface="Wingdings" panose="05000000000000000000" pitchFamily="2" charset="2"/>
              </a:rPr>
              <a:t>)</a:t>
            </a:r>
          </a:p>
          <a:p>
            <a:pPr marL="236538" lvl="1" indent="0">
              <a:buNone/>
            </a:pPr>
            <a:r>
              <a:rPr lang="en-US" b="1" i="1" dirty="0">
                <a:solidFill>
                  <a:srgbClr val="00FF00"/>
                </a:solidFill>
                <a:sym typeface="Wingdings" panose="05000000000000000000" pitchFamily="2" charset="2"/>
              </a:rPr>
              <a:t>Effective particle molality</a:t>
            </a:r>
            <a:r>
              <a:rPr lang="en-US" dirty="0">
                <a:sym typeface="Wingdings" panose="05000000000000000000" pitchFamily="2" charset="2"/>
              </a:rPr>
              <a:t> = 3 x 0.1 </a:t>
            </a:r>
            <a:r>
              <a:rPr lang="en-US" i="1" dirty="0">
                <a:sym typeface="Wingdings" panose="05000000000000000000" pitchFamily="2" charset="2"/>
              </a:rPr>
              <a:t>m = </a:t>
            </a:r>
            <a:r>
              <a:rPr lang="en-US" b="1" dirty="0">
                <a:solidFill>
                  <a:schemeClr val="accent1">
                    <a:lumMod val="60000"/>
                    <a:lumOff val="40000"/>
                  </a:schemeClr>
                </a:solidFill>
                <a:sym typeface="Wingdings" panose="05000000000000000000" pitchFamily="2" charset="2"/>
              </a:rPr>
              <a:t>0.3</a:t>
            </a:r>
            <a:r>
              <a:rPr lang="en-US" b="1" i="1" dirty="0">
                <a:solidFill>
                  <a:schemeClr val="accent1">
                    <a:lumMod val="60000"/>
                    <a:lumOff val="40000"/>
                  </a:schemeClr>
                </a:solidFill>
                <a:sym typeface="Wingdings" panose="05000000000000000000" pitchFamily="2" charset="2"/>
              </a:rPr>
              <a:t> m</a:t>
            </a:r>
          </a:p>
          <a:p>
            <a:endParaRPr lang="en-US" baseline="-25000" dirty="0"/>
          </a:p>
          <a:p>
            <a:endParaRPr lang="en-US" dirty="0"/>
          </a:p>
        </p:txBody>
      </p:sp>
      <p:sp>
        <p:nvSpPr>
          <p:cNvPr id="2" name="Slide Number Placeholder 1">
            <a:extLst>
              <a:ext uri="{FF2B5EF4-FFF2-40B4-BE49-F238E27FC236}">
                <a16:creationId xmlns:a16="http://schemas.microsoft.com/office/drawing/2014/main" id="{C4FBF8C7-532F-97DD-9745-967D1013E150}"/>
              </a:ext>
            </a:extLst>
          </p:cNvPr>
          <p:cNvSpPr>
            <a:spLocks noGrp="1"/>
          </p:cNvSpPr>
          <p:nvPr>
            <p:ph type="sldNum" sz="quarter" idx="10"/>
          </p:nvPr>
        </p:nvSpPr>
        <p:spPr/>
        <p:txBody>
          <a:bodyPr/>
          <a:lstStyle/>
          <a:p>
            <a:fld id="{48B47BF4-C530-47F3-8F78-E261EA428483}" type="slidenum">
              <a:rPr lang="en-US" smtClean="0"/>
              <a:pPr/>
              <a:t>46</a:t>
            </a:fld>
            <a:endParaRPr lang="en-US" dirty="0"/>
          </a:p>
        </p:txBody>
      </p:sp>
    </p:spTree>
    <p:extLst>
      <p:ext uri="{BB962C8B-B14F-4D97-AF65-F5344CB8AC3E}">
        <p14:creationId xmlns:p14="http://schemas.microsoft.com/office/powerpoint/2010/main" val="7953155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45111D-3DB9-4194-ABB7-56C393DFCA6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C18B852-DA50-D2C6-3984-E776778542FB}"/>
              </a:ext>
            </a:extLst>
          </p:cNvPr>
          <p:cNvSpPr>
            <a:spLocks noGrp="1"/>
          </p:cNvSpPr>
          <p:nvPr>
            <p:ph type="title"/>
          </p:nvPr>
        </p:nvSpPr>
        <p:spPr>
          <a:xfrm>
            <a:off x="378177" y="204946"/>
            <a:ext cx="8421512" cy="707886"/>
          </a:xfrm>
        </p:spPr>
        <p:txBody>
          <a:bodyPr/>
          <a:lstStyle/>
          <a:p>
            <a:r>
              <a:rPr lang="en-US" sz="4000" dirty="0"/>
              <a:t>Computing B.P. / F.P. Changes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B967D7C7-777D-17E9-5219-D541F700A9AD}"/>
                  </a:ext>
                </a:extLst>
              </p:cNvPr>
              <p:cNvSpPr>
                <a:spLocks noGrp="1"/>
              </p:cNvSpPr>
              <p:nvPr>
                <p:ph idx="1"/>
              </p:nvPr>
            </p:nvSpPr>
            <p:spPr>
              <a:xfrm>
                <a:off x="378177" y="981489"/>
                <a:ext cx="8387645" cy="5383503"/>
              </a:xfrm>
            </p:spPr>
            <p:txBody>
              <a:bodyPr/>
              <a:lstStyle/>
              <a:p>
                <a:r>
                  <a:rPr lang="en-US" sz="2000" dirty="0"/>
                  <a:t>The math for computing the changes to b.p. and </a:t>
                </a:r>
                <a:r>
                  <a:rPr lang="en-US" sz="2000" dirty="0" err="1"/>
                  <a:t>f.p.</a:t>
                </a:r>
                <a:r>
                  <a:rPr lang="en-US" sz="2000" dirty="0"/>
                  <a:t> values are known</a:t>
                </a:r>
              </a:p>
              <a:p>
                <a:pPr marL="0" indent="0">
                  <a:buNone/>
                </a:pPr>
                <a14:m>
                  <m:oMathPara xmlns:m="http://schemas.openxmlformats.org/officeDocument/2006/math">
                    <m:oMathParaPr>
                      <m:jc m:val="centerGroup"/>
                    </m:oMathParaPr>
                    <m:oMath xmlns:m="http://schemas.openxmlformats.org/officeDocument/2006/math">
                      <m:r>
                        <m:rPr>
                          <m:sty m:val="p"/>
                        </m:rPr>
                        <a:rPr lang="el-GR" b="0" i="1" dirty="0" smtClean="0">
                          <a:latin typeface="Cambria Math" panose="02040503050406030204" pitchFamily="18" charset="0"/>
                          <a:ea typeface="Cambria Math" panose="02040503050406030204" pitchFamily="18" charset="0"/>
                        </a:rPr>
                        <m:t>Δ</m:t>
                      </m:r>
                      <m:r>
                        <a:rPr lang="en-US" b="0" i="1" dirty="0" smtClean="0">
                          <a:latin typeface="Cambria Math" panose="02040503050406030204" pitchFamily="18" charset="0"/>
                        </a:rPr>
                        <m:t>𝑇</m:t>
                      </m:r>
                      <m:r>
                        <a:rPr lang="en-US" b="0" i="1" baseline="-25000" dirty="0" smtClean="0">
                          <a:latin typeface="Cambria Math" panose="02040503050406030204" pitchFamily="18" charset="0"/>
                        </a:rPr>
                        <m:t>𝑏</m:t>
                      </m:r>
                      <m:r>
                        <a:rPr lang="en-US" b="0" i="1" dirty="0" smtClean="0">
                          <a:latin typeface="Cambria Math" panose="02040503050406030204" pitchFamily="18" charset="0"/>
                        </a:rPr>
                        <m:t>=</m:t>
                      </m:r>
                      <m:r>
                        <a:rPr lang="en-US" b="0" i="1" dirty="0" smtClean="0">
                          <a:latin typeface="Cambria Math" panose="02040503050406030204" pitchFamily="18" charset="0"/>
                        </a:rPr>
                        <m:t>𝑘𝑏</m:t>
                      </m:r>
                      <m:r>
                        <a:rPr lang="en-US" b="0" i="1" dirty="0" smtClean="0">
                          <a:latin typeface="Cambria Math" panose="02040503050406030204" pitchFamily="18" charset="0"/>
                        </a:rPr>
                        <m:t> ×</m:t>
                      </m:r>
                      <m:r>
                        <m:rPr>
                          <m:sty m:val="p"/>
                        </m:rPr>
                        <a:rPr lang="en-US" b="0" i="0" dirty="0" smtClean="0">
                          <a:latin typeface="Cambria Math" panose="02040503050406030204" pitchFamily="18" charset="0"/>
                          <a:ea typeface="Cambria Math" panose="02040503050406030204" pitchFamily="18" charset="0"/>
                        </a:rPr>
                        <m:t>m</m:t>
                      </m:r>
                      <m:r>
                        <a:rPr lang="en-US" b="0" i="1" dirty="0" smtClean="0">
                          <a:latin typeface="Cambria Math" panose="02040503050406030204" pitchFamily="18" charset="0"/>
                          <a:ea typeface="Cambria Math" panose="02040503050406030204" pitchFamily="18" charset="0"/>
                        </a:rPr>
                        <m:t>×</m:t>
                      </m:r>
                      <m:r>
                        <m:rPr>
                          <m:sty m:val="p"/>
                        </m:rPr>
                        <a:rPr lang="en-US" b="0" i="0" dirty="0" smtClean="0">
                          <a:latin typeface="Cambria Math" panose="02040503050406030204" pitchFamily="18" charset="0"/>
                          <a:ea typeface="Cambria Math" panose="02040503050406030204" pitchFamily="18" charset="0"/>
                        </a:rPr>
                        <m:t>i</m:t>
                      </m:r>
                    </m:oMath>
                  </m:oMathPara>
                </a14:m>
                <a:endParaRPr lang="en-US" b="0"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l-GR" i="1" dirty="0">
                          <a:latin typeface="Cambria Math" panose="02040503050406030204" pitchFamily="18" charset="0"/>
                          <a:ea typeface="Cambria Math" panose="02040503050406030204" pitchFamily="18" charset="0"/>
                        </a:rPr>
                        <m:t>Δ</m:t>
                      </m:r>
                      <m:r>
                        <a:rPr lang="en-US" i="1" dirty="0">
                          <a:latin typeface="Cambria Math" panose="02040503050406030204" pitchFamily="18" charset="0"/>
                        </a:rPr>
                        <m:t>𝑇</m:t>
                      </m:r>
                      <m:r>
                        <a:rPr lang="en-US" b="0" i="1" baseline="-25000" dirty="0" smtClean="0">
                          <a:latin typeface="Cambria Math" panose="02040503050406030204" pitchFamily="18" charset="0"/>
                        </a:rPr>
                        <m:t>𝑓</m:t>
                      </m:r>
                      <m:r>
                        <a:rPr lang="en-US" i="1" dirty="0">
                          <a:latin typeface="Cambria Math" panose="02040503050406030204" pitchFamily="18" charset="0"/>
                        </a:rPr>
                        <m:t>=</m:t>
                      </m:r>
                      <m:r>
                        <a:rPr lang="en-US" i="1" dirty="0">
                          <a:latin typeface="Cambria Math" panose="02040503050406030204" pitchFamily="18" charset="0"/>
                        </a:rPr>
                        <m:t>𝑘𝑓</m:t>
                      </m:r>
                      <m:r>
                        <a:rPr lang="en-US" i="1" dirty="0">
                          <a:latin typeface="Cambria Math" panose="02040503050406030204" pitchFamily="18" charset="0"/>
                        </a:rPr>
                        <m:t> ×</m:t>
                      </m:r>
                      <m:r>
                        <m:rPr>
                          <m:sty m:val="p"/>
                        </m:rPr>
                        <a:rPr lang="en-US" i="0" dirty="0">
                          <a:latin typeface="Cambria Math" panose="02040503050406030204" pitchFamily="18" charset="0"/>
                          <a:ea typeface="Cambria Math" panose="02040503050406030204" pitchFamily="18" charset="0"/>
                        </a:rPr>
                        <m:t>m</m:t>
                      </m:r>
                      <m:r>
                        <a:rPr lang="en-US" i="1" dirty="0">
                          <a:latin typeface="Cambria Math" panose="02040503050406030204" pitchFamily="18" charset="0"/>
                          <a:ea typeface="Cambria Math" panose="02040503050406030204" pitchFamily="18" charset="0"/>
                        </a:rPr>
                        <m:t>×</m:t>
                      </m:r>
                      <m:r>
                        <m:rPr>
                          <m:sty m:val="p"/>
                        </m:rPr>
                        <a:rPr lang="en-US" i="0" dirty="0">
                          <a:latin typeface="Cambria Math" panose="02040503050406030204" pitchFamily="18" charset="0"/>
                          <a:ea typeface="Cambria Math" panose="02040503050406030204" pitchFamily="18" charset="0"/>
                        </a:rPr>
                        <m:t>i</m:t>
                      </m:r>
                    </m:oMath>
                  </m:oMathPara>
                </a14:m>
                <a:endParaRPr lang="en-US" dirty="0">
                  <a:latin typeface="Cambria Math" panose="02040503050406030204" pitchFamily="18" charset="0"/>
                  <a:ea typeface="Cambria Math" panose="02040503050406030204" pitchFamily="18" charset="0"/>
                </a:endParaRPr>
              </a:p>
              <a:p>
                <a:pPr marL="0" indent="0">
                  <a:buNone/>
                </a:pPr>
                <a:r>
                  <a:rPr lang="el-GR" sz="2000" dirty="0">
                    <a:ea typeface="Cambria Math" panose="02040503050406030204" pitchFamily="18" charset="0"/>
                  </a:rPr>
                  <a:t>Δ</a:t>
                </a:r>
                <a:r>
                  <a:rPr lang="en-US" sz="2000" i="1" dirty="0">
                    <a:ea typeface="Cambria Math" panose="02040503050406030204" pitchFamily="18" charset="0"/>
                  </a:rPr>
                  <a:t>T</a:t>
                </a:r>
                <a:r>
                  <a:rPr lang="en-US" sz="2000" i="1" baseline="-25000" dirty="0">
                    <a:ea typeface="Cambria Math" panose="02040503050406030204" pitchFamily="18" charset="0"/>
                  </a:rPr>
                  <a:t>b</a:t>
                </a:r>
                <a:r>
                  <a:rPr lang="en-US" sz="2000" i="1" dirty="0">
                    <a:ea typeface="Cambria Math" panose="02040503050406030204" pitchFamily="18" charset="0"/>
                  </a:rPr>
                  <a:t>,  </a:t>
                </a:r>
                <a:r>
                  <a:rPr lang="el-GR" sz="2000" dirty="0">
                    <a:ea typeface="Cambria Math" panose="02040503050406030204" pitchFamily="18" charset="0"/>
                  </a:rPr>
                  <a:t>Δ</a:t>
                </a:r>
                <a:r>
                  <a:rPr lang="en-US" sz="2000" i="1" dirty="0" err="1">
                    <a:ea typeface="Cambria Math" panose="02040503050406030204" pitchFamily="18" charset="0"/>
                  </a:rPr>
                  <a:t>T</a:t>
                </a:r>
                <a:r>
                  <a:rPr lang="en-US" sz="2000" i="1" baseline="-25000" dirty="0" err="1">
                    <a:ea typeface="Cambria Math" panose="02040503050406030204" pitchFamily="18" charset="0"/>
                  </a:rPr>
                  <a:t>f</a:t>
                </a:r>
                <a:r>
                  <a:rPr lang="en-US" sz="2000" i="1" dirty="0">
                    <a:ea typeface="Cambria Math" panose="02040503050406030204" pitchFamily="18" charset="0"/>
                  </a:rPr>
                  <a:t>  </a:t>
                </a:r>
                <a:r>
                  <a:rPr lang="en-US" sz="2000" dirty="0">
                    <a:ea typeface="Cambria Math" panose="02040503050406030204" pitchFamily="18" charset="0"/>
                  </a:rPr>
                  <a:t>= change in boiling, freezing points, respectively</a:t>
                </a:r>
              </a:p>
              <a:p>
                <a:pPr marL="0" indent="0">
                  <a:buNone/>
                </a:pPr>
                <a:r>
                  <a:rPr lang="en-US" sz="2000" dirty="0">
                    <a:ea typeface="Cambria Math" panose="02040503050406030204" pitchFamily="18" charset="0"/>
                  </a:rPr>
                  <a:t>m</a:t>
                </a:r>
                <a:r>
                  <a:rPr lang="en-US" sz="2000" i="1" dirty="0">
                    <a:ea typeface="Cambria Math" panose="02040503050406030204" pitchFamily="18" charset="0"/>
                  </a:rPr>
                  <a:t>  </a:t>
                </a:r>
                <a:r>
                  <a:rPr lang="en-US" sz="2000" dirty="0">
                    <a:ea typeface="Cambria Math" panose="02040503050406030204" pitchFamily="18" charset="0"/>
                  </a:rPr>
                  <a:t>= solution molality</a:t>
                </a:r>
              </a:p>
              <a:p>
                <a:pPr marL="401638" indent="-401638">
                  <a:buNone/>
                </a:pPr>
                <a:r>
                  <a:rPr lang="en-US" sz="2000" dirty="0" err="1">
                    <a:ea typeface="Cambria Math" panose="02040503050406030204" pitchFamily="18" charset="0"/>
                  </a:rPr>
                  <a:t>i</a:t>
                </a:r>
                <a:r>
                  <a:rPr lang="en-US" sz="2000" dirty="0">
                    <a:ea typeface="Cambria Math" panose="02040503050406030204" pitchFamily="18" charset="0"/>
                  </a:rPr>
                  <a:t> = number of particles formed in solution</a:t>
                </a:r>
                <a:br>
                  <a:rPr lang="en-US" sz="2000" dirty="0">
                    <a:ea typeface="Cambria Math" panose="02040503050406030204" pitchFamily="18" charset="0"/>
                  </a:rPr>
                </a:br>
                <a:r>
                  <a:rPr lang="en-US" sz="2000" dirty="0" err="1">
                    <a:solidFill>
                      <a:srgbClr val="FFFF00"/>
                    </a:solidFill>
                    <a:ea typeface="Cambria Math" panose="02040503050406030204" pitchFamily="18" charset="0"/>
                  </a:rPr>
                  <a:t>i</a:t>
                </a:r>
                <a:r>
                  <a:rPr lang="en-US" sz="2000" dirty="0">
                    <a:solidFill>
                      <a:srgbClr val="FFFF00"/>
                    </a:solidFill>
                    <a:ea typeface="Cambria Math" panose="02040503050406030204" pitchFamily="18" charset="0"/>
                  </a:rPr>
                  <a:t> = 1 for molecules, </a:t>
                </a:r>
                <a:r>
                  <a:rPr lang="en-US" sz="2000" dirty="0" err="1">
                    <a:solidFill>
                      <a:srgbClr val="FFFF00"/>
                    </a:solidFill>
                    <a:ea typeface="Cambria Math" panose="02040503050406030204" pitchFamily="18" charset="0"/>
                  </a:rPr>
                  <a:t>i</a:t>
                </a:r>
                <a:r>
                  <a:rPr lang="en-US" sz="2000" dirty="0">
                    <a:solidFill>
                      <a:srgbClr val="FFFF00"/>
                    </a:solidFill>
                    <a:ea typeface="Cambria Math" panose="02040503050406030204" pitchFamily="18" charset="0"/>
                  </a:rPr>
                  <a:t> &lt;= 2 for ions</a:t>
                </a:r>
              </a:p>
              <a:p>
                <a:pPr marL="401638" indent="-401638">
                  <a:buNone/>
                </a:pPr>
                <a:r>
                  <a:rPr lang="en-US" sz="2000" i="1" dirty="0">
                    <a:ea typeface="Cambria Math" panose="02040503050406030204" pitchFamily="18" charset="0"/>
                  </a:rPr>
                  <a:t>k</a:t>
                </a:r>
                <a:r>
                  <a:rPr lang="en-US" sz="2000" i="1" baseline="-25000" dirty="0">
                    <a:ea typeface="Cambria Math" panose="02040503050406030204" pitchFamily="18" charset="0"/>
                  </a:rPr>
                  <a:t>b</a:t>
                </a:r>
                <a:r>
                  <a:rPr lang="en-US" sz="2000" i="1" dirty="0">
                    <a:ea typeface="Cambria Math" panose="02040503050406030204" pitchFamily="18" charset="0"/>
                  </a:rPr>
                  <a:t>, </a:t>
                </a:r>
                <a:r>
                  <a:rPr lang="en-US" sz="2000" i="1" dirty="0" err="1">
                    <a:ea typeface="Cambria Math" panose="02040503050406030204" pitchFamily="18" charset="0"/>
                  </a:rPr>
                  <a:t>k</a:t>
                </a:r>
                <a:r>
                  <a:rPr lang="en-US" sz="2000" i="1" baseline="-25000" dirty="0" err="1">
                    <a:ea typeface="Cambria Math" panose="02040503050406030204" pitchFamily="18" charset="0"/>
                  </a:rPr>
                  <a:t>f</a:t>
                </a:r>
                <a:r>
                  <a:rPr lang="en-US" sz="2000" dirty="0">
                    <a:ea typeface="Cambria Math" panose="02040503050406030204" pitchFamily="18" charset="0"/>
                  </a:rPr>
                  <a:t> = a constant relating </a:t>
                </a:r>
                <a:r>
                  <a:rPr lang="el-GR" sz="2000" dirty="0">
                    <a:ea typeface="Cambria Math" panose="02040503050406030204" pitchFamily="18" charset="0"/>
                  </a:rPr>
                  <a:t>Δ</a:t>
                </a:r>
                <a:r>
                  <a:rPr lang="en-US" sz="2000" i="1" dirty="0">
                    <a:ea typeface="Cambria Math" panose="02040503050406030204" pitchFamily="18" charset="0"/>
                  </a:rPr>
                  <a:t>T</a:t>
                </a:r>
                <a:r>
                  <a:rPr lang="en-US" sz="2000" dirty="0">
                    <a:ea typeface="Cambria Math" panose="02040503050406030204" pitchFamily="18" charset="0"/>
                  </a:rPr>
                  <a:t> to molality and particle number</a:t>
                </a:r>
              </a:p>
              <a:p>
                <a:pPr marL="0" indent="0">
                  <a:buNone/>
                </a:pPr>
                <a:endParaRPr lang="en-US" dirty="0">
                  <a:latin typeface="Cambria Math" panose="02040503050406030204" pitchFamily="18" charset="0"/>
                  <a:ea typeface="Cambria Math" panose="02040503050406030204" pitchFamily="18" charset="0"/>
                </a:endParaRPr>
              </a:p>
              <a:p>
                <a:endParaRPr lang="en-US" dirty="0">
                  <a:latin typeface="Cambria Math" panose="02040503050406030204" pitchFamily="18" charset="0"/>
                  <a:ea typeface="Cambria Math" panose="02040503050406030204" pitchFamily="18" charset="0"/>
                </a:endParaRPr>
              </a:p>
              <a:p>
                <a:endParaRPr lang="en-US" dirty="0"/>
              </a:p>
            </p:txBody>
          </p:sp>
        </mc:Choice>
        <mc:Fallback xmlns="">
          <p:sp>
            <p:nvSpPr>
              <p:cNvPr id="5" name="Content Placeholder 4">
                <a:extLst>
                  <a:ext uri="{FF2B5EF4-FFF2-40B4-BE49-F238E27FC236}">
                    <a16:creationId xmlns:a16="http://schemas.microsoft.com/office/drawing/2014/main" id="{B967D7C7-777D-17E9-5219-D541F700A9AD}"/>
                  </a:ext>
                </a:extLst>
              </p:cNvPr>
              <p:cNvSpPr>
                <a:spLocks noGrp="1" noRot="1" noChangeAspect="1" noMove="1" noResize="1" noEditPoints="1" noAdjustHandles="1" noChangeArrowheads="1" noChangeShapeType="1" noTextEdit="1"/>
              </p:cNvSpPr>
              <p:nvPr>
                <p:ph idx="1"/>
              </p:nvPr>
            </p:nvSpPr>
            <p:spPr>
              <a:xfrm>
                <a:off x="378177" y="981489"/>
                <a:ext cx="8387645" cy="5383503"/>
              </a:xfrm>
              <a:blipFill>
                <a:blip r:embed="rId2"/>
                <a:stretch>
                  <a:fillRect l="-799" t="-793"/>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812D9A1-ED08-ED45-9D01-87F02E0ED0E0}"/>
              </a:ext>
            </a:extLst>
          </p:cNvPr>
          <p:cNvSpPr>
            <a:spLocks noGrp="1"/>
          </p:cNvSpPr>
          <p:nvPr>
            <p:ph type="sldNum" sz="quarter" idx="10"/>
          </p:nvPr>
        </p:nvSpPr>
        <p:spPr/>
        <p:txBody>
          <a:bodyPr/>
          <a:lstStyle/>
          <a:p>
            <a:fld id="{48B47BF4-C530-47F3-8F78-E261EA428483}" type="slidenum">
              <a:rPr lang="en-US" smtClean="0"/>
              <a:pPr/>
              <a:t>47</a:t>
            </a:fld>
            <a:endParaRPr lang="en-US" dirty="0"/>
          </a:p>
        </p:txBody>
      </p:sp>
      <p:pic>
        <p:nvPicPr>
          <p:cNvPr id="6" name="Picture 5">
            <a:extLst>
              <a:ext uri="{FF2B5EF4-FFF2-40B4-BE49-F238E27FC236}">
                <a16:creationId xmlns:a16="http://schemas.microsoft.com/office/drawing/2014/main" id="{01D46949-DBE7-854C-50D6-ACCFB40B02A7}"/>
              </a:ext>
            </a:extLst>
          </p:cNvPr>
          <p:cNvPicPr>
            <a:picLocks noChangeAspect="1"/>
          </p:cNvPicPr>
          <p:nvPr/>
        </p:nvPicPr>
        <p:blipFill>
          <a:blip r:embed="rId3"/>
          <a:stretch>
            <a:fillRect/>
          </a:stretch>
        </p:blipFill>
        <p:spPr>
          <a:xfrm>
            <a:off x="484632" y="4274866"/>
            <a:ext cx="7940934" cy="2158783"/>
          </a:xfrm>
          <a:prstGeom prst="rect">
            <a:avLst/>
          </a:prstGeom>
        </p:spPr>
      </p:pic>
    </p:spTree>
    <p:extLst>
      <p:ext uri="{BB962C8B-B14F-4D97-AF65-F5344CB8AC3E}">
        <p14:creationId xmlns:p14="http://schemas.microsoft.com/office/powerpoint/2010/main" val="24148122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97497-D7B1-128B-288A-D57F54BE3BC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1A4904B-5466-F72F-53F7-4510179DAE57}"/>
              </a:ext>
            </a:extLst>
          </p:cNvPr>
          <p:cNvSpPr>
            <a:spLocks noGrp="1"/>
          </p:cNvSpPr>
          <p:nvPr>
            <p:ph type="title"/>
          </p:nvPr>
        </p:nvSpPr>
        <p:spPr>
          <a:xfrm>
            <a:off x="372533" y="177860"/>
            <a:ext cx="8421512" cy="769441"/>
          </a:xfrm>
        </p:spPr>
        <p:txBody>
          <a:bodyPr/>
          <a:lstStyle/>
          <a:p>
            <a:r>
              <a:rPr lang="en-US" sz="4400" dirty="0"/>
              <a:t>Osmosis</a:t>
            </a:r>
          </a:p>
        </p:txBody>
      </p:sp>
      <p:sp>
        <p:nvSpPr>
          <p:cNvPr id="5" name="Content Placeholder 4">
            <a:extLst>
              <a:ext uri="{FF2B5EF4-FFF2-40B4-BE49-F238E27FC236}">
                <a16:creationId xmlns:a16="http://schemas.microsoft.com/office/drawing/2014/main" id="{252F1AF0-5D1F-DD80-0DFE-BBEEC8DB03FF}"/>
              </a:ext>
            </a:extLst>
          </p:cNvPr>
          <p:cNvSpPr>
            <a:spLocks noGrp="1"/>
          </p:cNvSpPr>
          <p:nvPr>
            <p:ph idx="1"/>
          </p:nvPr>
        </p:nvSpPr>
        <p:spPr>
          <a:xfrm>
            <a:off x="378177" y="984136"/>
            <a:ext cx="8387645" cy="5383503"/>
          </a:xfrm>
        </p:spPr>
        <p:txBody>
          <a:bodyPr/>
          <a:lstStyle/>
          <a:p>
            <a:r>
              <a:rPr lang="en-US" b="1" dirty="0">
                <a:solidFill>
                  <a:srgbClr val="00FF00"/>
                </a:solidFill>
              </a:rPr>
              <a:t>Osmosis</a:t>
            </a:r>
            <a:r>
              <a:rPr lang="en-US" dirty="0"/>
              <a:t> is net movement of </a:t>
            </a:r>
            <a:r>
              <a:rPr lang="en-US" dirty="0">
                <a:solidFill>
                  <a:srgbClr val="FF00FF"/>
                </a:solidFill>
              </a:rPr>
              <a:t>solvent</a:t>
            </a:r>
            <a:r>
              <a:rPr lang="en-US" dirty="0"/>
              <a:t> molecules (typically water) across a </a:t>
            </a:r>
            <a:r>
              <a:rPr lang="en-US" dirty="0">
                <a:solidFill>
                  <a:schemeClr val="accent1">
                    <a:lumMod val="60000"/>
                    <a:lumOff val="40000"/>
                  </a:schemeClr>
                </a:solidFill>
              </a:rPr>
              <a:t>selectively </a:t>
            </a:r>
            <a:br>
              <a:rPr lang="en-US" dirty="0">
                <a:solidFill>
                  <a:schemeClr val="accent1">
                    <a:lumMod val="60000"/>
                    <a:lumOff val="40000"/>
                  </a:schemeClr>
                </a:solidFill>
              </a:rPr>
            </a:br>
            <a:r>
              <a:rPr lang="en-US" dirty="0">
                <a:solidFill>
                  <a:schemeClr val="accent1">
                    <a:lumMod val="60000"/>
                    <a:lumOff val="40000"/>
                  </a:schemeClr>
                </a:solidFill>
              </a:rPr>
              <a:t>(“semi-”) permeable membrane </a:t>
            </a:r>
            <a:r>
              <a:rPr lang="en-US" dirty="0"/>
              <a:t>because solution concentrations differ across the membrane</a:t>
            </a:r>
          </a:p>
          <a:p>
            <a:r>
              <a:rPr lang="en-US" sz="2000" dirty="0"/>
              <a:t>Solute is not permeable (does</a:t>
            </a:r>
            <a:br>
              <a:rPr lang="en-US" sz="2000" dirty="0"/>
            </a:br>
            <a:r>
              <a:rPr lang="en-US" sz="2000" dirty="0"/>
              <a:t>not pass through the</a:t>
            </a:r>
            <a:br>
              <a:rPr lang="en-US" sz="2000" dirty="0"/>
            </a:br>
            <a:r>
              <a:rPr lang="en-US" sz="2000" dirty="0"/>
              <a:t>membrane) but solvent</a:t>
            </a:r>
            <a:br>
              <a:rPr lang="en-US" sz="2000" dirty="0"/>
            </a:br>
            <a:r>
              <a:rPr lang="en-US" sz="2000" dirty="0"/>
              <a:t>molecules do pass</a:t>
            </a:r>
          </a:p>
          <a:p>
            <a:r>
              <a:rPr lang="en-US" sz="2000" dirty="0"/>
              <a:t>The movement of solvent</a:t>
            </a:r>
            <a:br>
              <a:rPr lang="en-US" sz="2000" dirty="0"/>
            </a:br>
            <a:r>
              <a:rPr lang="en-US" sz="2000" dirty="0"/>
              <a:t>molecules is because a force</a:t>
            </a:r>
            <a:br>
              <a:rPr lang="en-US" sz="2000" dirty="0"/>
            </a:br>
            <a:r>
              <a:rPr lang="en-US" sz="2000" dirty="0"/>
              <a:t>(as a </a:t>
            </a:r>
            <a:r>
              <a:rPr lang="en-US" sz="2000" b="1" dirty="0">
                <a:solidFill>
                  <a:schemeClr val="accent1">
                    <a:lumMod val="60000"/>
                    <a:lumOff val="40000"/>
                  </a:schemeClr>
                </a:solidFill>
              </a:rPr>
              <a:t>pressure</a:t>
            </a:r>
            <a:r>
              <a:rPr lang="en-US" sz="2000" dirty="0"/>
              <a:t>) to equalize</a:t>
            </a:r>
            <a:br>
              <a:rPr lang="en-US" sz="2000" dirty="0"/>
            </a:br>
            <a:r>
              <a:rPr lang="en-US" sz="2000" dirty="0"/>
              <a:t>or the solute concentrations </a:t>
            </a:r>
            <a:br>
              <a:rPr lang="en-US" sz="2000" dirty="0"/>
            </a:br>
            <a:r>
              <a:rPr lang="en-US" sz="2000" dirty="0"/>
              <a:t>on both sides</a:t>
            </a:r>
          </a:p>
          <a:p>
            <a:r>
              <a:rPr lang="en-US" sz="2000" dirty="0"/>
              <a:t>This can cause the volume of</a:t>
            </a:r>
            <a:br>
              <a:rPr lang="en-US" sz="2000" dirty="0"/>
            </a:br>
            <a:r>
              <a:rPr lang="en-US" sz="2000" dirty="0"/>
              <a:t>solution to be greater on one</a:t>
            </a:r>
            <a:br>
              <a:rPr lang="en-US" sz="2000" dirty="0"/>
            </a:br>
            <a:r>
              <a:rPr lang="en-US" sz="2000" dirty="0"/>
              <a:t>side of the membrane compared</a:t>
            </a:r>
            <a:br>
              <a:rPr lang="en-US" sz="2000" dirty="0"/>
            </a:br>
            <a:r>
              <a:rPr lang="en-US" sz="2000" dirty="0"/>
              <a:t>to the other</a:t>
            </a:r>
          </a:p>
        </p:txBody>
      </p:sp>
      <p:sp>
        <p:nvSpPr>
          <p:cNvPr id="2" name="Slide Number Placeholder 1">
            <a:extLst>
              <a:ext uri="{FF2B5EF4-FFF2-40B4-BE49-F238E27FC236}">
                <a16:creationId xmlns:a16="http://schemas.microsoft.com/office/drawing/2014/main" id="{83CA0C77-BB16-3B1D-BD1E-0442DF71E5CB}"/>
              </a:ext>
            </a:extLst>
          </p:cNvPr>
          <p:cNvSpPr>
            <a:spLocks noGrp="1"/>
          </p:cNvSpPr>
          <p:nvPr>
            <p:ph type="sldNum" sz="quarter" idx="10"/>
          </p:nvPr>
        </p:nvSpPr>
        <p:spPr/>
        <p:txBody>
          <a:bodyPr/>
          <a:lstStyle/>
          <a:p>
            <a:fld id="{48B47BF4-C530-47F3-8F78-E261EA428483}" type="slidenum">
              <a:rPr lang="en-US" smtClean="0"/>
              <a:pPr/>
              <a:t>48</a:t>
            </a:fld>
            <a:endParaRPr lang="en-US" dirty="0"/>
          </a:p>
        </p:txBody>
      </p:sp>
      <p:pic>
        <p:nvPicPr>
          <p:cNvPr id="7" name="Picture 6">
            <a:extLst>
              <a:ext uri="{FF2B5EF4-FFF2-40B4-BE49-F238E27FC236}">
                <a16:creationId xmlns:a16="http://schemas.microsoft.com/office/drawing/2014/main" id="{726910E2-CF70-69DD-1C50-7DB961690E64}"/>
              </a:ext>
            </a:extLst>
          </p:cNvPr>
          <p:cNvPicPr>
            <a:picLocks noChangeAspect="1"/>
          </p:cNvPicPr>
          <p:nvPr/>
        </p:nvPicPr>
        <p:blipFill>
          <a:blip r:embed="rId2"/>
          <a:stretch>
            <a:fillRect/>
          </a:stretch>
        </p:blipFill>
        <p:spPr>
          <a:xfrm>
            <a:off x="4812926" y="2642616"/>
            <a:ext cx="4226047" cy="2066544"/>
          </a:xfrm>
          <a:prstGeom prst="rect">
            <a:avLst/>
          </a:prstGeom>
        </p:spPr>
      </p:pic>
      <p:sp>
        <p:nvSpPr>
          <p:cNvPr id="9" name="TextBox 8">
            <a:extLst>
              <a:ext uri="{FF2B5EF4-FFF2-40B4-BE49-F238E27FC236}">
                <a16:creationId xmlns:a16="http://schemas.microsoft.com/office/drawing/2014/main" id="{20FD35E4-B33A-D12A-E6AE-769E24F2C93F}"/>
              </a:ext>
            </a:extLst>
          </p:cNvPr>
          <p:cNvSpPr txBox="1"/>
          <p:nvPr/>
        </p:nvSpPr>
        <p:spPr>
          <a:xfrm>
            <a:off x="4992623" y="4892040"/>
            <a:ext cx="3801421" cy="1754326"/>
          </a:xfrm>
          <a:prstGeom prst="rect">
            <a:avLst/>
          </a:prstGeom>
          <a:noFill/>
        </p:spPr>
        <p:txBody>
          <a:bodyPr wrap="square" rtlCol="0">
            <a:spAutoFit/>
          </a:bodyPr>
          <a:lstStyle/>
          <a:p>
            <a:r>
              <a:rPr lang="en-US" sz="1200" dirty="0">
                <a:solidFill>
                  <a:schemeClr val="bg1"/>
                </a:solidFill>
                <a:latin typeface="Times New Roman" panose="02020603050405020304" pitchFamily="18" charset="0"/>
                <a:cs typeface="Times New Roman" panose="02020603050405020304" pitchFamily="18" charset="0"/>
              </a:rPr>
              <a:t>Figure: Osmosis. (a) Two solutions of differing concentrations are placed on either side of a semipermeable membrane. (b) When osmosis occurs, solvent molecules selectively pass through the membrane from the dilute solution to the concentrated solution, diluting it until the two concentrations are the same. The pressure exerted by the different height of the solution on the right is called the osmotic pressure. (CC BY-SA-NC 3.0; anonymous)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5D3FB8-8928-FDD3-7257-A59388FC1E80}"/>
                  </a:ext>
                </a:extLst>
              </p:cNvPr>
              <p:cNvSpPr txBox="1"/>
              <p:nvPr/>
            </p:nvSpPr>
            <p:spPr>
              <a:xfrm>
                <a:off x="4114800" y="2971800"/>
                <a:ext cx="181286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a:fld id="{825F15A7-03F4-43D7-82C5-3E23DA2F108C}" type="mathplaceholder">
                        <a:rPr lang="en-US" sz="1600" i="1" smtClean="0">
                          <a:solidFill>
                            <a:schemeClr val="bg1"/>
                          </a:solidFill>
                          <a:latin typeface="Cambria Math" panose="02040503050406030204" pitchFamily="18" charset="0"/>
                        </a:rPr>
                        <a:t>Type equation here.</a:t>
                      </a:fld>
                    </m:oMath>
                  </m:oMathPara>
                </a14:m>
                <a:endParaRPr lang="en-US" sz="1600" dirty="0">
                  <a:solidFill>
                    <a:schemeClr val="bg1"/>
                  </a:solidFill>
                </a:endParaRPr>
              </a:p>
            </p:txBody>
          </p:sp>
        </mc:Choice>
        <mc:Fallback xmlns="">
          <p:sp>
            <p:nvSpPr>
              <p:cNvPr id="10" name="TextBox 9">
                <a:extLst>
                  <a:ext uri="{FF2B5EF4-FFF2-40B4-BE49-F238E27FC236}">
                    <a16:creationId xmlns:a16="http://schemas.microsoft.com/office/drawing/2014/main" id="{155D3FB8-8928-FDD3-7257-A59388FC1E80}"/>
                  </a:ext>
                </a:extLst>
              </p:cNvPr>
              <p:cNvSpPr txBox="1">
                <a:spLocks noRot="1" noChangeAspect="1" noMove="1" noResize="1" noEditPoints="1" noAdjustHandles="1" noChangeArrowheads="1" noChangeShapeType="1" noTextEdit="1"/>
              </p:cNvSpPr>
              <p:nvPr/>
            </p:nvSpPr>
            <p:spPr>
              <a:xfrm>
                <a:off x="4114800" y="2971800"/>
                <a:ext cx="1812869" cy="246221"/>
              </a:xfrm>
              <a:prstGeom prst="rect">
                <a:avLst/>
              </a:prstGeom>
              <a:blipFill>
                <a:blip r:embed="rId3"/>
                <a:stretch>
                  <a:fillRect l="-2694" r="-1684" b="-32500"/>
                </a:stretch>
              </a:blipFill>
            </p:spPr>
            <p:txBody>
              <a:bodyPr/>
              <a:lstStyle/>
              <a:p>
                <a:r>
                  <a:rPr lang="en-US">
                    <a:noFill/>
                  </a:rPr>
                  <a:t> </a:t>
                </a:r>
              </a:p>
            </p:txBody>
          </p:sp>
        </mc:Fallback>
      </mc:AlternateContent>
    </p:spTree>
    <p:extLst>
      <p:ext uri="{BB962C8B-B14F-4D97-AF65-F5344CB8AC3E}">
        <p14:creationId xmlns:p14="http://schemas.microsoft.com/office/powerpoint/2010/main" val="14297754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87228-D28C-F66F-1219-0F520502E8E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12C8A0C-DE08-9B25-C336-7D6DFE4E8712}"/>
              </a:ext>
            </a:extLst>
          </p:cNvPr>
          <p:cNvSpPr>
            <a:spLocks noGrp="1"/>
          </p:cNvSpPr>
          <p:nvPr>
            <p:ph type="title"/>
          </p:nvPr>
        </p:nvSpPr>
        <p:spPr>
          <a:xfrm>
            <a:off x="372533" y="177860"/>
            <a:ext cx="8421512" cy="769441"/>
          </a:xfrm>
        </p:spPr>
        <p:txBody>
          <a:bodyPr/>
          <a:lstStyle/>
          <a:p>
            <a:r>
              <a:rPr lang="en-US" sz="4400" dirty="0"/>
              <a:t>Osmotic Pressure</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CBF8E67F-8803-62C8-3920-9A112B02417D}"/>
                  </a:ext>
                </a:extLst>
              </p:cNvPr>
              <p:cNvSpPr>
                <a:spLocks noGrp="1"/>
              </p:cNvSpPr>
              <p:nvPr>
                <p:ph idx="1"/>
              </p:nvPr>
            </p:nvSpPr>
            <p:spPr>
              <a:xfrm>
                <a:off x="378177" y="984136"/>
                <a:ext cx="5044215" cy="5383503"/>
              </a:xfrm>
            </p:spPr>
            <p:txBody>
              <a:bodyPr/>
              <a:lstStyle/>
              <a:p>
                <a:r>
                  <a:rPr lang="en-US" sz="1800" b="1" dirty="0">
                    <a:solidFill>
                      <a:srgbClr val="00FF00"/>
                    </a:solidFill>
                  </a:rPr>
                  <a:t>Osmotic pressure </a:t>
                </a:r>
                <a:r>
                  <a:rPr lang="en-US" sz="1800" dirty="0"/>
                  <a:t>(symbolized by a capital Greek letter </a:t>
                </a:r>
                <a:r>
                  <a:rPr lang="en-US" sz="1800" b="1" dirty="0">
                    <a:solidFill>
                      <a:srgbClr val="FFC000"/>
                    </a:solidFill>
                  </a:rPr>
                  <a:t>pi </a:t>
                </a:r>
                <a:r>
                  <a:rPr lang="en-US" sz="1800" b="1" dirty="0">
                    <a:solidFill>
                      <a:srgbClr val="FFC000"/>
                    </a:solidFill>
                    <a:latin typeface="Symbol" panose="05050102010706020507" pitchFamily="18" charset="2"/>
                  </a:rPr>
                  <a:t>P</a:t>
                </a:r>
                <a:r>
                  <a:rPr lang="en-US" sz="1800" dirty="0"/>
                  <a:t>, standing for a pressure) can be measured as a function of the difference in height difference of the levels of solution on both sides of the membrane</a:t>
                </a:r>
              </a:p>
              <a:p>
                <a:r>
                  <a:rPr lang="en-US" sz="1800" dirty="0"/>
                  <a:t>Mathematically, osmotic pressure has the equation:</a:t>
                </a:r>
              </a:p>
              <a:p>
                <a14:m>
                  <m:oMath xmlns:m="http://schemas.openxmlformats.org/officeDocument/2006/math">
                    <m:r>
                      <a:rPr lang="el-GR" sz="2000" b="1" i="1" smtClean="0">
                        <a:solidFill>
                          <a:srgbClr val="FFFF00"/>
                        </a:solidFill>
                        <a:latin typeface="Cambria Math" panose="02040503050406030204" pitchFamily="18" charset="0"/>
                        <a:ea typeface="Cambria Math" panose="02040503050406030204" pitchFamily="18" charset="0"/>
                      </a:rPr>
                      <m:t>𝜫</m:t>
                    </m:r>
                    <m:r>
                      <a:rPr lang="en-US" sz="2000" b="1" i="1" smtClean="0">
                        <a:solidFill>
                          <a:srgbClr val="FFFF00"/>
                        </a:solidFill>
                        <a:latin typeface="Cambria Math" panose="02040503050406030204" pitchFamily="18" charset="0"/>
                      </a:rPr>
                      <m:t>=</m:t>
                    </m:r>
                    <m:r>
                      <a:rPr lang="en-US" sz="2000" b="1" i="1" smtClean="0">
                        <a:solidFill>
                          <a:srgbClr val="FFFF00"/>
                        </a:solidFill>
                        <a:latin typeface="Cambria Math" panose="02040503050406030204" pitchFamily="18" charset="0"/>
                      </a:rPr>
                      <m:t>𝑴𝑹𝑻</m:t>
                    </m:r>
                  </m:oMath>
                </a14:m>
                <a:endParaRPr lang="en-US" sz="2000" b="1" dirty="0">
                  <a:solidFill>
                    <a:srgbClr val="FFFF00"/>
                  </a:solidFill>
                </a:endParaRPr>
              </a:p>
              <a:p>
                <a:pPr marL="231775" lvl="1" indent="0">
                  <a:buNone/>
                </a:pPr>
                <a:r>
                  <a:rPr lang="en-US" sz="1600" dirty="0"/>
                  <a:t>Where </a:t>
                </a:r>
                <a:r>
                  <a:rPr lang="en-US" sz="1600" b="1" i="1" dirty="0">
                    <a:solidFill>
                      <a:srgbClr val="FFC000"/>
                    </a:solidFill>
                  </a:rPr>
                  <a:t>M</a:t>
                </a:r>
                <a:r>
                  <a:rPr lang="en-US" sz="1600" dirty="0"/>
                  <a:t> = </a:t>
                </a:r>
                <a:r>
                  <a:rPr lang="en-US" sz="1600" dirty="0">
                    <a:solidFill>
                      <a:schemeClr val="accent1">
                        <a:lumMod val="60000"/>
                        <a:lumOff val="40000"/>
                      </a:schemeClr>
                    </a:solidFill>
                  </a:rPr>
                  <a:t>solution molarity</a:t>
                </a:r>
                <a:r>
                  <a:rPr lang="en-US" sz="1600" dirty="0"/>
                  <a:t>, </a:t>
                </a:r>
                <a:r>
                  <a:rPr lang="en-US" sz="1600" b="1" i="1" dirty="0">
                    <a:solidFill>
                      <a:srgbClr val="FFC000"/>
                    </a:solidFill>
                  </a:rPr>
                  <a:t>R</a:t>
                </a:r>
                <a:r>
                  <a:rPr lang="en-US" sz="1600" dirty="0"/>
                  <a:t> = </a:t>
                </a:r>
                <a:r>
                  <a:rPr lang="en-US" sz="1600" dirty="0">
                    <a:solidFill>
                      <a:schemeClr val="accent1">
                        <a:lumMod val="60000"/>
                        <a:lumOff val="40000"/>
                      </a:schemeClr>
                    </a:solidFill>
                  </a:rPr>
                  <a:t>ideal gas constant</a:t>
                </a:r>
                <a:r>
                  <a:rPr lang="en-US" sz="1600" dirty="0"/>
                  <a:t>, and </a:t>
                </a:r>
                <a:r>
                  <a:rPr lang="en-US" sz="1600" b="1" i="1" dirty="0">
                    <a:solidFill>
                      <a:srgbClr val="FFC000"/>
                    </a:solidFill>
                  </a:rPr>
                  <a:t>T</a:t>
                </a:r>
                <a:r>
                  <a:rPr lang="en-US" sz="1600" dirty="0"/>
                  <a:t> = </a:t>
                </a:r>
                <a:r>
                  <a:rPr lang="en-US" sz="1600" dirty="0">
                    <a:solidFill>
                      <a:schemeClr val="accent1">
                        <a:lumMod val="60000"/>
                        <a:lumOff val="40000"/>
                      </a:schemeClr>
                    </a:solidFill>
                  </a:rPr>
                  <a:t>temperature in K</a:t>
                </a:r>
              </a:p>
              <a:p>
                <a:pPr marL="0" indent="-4763">
                  <a:buNone/>
                </a:pPr>
                <a:r>
                  <a:rPr lang="en-US" sz="2000" dirty="0">
                    <a:solidFill>
                      <a:srgbClr val="FFFF00"/>
                    </a:solidFill>
                  </a:rPr>
                  <a:t>Osmosis</a:t>
                </a:r>
                <a:r>
                  <a:rPr lang="en-US" sz="2000" dirty="0"/>
                  <a:t> explains what happens to </a:t>
                </a:r>
                <a:r>
                  <a:rPr lang="en-US" sz="2000" dirty="0">
                    <a:solidFill>
                      <a:schemeClr val="accent1">
                        <a:lumMod val="60000"/>
                        <a:lumOff val="40000"/>
                      </a:schemeClr>
                    </a:solidFill>
                  </a:rPr>
                  <a:t>red blood cells </a:t>
                </a:r>
                <a:r>
                  <a:rPr lang="en-US" sz="2000" dirty="0"/>
                  <a:t>whether they remain </a:t>
                </a:r>
                <a:r>
                  <a:rPr lang="en-US" sz="2000" dirty="0">
                    <a:solidFill>
                      <a:srgbClr val="FFFF00"/>
                    </a:solidFill>
                  </a:rPr>
                  <a:t>normal</a:t>
                </a:r>
                <a:r>
                  <a:rPr lang="en-US" sz="2000" dirty="0"/>
                  <a:t>, </a:t>
                </a:r>
                <a:r>
                  <a:rPr lang="en-US" sz="2000" dirty="0">
                    <a:solidFill>
                      <a:srgbClr val="FFFF00"/>
                    </a:solidFill>
                  </a:rPr>
                  <a:t>shrink</a:t>
                </a:r>
                <a:r>
                  <a:rPr lang="en-US" sz="2000" dirty="0"/>
                  <a:t>/</a:t>
                </a:r>
                <a:r>
                  <a:rPr lang="en-US" sz="2000" dirty="0">
                    <a:solidFill>
                      <a:srgbClr val="FFFF00"/>
                    </a:solidFill>
                  </a:rPr>
                  <a:t>shrivel</a:t>
                </a:r>
                <a:r>
                  <a:rPr lang="en-US" sz="2000" dirty="0"/>
                  <a:t> or </a:t>
                </a:r>
                <a:r>
                  <a:rPr lang="en-US" sz="2000" dirty="0">
                    <a:solidFill>
                      <a:srgbClr val="FFFF00"/>
                    </a:solidFill>
                  </a:rPr>
                  <a:t>swell</a:t>
                </a:r>
                <a:r>
                  <a:rPr lang="en-US" sz="2000" dirty="0"/>
                  <a:t> &amp; </a:t>
                </a:r>
                <a:r>
                  <a:rPr lang="en-US" sz="2000" dirty="0">
                    <a:solidFill>
                      <a:srgbClr val="FFFF00"/>
                    </a:solidFill>
                  </a:rPr>
                  <a:t>explode</a:t>
                </a:r>
                <a:r>
                  <a:rPr lang="en-US" sz="2000" dirty="0"/>
                  <a:t> (“</a:t>
                </a:r>
                <a:r>
                  <a:rPr lang="en-US" sz="2000" dirty="0">
                    <a:solidFill>
                      <a:srgbClr val="FFC000"/>
                    </a:solidFill>
                  </a:rPr>
                  <a:t>hemolyze</a:t>
                </a:r>
                <a:r>
                  <a:rPr lang="en-US" sz="2000" dirty="0"/>
                  <a:t>”) in saline solutions that are </a:t>
                </a:r>
                <a:r>
                  <a:rPr lang="en-US" sz="2000" dirty="0">
                    <a:solidFill>
                      <a:srgbClr val="00FF00"/>
                    </a:solidFill>
                  </a:rPr>
                  <a:t>isotonic</a:t>
                </a:r>
                <a:r>
                  <a:rPr lang="en-US" sz="2000" dirty="0"/>
                  <a:t>, </a:t>
                </a:r>
                <a:r>
                  <a:rPr lang="en-US" sz="2000" dirty="0">
                    <a:solidFill>
                      <a:srgbClr val="00FF00"/>
                    </a:solidFill>
                  </a:rPr>
                  <a:t>hypertonic</a:t>
                </a:r>
                <a:r>
                  <a:rPr lang="en-US" sz="2000" dirty="0"/>
                  <a:t> or </a:t>
                </a:r>
                <a:r>
                  <a:rPr lang="en-US" sz="2000" dirty="0">
                    <a:solidFill>
                      <a:srgbClr val="00FF00"/>
                    </a:solidFill>
                  </a:rPr>
                  <a:t>hypotonic</a:t>
                </a:r>
                <a:r>
                  <a:rPr lang="en-US" sz="2000" dirty="0"/>
                  <a:t>, respectively</a:t>
                </a:r>
              </a:p>
            </p:txBody>
          </p:sp>
        </mc:Choice>
        <mc:Fallback xmlns="">
          <p:sp>
            <p:nvSpPr>
              <p:cNvPr id="5" name="Content Placeholder 4">
                <a:extLst>
                  <a:ext uri="{FF2B5EF4-FFF2-40B4-BE49-F238E27FC236}">
                    <a16:creationId xmlns:a16="http://schemas.microsoft.com/office/drawing/2014/main" id="{CBF8E67F-8803-62C8-3920-9A112B02417D}"/>
                  </a:ext>
                </a:extLst>
              </p:cNvPr>
              <p:cNvSpPr>
                <a:spLocks noGrp="1" noRot="1" noChangeAspect="1" noMove="1" noResize="1" noEditPoints="1" noAdjustHandles="1" noChangeArrowheads="1" noChangeShapeType="1" noTextEdit="1"/>
              </p:cNvSpPr>
              <p:nvPr>
                <p:ph idx="1"/>
              </p:nvPr>
            </p:nvSpPr>
            <p:spPr>
              <a:xfrm>
                <a:off x="378177" y="984136"/>
                <a:ext cx="5044215" cy="5383503"/>
              </a:xfrm>
              <a:blipFill>
                <a:blip r:embed="rId2"/>
                <a:stretch>
                  <a:fillRect l="-1208" t="-566" r="-1932"/>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7A766D3-3854-EF07-0B91-8C4E8AA9BD68}"/>
              </a:ext>
            </a:extLst>
          </p:cNvPr>
          <p:cNvSpPr>
            <a:spLocks noGrp="1"/>
          </p:cNvSpPr>
          <p:nvPr>
            <p:ph type="sldNum" sz="quarter" idx="10"/>
          </p:nvPr>
        </p:nvSpPr>
        <p:spPr/>
        <p:txBody>
          <a:bodyPr/>
          <a:lstStyle/>
          <a:p>
            <a:fld id="{48B47BF4-C530-47F3-8F78-E261EA428483}" type="slidenum">
              <a:rPr lang="en-US" smtClean="0"/>
              <a:pPr/>
              <a:t>49</a:t>
            </a:fld>
            <a:endParaRPr lang="en-US" dirty="0"/>
          </a:p>
        </p:txBody>
      </p:sp>
      <p:pic>
        <p:nvPicPr>
          <p:cNvPr id="7" name="Picture 6">
            <a:extLst>
              <a:ext uri="{FF2B5EF4-FFF2-40B4-BE49-F238E27FC236}">
                <a16:creationId xmlns:a16="http://schemas.microsoft.com/office/drawing/2014/main" id="{E00E1461-8DA5-07D1-A890-69ADDBF96DC2}"/>
              </a:ext>
            </a:extLst>
          </p:cNvPr>
          <p:cNvPicPr>
            <a:picLocks noChangeAspect="1"/>
          </p:cNvPicPr>
          <p:nvPr/>
        </p:nvPicPr>
        <p:blipFill>
          <a:blip r:embed="rId3"/>
          <a:stretch>
            <a:fillRect/>
          </a:stretch>
        </p:blipFill>
        <p:spPr>
          <a:xfrm>
            <a:off x="5549444" y="621658"/>
            <a:ext cx="3433906" cy="1679186"/>
          </a:xfrm>
          <a:prstGeom prst="rect">
            <a:avLst/>
          </a:prstGeom>
        </p:spPr>
      </p:pic>
      <p:pic>
        <p:nvPicPr>
          <p:cNvPr id="8" name="Picture 7">
            <a:extLst>
              <a:ext uri="{FF2B5EF4-FFF2-40B4-BE49-F238E27FC236}">
                <a16:creationId xmlns:a16="http://schemas.microsoft.com/office/drawing/2014/main" id="{268F5422-6410-A6FB-ACEC-E71647061060}"/>
              </a:ext>
            </a:extLst>
          </p:cNvPr>
          <p:cNvPicPr>
            <a:picLocks noChangeAspect="1"/>
          </p:cNvPicPr>
          <p:nvPr/>
        </p:nvPicPr>
        <p:blipFill>
          <a:blip r:embed="rId4"/>
          <a:stretch>
            <a:fillRect/>
          </a:stretch>
        </p:blipFill>
        <p:spPr>
          <a:xfrm>
            <a:off x="5422392" y="2826621"/>
            <a:ext cx="3560958" cy="3271362"/>
          </a:xfrm>
          <a:prstGeom prst="rect">
            <a:avLst/>
          </a:prstGeom>
        </p:spPr>
      </p:pic>
    </p:spTree>
    <p:extLst>
      <p:ext uri="{BB962C8B-B14F-4D97-AF65-F5344CB8AC3E}">
        <p14:creationId xmlns:p14="http://schemas.microsoft.com/office/powerpoint/2010/main" val="3238366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7A00B-315A-4CFF-9163-28BA3253ED4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97976B2-DEE7-972D-9C2E-F88E61F4A9E7}"/>
              </a:ext>
            </a:extLst>
          </p:cNvPr>
          <p:cNvSpPr>
            <a:spLocks noGrp="1"/>
          </p:cNvSpPr>
          <p:nvPr>
            <p:ph type="title"/>
          </p:nvPr>
        </p:nvSpPr>
        <p:spPr>
          <a:xfrm>
            <a:off x="372533" y="147082"/>
            <a:ext cx="8421512" cy="830997"/>
          </a:xfrm>
        </p:spPr>
        <p:txBody>
          <a:bodyPr/>
          <a:lstStyle/>
          <a:p>
            <a:r>
              <a:rPr lang="en-US" dirty="0"/>
              <a:t>Solutions: Quiz Time</a:t>
            </a:r>
          </a:p>
        </p:txBody>
      </p:sp>
      <p:sp>
        <p:nvSpPr>
          <p:cNvPr id="5" name="Content Placeholder 4">
            <a:extLst>
              <a:ext uri="{FF2B5EF4-FFF2-40B4-BE49-F238E27FC236}">
                <a16:creationId xmlns:a16="http://schemas.microsoft.com/office/drawing/2014/main" id="{E86D0B62-2F86-A996-EADE-335C626CF235}"/>
              </a:ext>
            </a:extLst>
          </p:cNvPr>
          <p:cNvSpPr>
            <a:spLocks noGrp="1"/>
          </p:cNvSpPr>
          <p:nvPr>
            <p:ph idx="1"/>
          </p:nvPr>
        </p:nvSpPr>
        <p:spPr>
          <a:xfrm>
            <a:off x="378177" y="1129723"/>
            <a:ext cx="8387645" cy="5383503"/>
          </a:xfrm>
        </p:spPr>
        <p:txBody>
          <a:bodyPr/>
          <a:lstStyle/>
          <a:p>
            <a:r>
              <a:rPr lang="en-US" sz="2200" b="1" dirty="0">
                <a:solidFill>
                  <a:srgbClr val="FFC000"/>
                </a:solidFill>
              </a:rPr>
              <a:t>1.00 g</a:t>
            </a:r>
            <a:r>
              <a:rPr lang="en-US" sz="2200" dirty="0"/>
              <a:t> </a:t>
            </a:r>
            <a:r>
              <a:rPr lang="en-US" sz="2200" dirty="0">
                <a:solidFill>
                  <a:schemeClr val="accent1">
                    <a:lumMod val="60000"/>
                    <a:lumOff val="40000"/>
                  </a:schemeClr>
                </a:solidFill>
              </a:rPr>
              <a:t>sucrose</a:t>
            </a:r>
            <a:r>
              <a:rPr lang="en-US" sz="2200" dirty="0"/>
              <a:t> (</a:t>
            </a:r>
            <a:r>
              <a:rPr lang="en-US" sz="2200" dirty="0">
                <a:solidFill>
                  <a:schemeClr val="accent1">
                    <a:lumMod val="60000"/>
                    <a:lumOff val="40000"/>
                  </a:schemeClr>
                </a:solidFill>
              </a:rPr>
              <a:t>C</a:t>
            </a:r>
            <a:r>
              <a:rPr lang="en-US" sz="2200" baseline="-25000" dirty="0">
                <a:solidFill>
                  <a:schemeClr val="accent1">
                    <a:lumMod val="60000"/>
                    <a:lumOff val="40000"/>
                  </a:schemeClr>
                </a:solidFill>
              </a:rPr>
              <a:t>12</a:t>
            </a:r>
            <a:r>
              <a:rPr lang="en-US" sz="2200" dirty="0">
                <a:solidFill>
                  <a:schemeClr val="accent1">
                    <a:lumMod val="60000"/>
                    <a:lumOff val="40000"/>
                  </a:schemeClr>
                </a:solidFill>
              </a:rPr>
              <a:t>H</a:t>
            </a:r>
            <a:r>
              <a:rPr lang="en-US" sz="2200" baseline="-25000" dirty="0">
                <a:solidFill>
                  <a:schemeClr val="accent1">
                    <a:lumMod val="60000"/>
                    <a:lumOff val="40000"/>
                  </a:schemeClr>
                </a:solidFill>
              </a:rPr>
              <a:t>22</a:t>
            </a:r>
            <a:r>
              <a:rPr lang="en-US" sz="2200" dirty="0">
                <a:solidFill>
                  <a:schemeClr val="accent1">
                    <a:lumMod val="60000"/>
                    <a:lumOff val="40000"/>
                  </a:schemeClr>
                </a:solidFill>
              </a:rPr>
              <a:t>O</a:t>
            </a:r>
            <a:r>
              <a:rPr lang="en-US" sz="2200" baseline="-25000" dirty="0">
                <a:solidFill>
                  <a:schemeClr val="accent1">
                    <a:lumMod val="60000"/>
                    <a:lumOff val="40000"/>
                  </a:schemeClr>
                </a:solidFill>
              </a:rPr>
              <a:t>11</a:t>
            </a:r>
            <a:r>
              <a:rPr lang="en-US" sz="2200" dirty="0"/>
              <a:t>) is </a:t>
            </a:r>
            <a:r>
              <a:rPr lang="en-US" sz="2200" dirty="0">
                <a:solidFill>
                  <a:srgbClr val="FFFF00"/>
                </a:solidFill>
              </a:rPr>
              <a:t>dissolved</a:t>
            </a:r>
            <a:r>
              <a:rPr lang="en-US" sz="2200" dirty="0"/>
              <a:t> in </a:t>
            </a:r>
            <a:r>
              <a:rPr lang="en-US" sz="2200" b="1" dirty="0">
                <a:solidFill>
                  <a:srgbClr val="FFC000"/>
                </a:solidFill>
              </a:rPr>
              <a:t>100.0 g</a:t>
            </a:r>
            <a:r>
              <a:rPr lang="en-US" sz="2200" dirty="0"/>
              <a:t> of </a:t>
            </a:r>
            <a:r>
              <a:rPr lang="en-US" sz="2200" dirty="0">
                <a:solidFill>
                  <a:schemeClr val="accent1">
                    <a:lumMod val="60000"/>
                    <a:lumOff val="40000"/>
                  </a:schemeClr>
                </a:solidFill>
              </a:rPr>
              <a:t>H</a:t>
            </a:r>
            <a:r>
              <a:rPr lang="en-US" sz="2200" baseline="-25000" dirty="0">
                <a:solidFill>
                  <a:schemeClr val="accent1">
                    <a:lumMod val="60000"/>
                    <a:lumOff val="40000"/>
                  </a:schemeClr>
                </a:solidFill>
              </a:rPr>
              <a:t>2</a:t>
            </a:r>
            <a:r>
              <a:rPr lang="en-US" sz="2200" dirty="0">
                <a:solidFill>
                  <a:schemeClr val="accent1">
                    <a:lumMod val="60000"/>
                    <a:lumOff val="40000"/>
                  </a:schemeClr>
                </a:solidFill>
              </a:rPr>
              <a:t>O</a:t>
            </a:r>
            <a:r>
              <a:rPr lang="en-US" sz="2200" dirty="0"/>
              <a:t> </a:t>
            </a:r>
            <a:r>
              <a:rPr lang="en-US" sz="2200" dirty="0">
                <a:solidFill>
                  <a:schemeClr val="accent1">
                    <a:lumMod val="60000"/>
                    <a:lumOff val="40000"/>
                  </a:schemeClr>
                </a:solidFill>
              </a:rPr>
              <a:t>liquid</a:t>
            </a:r>
            <a:r>
              <a:rPr lang="en-US" sz="2200" dirty="0"/>
              <a:t> (</a:t>
            </a:r>
            <a:r>
              <a:rPr lang="en-US" sz="2200" dirty="0">
                <a:solidFill>
                  <a:schemeClr val="accent1">
                    <a:lumMod val="60000"/>
                    <a:lumOff val="40000"/>
                  </a:schemeClr>
                </a:solidFill>
              </a:rPr>
              <a:t>water</a:t>
            </a:r>
            <a:r>
              <a:rPr lang="en-US" sz="2200" dirty="0"/>
              <a:t>). What is the </a:t>
            </a:r>
            <a:r>
              <a:rPr lang="en-US" sz="2200" dirty="0">
                <a:solidFill>
                  <a:srgbClr val="00FF00"/>
                </a:solidFill>
              </a:rPr>
              <a:t>solvent</a:t>
            </a:r>
            <a:r>
              <a:rPr lang="en-US" sz="2200" dirty="0"/>
              <a:t> and what is the </a:t>
            </a:r>
            <a:r>
              <a:rPr lang="en-US" sz="2200" dirty="0">
                <a:solidFill>
                  <a:srgbClr val="00FF00"/>
                </a:solidFill>
              </a:rPr>
              <a:t>solute</a:t>
            </a:r>
            <a:r>
              <a:rPr lang="en-US" sz="2200" dirty="0"/>
              <a:t>?</a:t>
            </a:r>
          </a:p>
          <a:p>
            <a:pPr marL="231775" lvl="1" indent="0">
              <a:buNone/>
            </a:pPr>
            <a:r>
              <a:rPr lang="en-US" dirty="0"/>
              <a:t>The </a:t>
            </a:r>
            <a:r>
              <a:rPr lang="en-US" dirty="0">
                <a:solidFill>
                  <a:schemeClr val="accent1">
                    <a:lumMod val="60000"/>
                    <a:lumOff val="40000"/>
                  </a:schemeClr>
                </a:solidFill>
              </a:rPr>
              <a:t>sucrose</a:t>
            </a:r>
            <a:r>
              <a:rPr lang="en-US" dirty="0"/>
              <a:t> is clearly a minor component by mass compared to </a:t>
            </a:r>
            <a:r>
              <a:rPr lang="en-US" dirty="0">
                <a:solidFill>
                  <a:schemeClr val="accent1">
                    <a:lumMod val="60000"/>
                    <a:lumOff val="40000"/>
                  </a:schemeClr>
                </a:solidFill>
              </a:rPr>
              <a:t>water</a:t>
            </a:r>
            <a:r>
              <a:rPr lang="en-US" dirty="0"/>
              <a:t>. </a:t>
            </a:r>
            <a:r>
              <a:rPr lang="en-US" dirty="0">
                <a:solidFill>
                  <a:srgbClr val="FFFF00"/>
                </a:solidFill>
              </a:rPr>
              <a:t>Sucrose</a:t>
            </a:r>
            <a:r>
              <a:rPr lang="en-US" dirty="0"/>
              <a:t> is the </a:t>
            </a:r>
            <a:r>
              <a:rPr lang="en-US" b="1" dirty="0">
                <a:solidFill>
                  <a:srgbClr val="FFC000"/>
                </a:solidFill>
              </a:rPr>
              <a:t>solute</a:t>
            </a:r>
            <a:r>
              <a:rPr lang="en-US" dirty="0"/>
              <a:t>, </a:t>
            </a:r>
            <a:r>
              <a:rPr lang="en-US" dirty="0">
                <a:solidFill>
                  <a:srgbClr val="FFFF00"/>
                </a:solidFill>
              </a:rPr>
              <a:t>water</a:t>
            </a:r>
            <a:r>
              <a:rPr lang="en-US" dirty="0"/>
              <a:t> the </a:t>
            </a:r>
            <a:r>
              <a:rPr lang="en-US" b="1" dirty="0">
                <a:solidFill>
                  <a:srgbClr val="FFC000"/>
                </a:solidFill>
              </a:rPr>
              <a:t>solvent</a:t>
            </a:r>
          </a:p>
          <a:p>
            <a:r>
              <a:rPr lang="en-US" sz="2200" b="1" dirty="0">
                <a:solidFill>
                  <a:srgbClr val="FFC000"/>
                </a:solidFill>
              </a:rPr>
              <a:t>3.33 g</a:t>
            </a:r>
            <a:r>
              <a:rPr lang="en-US" sz="2200" dirty="0"/>
              <a:t> </a:t>
            </a:r>
            <a:r>
              <a:rPr lang="en-US" sz="2200" dirty="0">
                <a:solidFill>
                  <a:schemeClr val="accent1">
                    <a:lumMod val="60000"/>
                    <a:lumOff val="40000"/>
                  </a:schemeClr>
                </a:solidFill>
              </a:rPr>
              <a:t>HCl</a:t>
            </a:r>
            <a:r>
              <a:rPr lang="en-US" sz="2200" dirty="0"/>
              <a:t> </a:t>
            </a:r>
            <a:r>
              <a:rPr lang="en-US" sz="2200" dirty="0">
                <a:solidFill>
                  <a:schemeClr val="accent1">
                    <a:lumMod val="60000"/>
                    <a:lumOff val="40000"/>
                  </a:schemeClr>
                </a:solidFill>
              </a:rPr>
              <a:t>gas</a:t>
            </a:r>
            <a:r>
              <a:rPr lang="en-US" sz="2200" dirty="0"/>
              <a:t> is </a:t>
            </a:r>
            <a:r>
              <a:rPr lang="en-US" sz="2200" dirty="0">
                <a:solidFill>
                  <a:srgbClr val="FFFF00"/>
                </a:solidFill>
              </a:rPr>
              <a:t>dissolved</a:t>
            </a:r>
            <a:r>
              <a:rPr lang="en-US" sz="2200" dirty="0"/>
              <a:t> in </a:t>
            </a:r>
            <a:r>
              <a:rPr lang="en-US" sz="2200" b="1" dirty="0">
                <a:solidFill>
                  <a:srgbClr val="FFC000"/>
                </a:solidFill>
              </a:rPr>
              <a:t>40.0 g</a:t>
            </a:r>
            <a:r>
              <a:rPr lang="en-US" sz="2200" dirty="0"/>
              <a:t> of </a:t>
            </a:r>
            <a:r>
              <a:rPr lang="en-US" sz="2200" dirty="0">
                <a:solidFill>
                  <a:schemeClr val="accent1">
                    <a:lumMod val="60000"/>
                    <a:lumOff val="40000"/>
                  </a:schemeClr>
                </a:solidFill>
              </a:rPr>
              <a:t>CH</a:t>
            </a:r>
            <a:r>
              <a:rPr lang="en-US" sz="2200" baseline="-25000" dirty="0">
                <a:solidFill>
                  <a:schemeClr val="accent1">
                    <a:lumMod val="60000"/>
                    <a:lumOff val="40000"/>
                  </a:schemeClr>
                </a:solidFill>
              </a:rPr>
              <a:t>3</a:t>
            </a:r>
            <a:r>
              <a:rPr lang="en-US" sz="2200" dirty="0">
                <a:solidFill>
                  <a:schemeClr val="accent1">
                    <a:lumMod val="60000"/>
                    <a:lumOff val="40000"/>
                  </a:schemeClr>
                </a:solidFill>
              </a:rPr>
              <a:t>OH </a:t>
            </a:r>
            <a:r>
              <a:rPr lang="en-US" sz="2200" dirty="0"/>
              <a:t>(</a:t>
            </a:r>
            <a:r>
              <a:rPr lang="en-US" sz="2200" dirty="0">
                <a:solidFill>
                  <a:schemeClr val="accent1">
                    <a:lumMod val="60000"/>
                    <a:lumOff val="40000"/>
                  </a:schemeClr>
                </a:solidFill>
              </a:rPr>
              <a:t>methanol, methyl alcohol</a:t>
            </a:r>
            <a:r>
              <a:rPr lang="en-US" sz="2200" dirty="0"/>
              <a:t>). Identify </a:t>
            </a:r>
            <a:r>
              <a:rPr lang="en-US" sz="2200" dirty="0">
                <a:solidFill>
                  <a:srgbClr val="00FF00"/>
                </a:solidFill>
              </a:rPr>
              <a:t>solvent</a:t>
            </a:r>
            <a:r>
              <a:rPr lang="en-US" sz="2200" dirty="0"/>
              <a:t> and </a:t>
            </a:r>
            <a:r>
              <a:rPr lang="en-US" sz="2200" dirty="0">
                <a:solidFill>
                  <a:srgbClr val="00FF00"/>
                </a:solidFill>
              </a:rPr>
              <a:t>solute</a:t>
            </a:r>
            <a:endParaRPr lang="en-US" sz="2200" dirty="0"/>
          </a:p>
          <a:p>
            <a:pPr marL="231775" lvl="1" indent="0">
              <a:buNone/>
            </a:pPr>
            <a:r>
              <a:rPr lang="en-US" dirty="0">
                <a:solidFill>
                  <a:srgbClr val="FFFF00"/>
                </a:solidFill>
              </a:rPr>
              <a:t>HCl (</a:t>
            </a:r>
            <a:r>
              <a:rPr lang="en-US" i="1" dirty="0">
                <a:solidFill>
                  <a:srgbClr val="FFFF00"/>
                </a:solidFill>
              </a:rPr>
              <a:t>g</a:t>
            </a:r>
            <a:r>
              <a:rPr lang="en-US" dirty="0">
                <a:solidFill>
                  <a:srgbClr val="FFFF00"/>
                </a:solidFill>
              </a:rPr>
              <a:t>) </a:t>
            </a:r>
            <a:r>
              <a:rPr lang="en-US" b="1" dirty="0">
                <a:solidFill>
                  <a:srgbClr val="FFC000"/>
                </a:solidFill>
              </a:rPr>
              <a:t>solute</a:t>
            </a:r>
            <a:r>
              <a:rPr lang="en-US" dirty="0"/>
              <a:t>, </a:t>
            </a:r>
            <a:r>
              <a:rPr lang="en-US" dirty="0">
                <a:solidFill>
                  <a:srgbClr val="FFFF00"/>
                </a:solidFill>
              </a:rPr>
              <a:t>CH</a:t>
            </a:r>
            <a:r>
              <a:rPr lang="en-US" baseline="-25000" dirty="0">
                <a:solidFill>
                  <a:srgbClr val="FFFF00"/>
                </a:solidFill>
              </a:rPr>
              <a:t>3</a:t>
            </a:r>
            <a:r>
              <a:rPr lang="en-US" dirty="0">
                <a:solidFill>
                  <a:srgbClr val="FFFF00"/>
                </a:solidFill>
              </a:rPr>
              <a:t>OH</a:t>
            </a:r>
            <a:r>
              <a:rPr lang="en-US" dirty="0"/>
              <a:t> (</a:t>
            </a:r>
            <a:r>
              <a:rPr lang="en-US" i="1" dirty="0"/>
              <a:t>l</a:t>
            </a:r>
            <a:r>
              <a:rPr lang="en-US" dirty="0"/>
              <a:t>) </a:t>
            </a:r>
            <a:r>
              <a:rPr lang="en-US" b="1" dirty="0">
                <a:solidFill>
                  <a:srgbClr val="FFC000"/>
                </a:solidFill>
              </a:rPr>
              <a:t>solvent</a:t>
            </a:r>
          </a:p>
          <a:p>
            <a:pPr lvl="1"/>
            <a:endParaRPr lang="en-US" dirty="0"/>
          </a:p>
        </p:txBody>
      </p:sp>
      <p:sp>
        <p:nvSpPr>
          <p:cNvPr id="2" name="Slide Number Placeholder 1">
            <a:extLst>
              <a:ext uri="{FF2B5EF4-FFF2-40B4-BE49-F238E27FC236}">
                <a16:creationId xmlns:a16="http://schemas.microsoft.com/office/drawing/2014/main" id="{6AA398CF-10AB-5431-87E5-DAD4B636CDC0}"/>
              </a:ext>
            </a:extLst>
          </p:cNvPr>
          <p:cNvSpPr>
            <a:spLocks noGrp="1"/>
          </p:cNvSpPr>
          <p:nvPr>
            <p:ph type="sldNum" sz="quarter" idx="10"/>
          </p:nvPr>
        </p:nvSpPr>
        <p:spPr/>
        <p:txBody>
          <a:bodyPr/>
          <a:lstStyle/>
          <a:p>
            <a:fld id="{48B47BF4-C530-47F3-8F78-E261EA428483}" type="slidenum">
              <a:rPr lang="en-US" smtClean="0"/>
              <a:pPr/>
              <a:t>5</a:t>
            </a:fld>
            <a:endParaRPr lang="en-US" dirty="0"/>
          </a:p>
        </p:txBody>
      </p:sp>
      <p:pic>
        <p:nvPicPr>
          <p:cNvPr id="6" name="Picture 5">
            <a:extLst>
              <a:ext uri="{FF2B5EF4-FFF2-40B4-BE49-F238E27FC236}">
                <a16:creationId xmlns:a16="http://schemas.microsoft.com/office/drawing/2014/main" id="{4B1D981B-CCC0-6A8C-47B1-AB78DB9870BF}"/>
              </a:ext>
            </a:extLst>
          </p:cNvPr>
          <p:cNvPicPr>
            <a:picLocks noChangeAspect="1"/>
          </p:cNvPicPr>
          <p:nvPr/>
        </p:nvPicPr>
        <p:blipFill>
          <a:blip r:embed="rId2"/>
          <a:stretch>
            <a:fillRect/>
          </a:stretch>
        </p:blipFill>
        <p:spPr>
          <a:xfrm>
            <a:off x="748835" y="4133028"/>
            <a:ext cx="4481420" cy="2380198"/>
          </a:xfrm>
          <a:prstGeom prst="rect">
            <a:avLst/>
          </a:prstGeom>
        </p:spPr>
      </p:pic>
      <p:pic>
        <p:nvPicPr>
          <p:cNvPr id="8" name="Picture 7">
            <a:extLst>
              <a:ext uri="{FF2B5EF4-FFF2-40B4-BE49-F238E27FC236}">
                <a16:creationId xmlns:a16="http://schemas.microsoft.com/office/drawing/2014/main" id="{38781035-963B-9004-FD97-9C8165BAAFC0}"/>
              </a:ext>
            </a:extLst>
          </p:cNvPr>
          <p:cNvPicPr>
            <a:picLocks noChangeAspect="1"/>
          </p:cNvPicPr>
          <p:nvPr/>
        </p:nvPicPr>
        <p:blipFill>
          <a:blip r:embed="rId3"/>
          <a:stretch>
            <a:fillRect/>
          </a:stretch>
        </p:blipFill>
        <p:spPr>
          <a:xfrm>
            <a:off x="6087143" y="4274502"/>
            <a:ext cx="2308022" cy="2273052"/>
          </a:xfrm>
          <a:prstGeom prst="rect">
            <a:avLst/>
          </a:prstGeom>
        </p:spPr>
      </p:pic>
    </p:spTree>
    <p:extLst>
      <p:ext uri="{BB962C8B-B14F-4D97-AF65-F5344CB8AC3E}">
        <p14:creationId xmlns:p14="http://schemas.microsoft.com/office/powerpoint/2010/main" val="397021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329E52-9A57-FA67-1103-6F14CA96097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015094E-8440-FDCE-C46F-EC81E833047C}"/>
              </a:ext>
            </a:extLst>
          </p:cNvPr>
          <p:cNvSpPr>
            <a:spLocks noGrp="1"/>
          </p:cNvSpPr>
          <p:nvPr>
            <p:ph type="title"/>
          </p:nvPr>
        </p:nvSpPr>
        <p:spPr>
          <a:xfrm>
            <a:off x="372533" y="177860"/>
            <a:ext cx="8421512" cy="769441"/>
          </a:xfrm>
        </p:spPr>
        <p:txBody>
          <a:bodyPr/>
          <a:lstStyle/>
          <a:p>
            <a:r>
              <a:rPr lang="en-US" sz="4400" dirty="0"/>
              <a:t>Practice: Osmotic Pressure</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8E986B5-E6C1-D37C-C4F2-1CA4045A6A38}"/>
                  </a:ext>
                </a:extLst>
              </p:cNvPr>
              <p:cNvSpPr>
                <a:spLocks noGrp="1"/>
              </p:cNvSpPr>
              <p:nvPr>
                <p:ph idx="1"/>
              </p:nvPr>
            </p:nvSpPr>
            <p:spPr>
              <a:xfrm>
                <a:off x="369212" y="1031432"/>
                <a:ext cx="8387645" cy="5507386"/>
              </a:xfrm>
            </p:spPr>
            <p:txBody>
              <a:bodyPr/>
              <a:lstStyle/>
              <a:p>
                <a:r>
                  <a:rPr lang="en-US" sz="2000" dirty="0"/>
                  <a:t>What is the osmotic pressure of </a:t>
                </a:r>
                <a:r>
                  <a:rPr lang="en-US" sz="2000" b="1" dirty="0">
                    <a:solidFill>
                      <a:srgbClr val="FFC000"/>
                    </a:solidFill>
                  </a:rPr>
                  <a:t>0.333 M </a:t>
                </a:r>
                <a:r>
                  <a:rPr lang="en-US" sz="2000" dirty="0">
                    <a:solidFill>
                      <a:schemeClr val="accent1">
                        <a:lumMod val="60000"/>
                        <a:lumOff val="40000"/>
                      </a:schemeClr>
                    </a:solidFill>
                  </a:rPr>
                  <a:t>C</a:t>
                </a:r>
                <a:r>
                  <a:rPr lang="en-US" sz="2000" baseline="-25000" dirty="0">
                    <a:solidFill>
                      <a:schemeClr val="accent1">
                        <a:lumMod val="60000"/>
                        <a:lumOff val="40000"/>
                      </a:schemeClr>
                    </a:solidFill>
                  </a:rPr>
                  <a:t>6</a:t>
                </a:r>
                <a:r>
                  <a:rPr lang="en-US" sz="2000" dirty="0">
                    <a:solidFill>
                      <a:schemeClr val="accent1">
                        <a:lumMod val="60000"/>
                        <a:lumOff val="40000"/>
                      </a:schemeClr>
                    </a:solidFill>
                  </a:rPr>
                  <a:t>H</a:t>
                </a:r>
                <a:r>
                  <a:rPr lang="en-US" sz="2000" baseline="-25000" dirty="0">
                    <a:solidFill>
                      <a:schemeClr val="accent1">
                        <a:lumMod val="60000"/>
                        <a:lumOff val="40000"/>
                      </a:schemeClr>
                    </a:solidFill>
                  </a:rPr>
                  <a:t>12</a:t>
                </a:r>
                <a:r>
                  <a:rPr lang="en-US" sz="2000" dirty="0">
                    <a:solidFill>
                      <a:schemeClr val="accent1">
                        <a:lumMod val="60000"/>
                        <a:lumOff val="40000"/>
                      </a:schemeClr>
                    </a:solidFill>
                  </a:rPr>
                  <a:t>O</a:t>
                </a:r>
                <a:r>
                  <a:rPr lang="en-US" sz="2000" baseline="-25000" dirty="0">
                    <a:solidFill>
                      <a:schemeClr val="accent1">
                        <a:lumMod val="60000"/>
                        <a:lumOff val="40000"/>
                      </a:schemeClr>
                    </a:solidFill>
                  </a:rPr>
                  <a:t>6</a:t>
                </a:r>
                <a:r>
                  <a:rPr lang="en-US" sz="2000" dirty="0"/>
                  <a:t> (glucose) at 25°C</a:t>
                </a:r>
              </a:p>
              <a:p>
                <a:pPr>
                  <a:buClr>
                    <a:srgbClr val="FFFF00"/>
                  </a:buClr>
                </a:pPr>
                <a:r>
                  <a:rPr lang="en-US" sz="18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Find applicable mathematical relationship:  </a:t>
                </a:r>
                <a14:m>
                  <m:oMath xmlns:m="http://schemas.openxmlformats.org/officeDocument/2006/math">
                    <m:r>
                      <m:rPr>
                        <m:sty m:val="p"/>
                      </m:rPr>
                      <a:rPr lang="el-GR" sz="1800" b="0" i="1" smtClean="0">
                        <a:solidFill>
                          <a:srgbClr val="FFFF00"/>
                        </a:solidFill>
                        <a:latin typeface="Cambria Math" panose="02040503050406030204" pitchFamily="18" charset="0"/>
                        <a:ea typeface="Cambria Math" panose="02040503050406030204" pitchFamily="18" charset="0"/>
                      </a:rPr>
                      <m:t>Π</m:t>
                    </m:r>
                    <m:r>
                      <a:rPr lang="en-US" sz="1800" b="0" i="1" smtClean="0">
                        <a:solidFill>
                          <a:srgbClr val="FFFF00"/>
                        </a:solidFill>
                        <a:latin typeface="Cambria Math" panose="02040503050406030204" pitchFamily="18" charset="0"/>
                      </a:rPr>
                      <m:t>=</m:t>
                    </m:r>
                    <m:r>
                      <a:rPr lang="en-US" sz="1800" b="0" i="1" smtClean="0">
                        <a:solidFill>
                          <a:srgbClr val="FFFF00"/>
                        </a:solidFill>
                        <a:latin typeface="Cambria Math" panose="02040503050406030204" pitchFamily="18" charset="0"/>
                      </a:rPr>
                      <m:t>𝑀𝑅𝑇</m:t>
                    </m:r>
                  </m:oMath>
                </a14:m>
                <a:endParaRPr lang="en-US" b="1"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endParaRPr>
              </a:p>
              <a:p>
                <a:pPr>
                  <a:buClr>
                    <a:srgbClr val="FFFF00"/>
                  </a:buClr>
                </a:pPr>
                <a:r>
                  <a:rPr lang="en-US" sz="18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Algebra? Conversions?</a:t>
                </a:r>
              </a:p>
              <a:p>
                <a:pPr lvl="1">
                  <a:buClr>
                    <a:srgbClr val="FFFF00"/>
                  </a:buClr>
                </a:pPr>
                <a:r>
                  <a:rPr lang="en-US" sz="18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Temperature must be converted from °C to K</a:t>
                </a:r>
              </a:p>
              <a:p>
                <a:pPr>
                  <a:buClr>
                    <a:srgbClr val="FFFF00"/>
                  </a:buClr>
                </a:pPr>
                <a:r>
                  <a:rPr lang="en-US" sz="18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Substitute values &amp; solve:</a:t>
                </a:r>
              </a:p>
              <a:p>
                <a:pPr marL="0" indent="0">
                  <a:buClr>
                    <a:srgbClr val="FFFF00"/>
                  </a:buClr>
                  <a:buNone/>
                </a:pPr>
                <a14:m>
                  <m:oMathPara xmlns:m="http://schemas.openxmlformats.org/officeDocument/2006/math">
                    <m:oMathParaPr>
                      <m:jc m:val="centerGroup"/>
                    </m:oMathParaPr>
                    <m:oMath xmlns:m="http://schemas.openxmlformats.org/officeDocument/2006/math">
                      <m:r>
                        <m:rPr>
                          <m:sty m:val="p"/>
                        </m:rPr>
                        <a:rPr lang="el-GR" sz="2000" i="0">
                          <a:solidFill>
                            <a:srgbClr val="FFFF00"/>
                          </a:solidFill>
                          <a:latin typeface="Cambria Math" panose="02040503050406030204" pitchFamily="18" charset="0"/>
                          <a:ea typeface="Cambria Math" panose="02040503050406030204" pitchFamily="18" charset="0"/>
                        </a:rPr>
                        <m:t>Π</m:t>
                      </m:r>
                      <m:r>
                        <a:rPr lang="en-US" sz="2000" i="0">
                          <a:solidFill>
                            <a:srgbClr val="FFFF00"/>
                          </a:solidFill>
                          <a:latin typeface="Cambria Math" panose="02040503050406030204" pitchFamily="18" charset="0"/>
                        </a:rPr>
                        <m:t>=</m:t>
                      </m:r>
                      <m:r>
                        <a:rPr lang="en-US" sz="2000" i="1">
                          <a:solidFill>
                            <a:srgbClr val="FFFF00"/>
                          </a:solidFill>
                          <a:latin typeface="Cambria Math" panose="02040503050406030204" pitchFamily="18" charset="0"/>
                        </a:rPr>
                        <m:t>𝑀𝑅𝑇</m:t>
                      </m:r>
                      <m:r>
                        <a:rPr lang="en-US" sz="2000" b="0" i="0" smtClean="0">
                          <a:solidFill>
                            <a:srgbClr val="FFFF00"/>
                          </a:solidFill>
                          <a:latin typeface="Cambria Math" panose="02040503050406030204" pitchFamily="18" charset="0"/>
                        </a:rPr>
                        <m:t>=0.333 </m:t>
                      </m:r>
                      <m:r>
                        <m:rPr>
                          <m:sty m:val="p"/>
                        </m:rPr>
                        <a:rPr lang="en-US" sz="2000" b="0" i="0" smtClean="0">
                          <a:solidFill>
                            <a:srgbClr val="FFFF00"/>
                          </a:solidFill>
                          <a:latin typeface="Cambria Math" panose="02040503050406030204" pitchFamily="18" charset="0"/>
                        </a:rPr>
                        <m:t>M</m:t>
                      </m:r>
                      <m:r>
                        <a:rPr lang="en-US" sz="2000" b="0" i="0" smtClean="0">
                          <a:solidFill>
                            <a:srgbClr val="FFFF00"/>
                          </a:solidFill>
                          <a:latin typeface="Cambria Math" panose="02040503050406030204" pitchFamily="18" charset="0"/>
                        </a:rPr>
                        <m:t> ×0.08205 </m:t>
                      </m:r>
                      <m:r>
                        <m:rPr>
                          <m:sty m:val="p"/>
                        </m:rPr>
                        <a:rPr lang="en-US" sz="2000" b="0" i="0" smtClean="0">
                          <a:solidFill>
                            <a:srgbClr val="FFFF00"/>
                          </a:solidFill>
                          <a:latin typeface="Cambria Math" panose="02040503050406030204" pitchFamily="18" charset="0"/>
                          <a:ea typeface="Cambria Math" panose="02040503050406030204" pitchFamily="18" charset="0"/>
                        </a:rPr>
                        <m:t>L</m:t>
                      </m:r>
                      <m:r>
                        <a:rPr lang="en-US" sz="2000" b="0" i="0" smtClean="0">
                          <a:solidFill>
                            <a:srgbClr val="FFFF00"/>
                          </a:solidFill>
                          <a:latin typeface="Cambria Math" panose="02040503050406030204" pitchFamily="18" charset="0"/>
                          <a:ea typeface="Cambria Math" panose="02040503050406030204" pitchFamily="18" charset="0"/>
                        </a:rPr>
                        <m:t> </m:t>
                      </m:r>
                      <m:r>
                        <m:rPr>
                          <m:sty m:val="p"/>
                        </m:rPr>
                        <a:rPr lang="en-US" sz="2000" b="0" i="0" smtClean="0">
                          <a:solidFill>
                            <a:srgbClr val="FFFF00"/>
                          </a:solidFill>
                          <a:latin typeface="Cambria Math" panose="02040503050406030204" pitchFamily="18" charset="0"/>
                          <a:ea typeface="Cambria Math" panose="02040503050406030204" pitchFamily="18" charset="0"/>
                        </a:rPr>
                        <m:t>atm</m:t>
                      </m:r>
                      <m:r>
                        <a:rPr lang="en-US" sz="2000" b="0" i="0" smtClean="0">
                          <a:solidFill>
                            <a:srgbClr val="FFFF00"/>
                          </a:solidFill>
                          <a:latin typeface="Cambria Math" panose="02040503050406030204" pitchFamily="18" charset="0"/>
                          <a:ea typeface="Cambria Math" panose="02040503050406030204" pitchFamily="18" charset="0"/>
                        </a:rPr>
                        <m:t>/</m:t>
                      </m:r>
                      <m:r>
                        <m:rPr>
                          <m:sty m:val="p"/>
                        </m:rPr>
                        <a:rPr lang="en-US" sz="2000" i="0">
                          <a:solidFill>
                            <a:srgbClr val="FFFF00"/>
                          </a:solidFill>
                          <a:latin typeface="Cambria Math" panose="02040503050406030204" pitchFamily="18" charset="0"/>
                          <a:ea typeface="Cambria Math" panose="02040503050406030204" pitchFamily="18" charset="0"/>
                        </a:rPr>
                        <m:t>mol</m:t>
                      </m:r>
                      <m:r>
                        <a:rPr lang="en-US" sz="2000" b="0" i="0" smtClean="0">
                          <a:solidFill>
                            <a:srgbClr val="FFFF00"/>
                          </a:solidFill>
                          <a:latin typeface="Cambria Math" panose="02040503050406030204" pitchFamily="18" charset="0"/>
                          <a:ea typeface="Cambria Math" panose="02040503050406030204" pitchFamily="18" charset="0"/>
                        </a:rPr>
                        <m:t> </m:t>
                      </m:r>
                      <m:r>
                        <m:rPr>
                          <m:sty m:val="p"/>
                        </m:rPr>
                        <a:rPr lang="en-US" sz="2000" b="0" i="0" smtClean="0">
                          <a:solidFill>
                            <a:srgbClr val="FFFF00"/>
                          </a:solidFill>
                          <a:latin typeface="Cambria Math" panose="02040503050406030204" pitchFamily="18" charset="0"/>
                          <a:ea typeface="Cambria Math" panose="02040503050406030204" pitchFamily="18" charset="0"/>
                        </a:rPr>
                        <m:t>K</m:t>
                      </m:r>
                      <m:r>
                        <a:rPr lang="en-US" sz="2000" i="0">
                          <a:solidFill>
                            <a:srgbClr val="FFFF00"/>
                          </a:solidFill>
                          <a:latin typeface="Cambria Math" panose="02040503050406030204" pitchFamily="18" charset="0"/>
                          <a:ea typeface="Cambria Math" panose="02040503050406030204" pitchFamily="18" charset="0"/>
                        </a:rPr>
                        <m:t>×</m:t>
                      </m:r>
                      <m:d>
                        <m:dPr>
                          <m:ctrlPr>
                            <a:rPr lang="en-US" sz="2000" b="0" i="1" smtClean="0">
                              <a:solidFill>
                                <a:srgbClr val="FFFF00"/>
                              </a:solidFill>
                              <a:latin typeface="Cambria Math" panose="02040503050406030204" pitchFamily="18" charset="0"/>
                              <a:ea typeface="Cambria Math" panose="02040503050406030204" pitchFamily="18" charset="0"/>
                            </a:rPr>
                          </m:ctrlPr>
                        </m:dPr>
                        <m:e>
                          <m:r>
                            <a:rPr lang="en-US" sz="2000" b="0" i="0" smtClean="0">
                              <a:solidFill>
                                <a:srgbClr val="FFFF00"/>
                              </a:solidFill>
                              <a:latin typeface="Cambria Math" panose="02040503050406030204" pitchFamily="18" charset="0"/>
                              <a:ea typeface="Cambria Math" panose="02040503050406030204" pitchFamily="18" charset="0"/>
                            </a:rPr>
                            <m:t>25+273</m:t>
                          </m:r>
                        </m:e>
                      </m:d>
                      <m:r>
                        <m:rPr>
                          <m:sty m:val="p"/>
                        </m:rPr>
                        <a:rPr lang="en-US" sz="2000" b="0" i="0" smtClean="0">
                          <a:solidFill>
                            <a:srgbClr val="FFFF00"/>
                          </a:solidFill>
                          <a:latin typeface="Cambria Math" panose="02040503050406030204" pitchFamily="18" charset="0"/>
                          <a:ea typeface="Cambria Math" panose="02040503050406030204" pitchFamily="18" charset="0"/>
                        </a:rPr>
                        <m:t>K</m:t>
                      </m:r>
                      <m:r>
                        <a:rPr lang="en-US" sz="2000" b="0" i="0" smtClean="0">
                          <a:solidFill>
                            <a:srgbClr val="FFFF00"/>
                          </a:solidFill>
                          <a:latin typeface="Cambria Math" panose="02040503050406030204" pitchFamily="18" charset="0"/>
                          <a:ea typeface="Cambria Math" panose="02040503050406030204" pitchFamily="18" charset="0"/>
                        </a:rPr>
                        <m:t>=8.14 </m:t>
                      </m:r>
                      <m:r>
                        <m:rPr>
                          <m:sty m:val="p"/>
                        </m:rPr>
                        <a:rPr lang="en-US" sz="2000" b="0" i="0" smtClean="0">
                          <a:solidFill>
                            <a:srgbClr val="FFFF00"/>
                          </a:solidFill>
                          <a:latin typeface="Cambria Math" panose="02040503050406030204" pitchFamily="18" charset="0"/>
                          <a:ea typeface="Cambria Math" panose="02040503050406030204" pitchFamily="18" charset="0"/>
                        </a:rPr>
                        <m:t>atm</m:t>
                      </m:r>
                    </m:oMath>
                  </m:oMathPara>
                </a14:m>
                <a:endParaRPr lang="en-US" sz="2000" dirty="0">
                  <a:solidFill>
                    <a:srgbClr val="FFFF00"/>
                  </a:solidFill>
                  <a:sym typeface="Wingdings" panose="05000000000000000000" pitchFamily="2" charset="2"/>
                </a:endParaRPr>
              </a:p>
              <a:p>
                <a:pPr marL="0" indent="0" algn="ctr">
                  <a:buClr>
                    <a:srgbClr val="FFFF00"/>
                  </a:buClr>
                  <a:buNone/>
                </a:pPr>
                <a:r>
                  <a:rPr lang="en-US" sz="1600" dirty="0">
                    <a:sym typeface="Wingdings" panose="05000000000000000000" pitchFamily="2" charset="2"/>
                  </a:rPr>
                  <a:t>Note that L/mol is canceled by the molarity value (mol/L)</a:t>
                </a:r>
              </a:p>
              <a:p>
                <a:r>
                  <a:rPr lang="en-US" sz="2000" dirty="0"/>
                  <a:t>What is the osmotic pressure of </a:t>
                </a:r>
                <a:r>
                  <a:rPr lang="en-US" sz="2000" b="1" dirty="0">
                    <a:solidFill>
                      <a:srgbClr val="FFC000"/>
                    </a:solidFill>
                  </a:rPr>
                  <a:t>0.0522 M </a:t>
                </a:r>
                <a:r>
                  <a:rPr lang="en-US" sz="2000" dirty="0">
                    <a:solidFill>
                      <a:schemeClr val="accent1">
                        <a:lumMod val="60000"/>
                        <a:lumOff val="40000"/>
                      </a:schemeClr>
                    </a:solidFill>
                  </a:rPr>
                  <a:t>C</a:t>
                </a:r>
                <a:r>
                  <a:rPr lang="en-US" sz="2000" baseline="-25000" dirty="0">
                    <a:solidFill>
                      <a:schemeClr val="accent1">
                        <a:lumMod val="60000"/>
                        <a:lumOff val="40000"/>
                      </a:schemeClr>
                    </a:solidFill>
                  </a:rPr>
                  <a:t>12</a:t>
                </a:r>
                <a:r>
                  <a:rPr lang="en-US" sz="2000" dirty="0">
                    <a:solidFill>
                      <a:schemeClr val="accent1">
                        <a:lumMod val="60000"/>
                        <a:lumOff val="40000"/>
                      </a:schemeClr>
                    </a:solidFill>
                  </a:rPr>
                  <a:t>H</a:t>
                </a:r>
                <a:r>
                  <a:rPr lang="en-US" sz="2000" baseline="-25000" dirty="0">
                    <a:solidFill>
                      <a:schemeClr val="accent1">
                        <a:lumMod val="60000"/>
                        <a:lumOff val="40000"/>
                      </a:schemeClr>
                    </a:solidFill>
                  </a:rPr>
                  <a:t>22</a:t>
                </a:r>
                <a:r>
                  <a:rPr lang="en-US" sz="2000" dirty="0">
                    <a:solidFill>
                      <a:schemeClr val="accent1">
                        <a:lumMod val="60000"/>
                        <a:lumOff val="40000"/>
                      </a:schemeClr>
                    </a:solidFill>
                  </a:rPr>
                  <a:t>O</a:t>
                </a:r>
                <a:r>
                  <a:rPr lang="en-US" sz="2000" baseline="-25000" dirty="0">
                    <a:solidFill>
                      <a:schemeClr val="accent1">
                        <a:lumMod val="60000"/>
                        <a:lumOff val="40000"/>
                      </a:schemeClr>
                    </a:solidFill>
                  </a:rPr>
                  <a:t>11</a:t>
                </a:r>
                <a:r>
                  <a:rPr lang="en-US" sz="2000" dirty="0"/>
                  <a:t> (glucose) at 25°C</a:t>
                </a:r>
              </a:p>
              <a:p>
                <a:pPr>
                  <a:buClr>
                    <a:srgbClr val="FFFF00"/>
                  </a:buClr>
                </a:pPr>
                <a:r>
                  <a:rPr lang="en-US" sz="18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Find applicable mathematical relationship:  </a:t>
                </a:r>
                <a14:m>
                  <m:oMath xmlns:m="http://schemas.openxmlformats.org/officeDocument/2006/math">
                    <m:r>
                      <m:rPr>
                        <m:sty m:val="p"/>
                      </m:rPr>
                      <a:rPr lang="el-GR" sz="1800" i="1">
                        <a:solidFill>
                          <a:srgbClr val="FFFF00"/>
                        </a:solidFill>
                        <a:latin typeface="Cambria Math" panose="02040503050406030204" pitchFamily="18" charset="0"/>
                        <a:ea typeface="Cambria Math" panose="02040503050406030204" pitchFamily="18" charset="0"/>
                      </a:rPr>
                      <m:t>Π</m:t>
                    </m:r>
                    <m:r>
                      <a:rPr lang="en-US" sz="1800" i="1">
                        <a:solidFill>
                          <a:srgbClr val="FFFF00"/>
                        </a:solidFill>
                        <a:latin typeface="Cambria Math" panose="02040503050406030204" pitchFamily="18" charset="0"/>
                      </a:rPr>
                      <m:t>=</m:t>
                    </m:r>
                    <m:r>
                      <a:rPr lang="en-US" sz="1800" i="1">
                        <a:solidFill>
                          <a:srgbClr val="FFFF00"/>
                        </a:solidFill>
                        <a:latin typeface="Cambria Math" panose="02040503050406030204" pitchFamily="18" charset="0"/>
                      </a:rPr>
                      <m:t>𝑀𝑅𝑇</m:t>
                    </m:r>
                  </m:oMath>
                </a14:m>
                <a:endParaRPr lang="en-US" b="1"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endParaRPr>
              </a:p>
              <a:p>
                <a:pPr>
                  <a:buClr>
                    <a:srgbClr val="FFFF00"/>
                  </a:buClr>
                </a:pPr>
                <a:r>
                  <a:rPr lang="en-US" sz="18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Algebra? Conversions?</a:t>
                </a:r>
              </a:p>
              <a:p>
                <a:pPr lvl="1">
                  <a:buClr>
                    <a:srgbClr val="FFFF00"/>
                  </a:buClr>
                </a:pPr>
                <a:r>
                  <a:rPr lang="en-US" sz="18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Temperature must be converted from °C to K</a:t>
                </a:r>
              </a:p>
              <a:p>
                <a:pPr>
                  <a:buClr>
                    <a:srgbClr val="FFFF00"/>
                  </a:buClr>
                </a:pPr>
                <a:r>
                  <a:rPr lang="en-US" sz="18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Substitute values &amp; solve:</a:t>
                </a:r>
              </a:p>
              <a:p>
                <a:pPr marL="0" indent="0">
                  <a:buClr>
                    <a:srgbClr val="FFFF00"/>
                  </a:buClr>
                  <a:buNone/>
                </a:pPr>
                <a14:m>
                  <m:oMathPara xmlns:m="http://schemas.openxmlformats.org/officeDocument/2006/math">
                    <m:oMathParaPr>
                      <m:jc m:val="centerGroup"/>
                    </m:oMathParaPr>
                    <m:oMath xmlns:m="http://schemas.openxmlformats.org/officeDocument/2006/math">
                      <m:r>
                        <m:rPr>
                          <m:sty m:val="p"/>
                        </m:rPr>
                        <a:rPr lang="el-GR" sz="2000">
                          <a:solidFill>
                            <a:srgbClr val="FFFF00"/>
                          </a:solidFill>
                          <a:latin typeface="Cambria Math" panose="02040503050406030204" pitchFamily="18" charset="0"/>
                          <a:ea typeface="Cambria Math" panose="02040503050406030204" pitchFamily="18" charset="0"/>
                        </a:rPr>
                        <m:t>Π</m:t>
                      </m:r>
                      <m:r>
                        <a:rPr lang="en-US" sz="2000">
                          <a:solidFill>
                            <a:srgbClr val="FFFF00"/>
                          </a:solidFill>
                          <a:latin typeface="Cambria Math" panose="02040503050406030204" pitchFamily="18" charset="0"/>
                        </a:rPr>
                        <m:t>=</m:t>
                      </m:r>
                      <m:r>
                        <a:rPr lang="en-US" sz="2000" i="1">
                          <a:solidFill>
                            <a:srgbClr val="FFFF00"/>
                          </a:solidFill>
                          <a:latin typeface="Cambria Math" panose="02040503050406030204" pitchFamily="18" charset="0"/>
                        </a:rPr>
                        <m:t>𝑀𝑅𝑇</m:t>
                      </m:r>
                      <m:r>
                        <a:rPr lang="en-US" sz="2000">
                          <a:solidFill>
                            <a:srgbClr val="FFFF00"/>
                          </a:solidFill>
                          <a:latin typeface="Cambria Math" panose="02040503050406030204" pitchFamily="18" charset="0"/>
                        </a:rPr>
                        <m:t>=0.</m:t>
                      </m:r>
                      <m:r>
                        <a:rPr lang="en-US" sz="2000" b="0" i="0" smtClean="0">
                          <a:solidFill>
                            <a:srgbClr val="FFFF00"/>
                          </a:solidFill>
                          <a:latin typeface="Cambria Math" panose="02040503050406030204" pitchFamily="18" charset="0"/>
                        </a:rPr>
                        <m:t>0522</m:t>
                      </m:r>
                      <m:r>
                        <a:rPr lang="en-US" sz="2000">
                          <a:solidFill>
                            <a:srgbClr val="FFFF00"/>
                          </a:solidFill>
                          <a:latin typeface="Cambria Math" panose="02040503050406030204" pitchFamily="18" charset="0"/>
                        </a:rPr>
                        <m:t> </m:t>
                      </m:r>
                      <m:r>
                        <m:rPr>
                          <m:sty m:val="p"/>
                        </m:rPr>
                        <a:rPr lang="en-US" sz="2000">
                          <a:solidFill>
                            <a:srgbClr val="FFFF00"/>
                          </a:solidFill>
                          <a:latin typeface="Cambria Math" panose="02040503050406030204" pitchFamily="18" charset="0"/>
                        </a:rPr>
                        <m:t>M</m:t>
                      </m:r>
                      <m:r>
                        <a:rPr lang="en-US" sz="2000">
                          <a:solidFill>
                            <a:srgbClr val="FFFF00"/>
                          </a:solidFill>
                          <a:latin typeface="Cambria Math" panose="02040503050406030204" pitchFamily="18" charset="0"/>
                        </a:rPr>
                        <m:t> ×0.08205 </m:t>
                      </m:r>
                      <m:r>
                        <m:rPr>
                          <m:sty m:val="p"/>
                        </m:rPr>
                        <a:rPr lang="en-US" sz="2000">
                          <a:solidFill>
                            <a:srgbClr val="FFFF00"/>
                          </a:solidFill>
                          <a:latin typeface="Cambria Math" panose="02040503050406030204" pitchFamily="18" charset="0"/>
                          <a:ea typeface="Cambria Math" panose="02040503050406030204" pitchFamily="18" charset="0"/>
                        </a:rPr>
                        <m:t>L</m:t>
                      </m:r>
                      <m:r>
                        <a:rPr lang="en-US" sz="2000">
                          <a:solidFill>
                            <a:srgbClr val="FFFF00"/>
                          </a:solidFill>
                          <a:latin typeface="Cambria Math" panose="02040503050406030204" pitchFamily="18" charset="0"/>
                          <a:ea typeface="Cambria Math" panose="02040503050406030204" pitchFamily="18" charset="0"/>
                        </a:rPr>
                        <m:t> </m:t>
                      </m:r>
                      <m:r>
                        <m:rPr>
                          <m:sty m:val="p"/>
                        </m:rPr>
                        <a:rPr lang="en-US" sz="2000">
                          <a:solidFill>
                            <a:srgbClr val="FFFF00"/>
                          </a:solidFill>
                          <a:latin typeface="Cambria Math" panose="02040503050406030204" pitchFamily="18" charset="0"/>
                          <a:ea typeface="Cambria Math" panose="02040503050406030204" pitchFamily="18" charset="0"/>
                        </a:rPr>
                        <m:t>atm</m:t>
                      </m:r>
                      <m:r>
                        <a:rPr lang="en-US" sz="2000">
                          <a:solidFill>
                            <a:srgbClr val="FFFF00"/>
                          </a:solidFill>
                          <a:latin typeface="Cambria Math" panose="02040503050406030204" pitchFamily="18" charset="0"/>
                          <a:ea typeface="Cambria Math" panose="02040503050406030204" pitchFamily="18" charset="0"/>
                        </a:rPr>
                        <m:t>/</m:t>
                      </m:r>
                      <m:r>
                        <m:rPr>
                          <m:sty m:val="p"/>
                        </m:rPr>
                        <a:rPr lang="en-US" sz="2000">
                          <a:solidFill>
                            <a:srgbClr val="FFFF00"/>
                          </a:solidFill>
                          <a:latin typeface="Cambria Math" panose="02040503050406030204" pitchFamily="18" charset="0"/>
                          <a:ea typeface="Cambria Math" panose="02040503050406030204" pitchFamily="18" charset="0"/>
                        </a:rPr>
                        <m:t>mol</m:t>
                      </m:r>
                      <m:r>
                        <a:rPr lang="en-US" sz="2000">
                          <a:solidFill>
                            <a:srgbClr val="FFFF00"/>
                          </a:solidFill>
                          <a:latin typeface="Cambria Math" panose="02040503050406030204" pitchFamily="18" charset="0"/>
                          <a:ea typeface="Cambria Math" panose="02040503050406030204" pitchFamily="18" charset="0"/>
                        </a:rPr>
                        <m:t> </m:t>
                      </m:r>
                      <m:r>
                        <m:rPr>
                          <m:sty m:val="p"/>
                        </m:rPr>
                        <a:rPr lang="en-US" sz="2000">
                          <a:solidFill>
                            <a:srgbClr val="FFFF00"/>
                          </a:solidFill>
                          <a:latin typeface="Cambria Math" panose="02040503050406030204" pitchFamily="18" charset="0"/>
                          <a:ea typeface="Cambria Math" panose="02040503050406030204" pitchFamily="18" charset="0"/>
                        </a:rPr>
                        <m:t>K</m:t>
                      </m:r>
                      <m:r>
                        <a:rPr lang="en-US" sz="2000">
                          <a:solidFill>
                            <a:srgbClr val="FFFF00"/>
                          </a:solidFill>
                          <a:latin typeface="Cambria Math" panose="02040503050406030204" pitchFamily="18" charset="0"/>
                          <a:ea typeface="Cambria Math" panose="02040503050406030204" pitchFamily="18" charset="0"/>
                        </a:rPr>
                        <m:t>×</m:t>
                      </m:r>
                      <m:d>
                        <m:dPr>
                          <m:ctrlPr>
                            <a:rPr lang="en-US" sz="2000" i="1">
                              <a:solidFill>
                                <a:srgbClr val="FFFF00"/>
                              </a:solidFill>
                              <a:latin typeface="Cambria Math" panose="02040503050406030204" pitchFamily="18" charset="0"/>
                              <a:ea typeface="Cambria Math" panose="02040503050406030204" pitchFamily="18" charset="0"/>
                            </a:rPr>
                          </m:ctrlPr>
                        </m:dPr>
                        <m:e>
                          <m:r>
                            <a:rPr lang="en-US" sz="2000" b="0" i="0" smtClean="0">
                              <a:solidFill>
                                <a:srgbClr val="FFFF00"/>
                              </a:solidFill>
                              <a:latin typeface="Cambria Math" panose="02040503050406030204" pitchFamily="18" charset="0"/>
                              <a:ea typeface="Cambria Math" panose="02040503050406030204" pitchFamily="18" charset="0"/>
                            </a:rPr>
                            <m:t>55</m:t>
                          </m:r>
                          <m:r>
                            <a:rPr lang="en-US" sz="2000">
                              <a:solidFill>
                                <a:srgbClr val="FFFF00"/>
                              </a:solidFill>
                              <a:latin typeface="Cambria Math" panose="02040503050406030204" pitchFamily="18" charset="0"/>
                              <a:ea typeface="Cambria Math" panose="02040503050406030204" pitchFamily="18" charset="0"/>
                            </a:rPr>
                            <m:t>+273</m:t>
                          </m:r>
                        </m:e>
                      </m:d>
                      <m:r>
                        <m:rPr>
                          <m:sty m:val="p"/>
                        </m:rPr>
                        <a:rPr lang="en-US" sz="2000">
                          <a:solidFill>
                            <a:srgbClr val="FFFF00"/>
                          </a:solidFill>
                          <a:latin typeface="Cambria Math" panose="02040503050406030204" pitchFamily="18" charset="0"/>
                          <a:ea typeface="Cambria Math" panose="02040503050406030204" pitchFamily="18" charset="0"/>
                        </a:rPr>
                        <m:t>K</m:t>
                      </m:r>
                      <m:r>
                        <a:rPr lang="en-US" sz="2000">
                          <a:solidFill>
                            <a:srgbClr val="FFFF00"/>
                          </a:solidFill>
                          <a:latin typeface="Cambria Math" panose="02040503050406030204" pitchFamily="18" charset="0"/>
                          <a:ea typeface="Cambria Math" panose="02040503050406030204" pitchFamily="18" charset="0"/>
                        </a:rPr>
                        <m:t>=1.40</m:t>
                      </m:r>
                      <m:r>
                        <a:rPr lang="en-US" sz="2000" b="0" i="0" smtClean="0">
                          <a:solidFill>
                            <a:srgbClr val="FFFF00"/>
                          </a:solidFill>
                          <a:latin typeface="Cambria Math" panose="02040503050406030204" pitchFamily="18" charset="0"/>
                          <a:ea typeface="Cambria Math" panose="02040503050406030204" pitchFamily="18" charset="0"/>
                        </a:rPr>
                        <m:t> </m:t>
                      </m:r>
                      <m:r>
                        <m:rPr>
                          <m:sty m:val="p"/>
                        </m:rPr>
                        <a:rPr lang="en-US" sz="2000">
                          <a:solidFill>
                            <a:srgbClr val="FFFF00"/>
                          </a:solidFill>
                          <a:latin typeface="Cambria Math" panose="02040503050406030204" pitchFamily="18" charset="0"/>
                          <a:ea typeface="Cambria Math" panose="02040503050406030204" pitchFamily="18" charset="0"/>
                        </a:rPr>
                        <m:t>atm</m:t>
                      </m:r>
                    </m:oMath>
                  </m:oMathPara>
                </a14:m>
                <a:endParaRPr lang="en-US" sz="2000" dirty="0">
                  <a:solidFill>
                    <a:srgbClr val="FFFF00"/>
                  </a:solidFill>
                  <a:sym typeface="Wingdings" panose="05000000000000000000" pitchFamily="2" charset="2"/>
                </a:endParaRPr>
              </a:p>
            </p:txBody>
          </p:sp>
        </mc:Choice>
        <mc:Fallback xmlns="">
          <p:sp>
            <p:nvSpPr>
              <p:cNvPr id="5" name="Content Placeholder 4">
                <a:extLst>
                  <a:ext uri="{FF2B5EF4-FFF2-40B4-BE49-F238E27FC236}">
                    <a16:creationId xmlns:a16="http://schemas.microsoft.com/office/drawing/2014/main" id="{A8E986B5-E6C1-D37C-C4F2-1CA4045A6A38}"/>
                  </a:ext>
                </a:extLst>
              </p:cNvPr>
              <p:cNvSpPr>
                <a:spLocks noGrp="1" noRot="1" noChangeAspect="1" noMove="1" noResize="1" noEditPoints="1" noAdjustHandles="1" noChangeArrowheads="1" noChangeShapeType="1" noTextEdit="1"/>
              </p:cNvSpPr>
              <p:nvPr>
                <p:ph idx="1"/>
              </p:nvPr>
            </p:nvSpPr>
            <p:spPr>
              <a:xfrm>
                <a:off x="369212" y="1031432"/>
                <a:ext cx="8387645" cy="5507386"/>
              </a:xfrm>
              <a:blipFill>
                <a:blip r:embed="rId2"/>
                <a:stretch>
                  <a:fillRect l="-800" t="-77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AA7FEA7-2C3A-70F9-35CC-DC3337A30B12}"/>
              </a:ext>
            </a:extLst>
          </p:cNvPr>
          <p:cNvSpPr>
            <a:spLocks noGrp="1"/>
          </p:cNvSpPr>
          <p:nvPr>
            <p:ph type="sldNum" sz="quarter" idx="10"/>
          </p:nvPr>
        </p:nvSpPr>
        <p:spPr/>
        <p:txBody>
          <a:bodyPr/>
          <a:lstStyle/>
          <a:p>
            <a:fld id="{48B47BF4-C530-47F3-8F78-E261EA428483}" type="slidenum">
              <a:rPr lang="en-US" smtClean="0"/>
              <a:pPr/>
              <a:t>50</a:t>
            </a:fld>
            <a:endParaRPr lang="en-US" dirty="0"/>
          </a:p>
        </p:txBody>
      </p:sp>
    </p:spTree>
    <p:extLst>
      <p:ext uri="{BB962C8B-B14F-4D97-AF65-F5344CB8AC3E}">
        <p14:creationId xmlns:p14="http://schemas.microsoft.com/office/powerpoint/2010/main" val="4147831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xEl>
                                              <p:pRg st="9" end="9"/>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2D6B1-F350-3DA5-792F-32D0EA43CCD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628B95F-C34D-A438-38DC-2434395CF676}"/>
              </a:ext>
            </a:extLst>
          </p:cNvPr>
          <p:cNvSpPr>
            <a:spLocks noGrp="1"/>
          </p:cNvSpPr>
          <p:nvPr>
            <p:ph type="title"/>
          </p:nvPr>
        </p:nvSpPr>
        <p:spPr>
          <a:xfrm>
            <a:off x="372533" y="147082"/>
            <a:ext cx="8421512" cy="830997"/>
          </a:xfrm>
        </p:spPr>
        <p:txBody>
          <a:bodyPr/>
          <a:lstStyle/>
          <a:p>
            <a:r>
              <a:rPr lang="en-US" dirty="0"/>
              <a:t>Will It Dissolve?</a:t>
            </a:r>
          </a:p>
        </p:txBody>
      </p:sp>
      <p:sp>
        <p:nvSpPr>
          <p:cNvPr id="5" name="Content Placeholder 4">
            <a:extLst>
              <a:ext uri="{FF2B5EF4-FFF2-40B4-BE49-F238E27FC236}">
                <a16:creationId xmlns:a16="http://schemas.microsoft.com/office/drawing/2014/main" id="{64FC862D-382A-C59A-F8AF-745A666D1D51}"/>
              </a:ext>
            </a:extLst>
          </p:cNvPr>
          <p:cNvSpPr>
            <a:spLocks noGrp="1"/>
          </p:cNvSpPr>
          <p:nvPr>
            <p:ph idx="1"/>
          </p:nvPr>
        </p:nvSpPr>
        <p:spPr>
          <a:xfrm>
            <a:off x="372533" y="981489"/>
            <a:ext cx="8387645" cy="5383503"/>
          </a:xfrm>
        </p:spPr>
        <p:txBody>
          <a:bodyPr/>
          <a:lstStyle/>
          <a:p>
            <a:r>
              <a:rPr lang="en-US" sz="2000" dirty="0"/>
              <a:t>“Like dissolves like” </a:t>
            </a:r>
            <a:r>
              <a:rPr lang="en-US" sz="2000" dirty="0">
                <a:solidFill>
                  <a:srgbClr val="FFFF00"/>
                </a:solidFill>
              </a:rPr>
              <a:t>generally</a:t>
            </a:r>
          </a:p>
          <a:p>
            <a:r>
              <a:rPr lang="en-US" sz="2000" dirty="0"/>
              <a:t>This means </a:t>
            </a:r>
            <a:r>
              <a:rPr lang="en-US" sz="2000" dirty="0">
                <a:solidFill>
                  <a:srgbClr val="FFFF00"/>
                </a:solidFill>
              </a:rPr>
              <a:t>polar</a:t>
            </a:r>
            <a:r>
              <a:rPr lang="en-US" sz="2000" dirty="0"/>
              <a:t> </a:t>
            </a:r>
            <a:r>
              <a:rPr lang="en-US" sz="2000" dirty="0">
                <a:solidFill>
                  <a:schemeClr val="accent1">
                    <a:lumMod val="60000"/>
                    <a:lumOff val="40000"/>
                  </a:schemeClr>
                </a:solidFill>
              </a:rPr>
              <a:t>solutes</a:t>
            </a:r>
            <a:r>
              <a:rPr lang="en-US" sz="2000" dirty="0"/>
              <a:t> in </a:t>
            </a:r>
            <a:r>
              <a:rPr lang="en-US" sz="2000" dirty="0">
                <a:solidFill>
                  <a:srgbClr val="FFFF00"/>
                </a:solidFill>
              </a:rPr>
              <a:t>polar</a:t>
            </a:r>
            <a:r>
              <a:rPr lang="en-US" sz="2000" dirty="0"/>
              <a:t> </a:t>
            </a:r>
            <a:r>
              <a:rPr lang="en-US" sz="2000" dirty="0">
                <a:solidFill>
                  <a:schemeClr val="accent1">
                    <a:lumMod val="60000"/>
                    <a:lumOff val="40000"/>
                  </a:schemeClr>
                </a:solidFill>
              </a:rPr>
              <a:t>solvents</a:t>
            </a:r>
            <a:r>
              <a:rPr lang="en-US" sz="2000" dirty="0"/>
              <a:t>. But </a:t>
            </a:r>
            <a:r>
              <a:rPr lang="en-US" sz="2000" dirty="0">
                <a:solidFill>
                  <a:srgbClr val="FFFF00"/>
                </a:solidFill>
              </a:rPr>
              <a:t>ionic</a:t>
            </a:r>
            <a:r>
              <a:rPr lang="en-US" sz="2000" dirty="0"/>
              <a:t> </a:t>
            </a:r>
            <a:r>
              <a:rPr lang="en-US" sz="2000" dirty="0">
                <a:solidFill>
                  <a:schemeClr val="accent1">
                    <a:lumMod val="60000"/>
                    <a:lumOff val="40000"/>
                  </a:schemeClr>
                </a:solidFill>
              </a:rPr>
              <a:t>solutes</a:t>
            </a:r>
            <a:r>
              <a:rPr lang="en-US" sz="2000" dirty="0"/>
              <a:t> also dissolve in </a:t>
            </a:r>
            <a:r>
              <a:rPr lang="en-US" sz="2000" dirty="0">
                <a:solidFill>
                  <a:srgbClr val="FFFF00"/>
                </a:solidFill>
              </a:rPr>
              <a:t>polar</a:t>
            </a:r>
            <a:r>
              <a:rPr lang="en-US" sz="2000" dirty="0"/>
              <a:t> </a:t>
            </a:r>
            <a:r>
              <a:rPr lang="en-US" sz="2000" dirty="0">
                <a:solidFill>
                  <a:schemeClr val="accent1">
                    <a:lumMod val="60000"/>
                    <a:lumOff val="40000"/>
                  </a:schemeClr>
                </a:solidFill>
              </a:rPr>
              <a:t>solvents</a:t>
            </a:r>
          </a:p>
          <a:p>
            <a:r>
              <a:rPr lang="en-US" sz="2000" dirty="0">
                <a:solidFill>
                  <a:srgbClr val="FFFF00"/>
                </a:solidFill>
              </a:rPr>
              <a:t>Nonpolar</a:t>
            </a:r>
            <a:r>
              <a:rPr lang="en-US" sz="2000" dirty="0"/>
              <a:t> </a:t>
            </a:r>
            <a:r>
              <a:rPr lang="en-US" sz="2000" dirty="0">
                <a:solidFill>
                  <a:schemeClr val="accent1">
                    <a:lumMod val="60000"/>
                    <a:lumOff val="40000"/>
                  </a:schemeClr>
                </a:solidFill>
              </a:rPr>
              <a:t>solutes</a:t>
            </a:r>
            <a:r>
              <a:rPr lang="en-US" sz="2000" dirty="0"/>
              <a:t> dissolve in </a:t>
            </a:r>
            <a:r>
              <a:rPr lang="en-US" sz="2000" dirty="0">
                <a:solidFill>
                  <a:srgbClr val="FFFF00"/>
                </a:solidFill>
              </a:rPr>
              <a:t>nonpolar</a:t>
            </a:r>
            <a:r>
              <a:rPr lang="en-US" sz="2000" dirty="0"/>
              <a:t> </a:t>
            </a:r>
            <a:r>
              <a:rPr lang="en-US" sz="2000" dirty="0">
                <a:solidFill>
                  <a:schemeClr val="accent1">
                    <a:lumMod val="60000"/>
                    <a:lumOff val="40000"/>
                  </a:schemeClr>
                </a:solidFill>
              </a:rPr>
              <a:t>solvents</a:t>
            </a:r>
            <a:r>
              <a:rPr lang="en-US" sz="2000" dirty="0"/>
              <a:t> </a:t>
            </a:r>
          </a:p>
          <a:p>
            <a:r>
              <a:rPr lang="en-US" sz="2000" dirty="0"/>
              <a:t>EXCEPTIONS: a very small amount (fraction) of </a:t>
            </a:r>
            <a:r>
              <a:rPr lang="en-US" sz="2000" dirty="0">
                <a:solidFill>
                  <a:srgbClr val="FFFF00"/>
                </a:solidFill>
              </a:rPr>
              <a:t>nonpolar</a:t>
            </a:r>
            <a:r>
              <a:rPr lang="en-US" sz="2000" dirty="0"/>
              <a:t> </a:t>
            </a:r>
            <a:r>
              <a:rPr lang="en-US" sz="2000" dirty="0">
                <a:solidFill>
                  <a:schemeClr val="accent1">
                    <a:lumMod val="60000"/>
                    <a:lumOff val="40000"/>
                  </a:schemeClr>
                </a:solidFill>
              </a:rPr>
              <a:t>solutes</a:t>
            </a:r>
            <a:r>
              <a:rPr lang="en-US" sz="2000" dirty="0"/>
              <a:t> mix </a:t>
            </a:r>
            <a:r>
              <a:rPr lang="en-US" sz="2000" dirty="0">
                <a:solidFill>
                  <a:srgbClr val="FFFF00"/>
                </a:solidFill>
              </a:rPr>
              <a:t>polar</a:t>
            </a:r>
            <a:r>
              <a:rPr lang="en-US" sz="2000" dirty="0"/>
              <a:t> </a:t>
            </a:r>
            <a:r>
              <a:rPr lang="en-US" sz="2000" dirty="0">
                <a:solidFill>
                  <a:schemeClr val="accent1">
                    <a:lumMod val="60000"/>
                    <a:lumOff val="40000"/>
                  </a:schemeClr>
                </a:solidFill>
              </a:rPr>
              <a:t>solvents</a:t>
            </a:r>
            <a:r>
              <a:rPr lang="en-US" sz="2000" dirty="0"/>
              <a:t> (O</a:t>
            </a:r>
            <a:r>
              <a:rPr lang="en-US" sz="2000" baseline="-25000" dirty="0"/>
              <a:t>2</a:t>
            </a:r>
            <a:r>
              <a:rPr lang="en-US" sz="2000" dirty="0"/>
              <a:t> and CO</a:t>
            </a:r>
            <a:r>
              <a:rPr lang="en-US" sz="2000" baseline="-25000" dirty="0"/>
              <a:t>2</a:t>
            </a:r>
            <a:r>
              <a:rPr lang="en-US" sz="2000" dirty="0"/>
              <a:t> dissolving in H</a:t>
            </a:r>
            <a:r>
              <a:rPr lang="en-US" sz="2000" baseline="-25000" dirty="0"/>
              <a:t>2</a:t>
            </a:r>
            <a:r>
              <a:rPr lang="en-US" sz="2000" dirty="0"/>
              <a:t>O), and same for </a:t>
            </a:r>
            <a:r>
              <a:rPr lang="en-US" sz="2000" dirty="0">
                <a:solidFill>
                  <a:srgbClr val="FFFF00"/>
                </a:solidFill>
              </a:rPr>
              <a:t>polar</a:t>
            </a:r>
            <a:r>
              <a:rPr lang="en-US" sz="2000" dirty="0"/>
              <a:t> </a:t>
            </a:r>
            <a:r>
              <a:rPr lang="en-US" sz="2000" dirty="0">
                <a:solidFill>
                  <a:schemeClr val="accent1">
                    <a:lumMod val="60000"/>
                    <a:lumOff val="40000"/>
                  </a:schemeClr>
                </a:solidFill>
              </a:rPr>
              <a:t>solutes</a:t>
            </a:r>
            <a:r>
              <a:rPr lang="en-US" sz="2000" dirty="0"/>
              <a:t> in </a:t>
            </a:r>
            <a:r>
              <a:rPr lang="en-US" sz="2000" dirty="0">
                <a:solidFill>
                  <a:srgbClr val="FFFF00"/>
                </a:solidFill>
              </a:rPr>
              <a:t>nonpolar</a:t>
            </a:r>
            <a:r>
              <a:rPr lang="en-US" sz="2000" dirty="0"/>
              <a:t> </a:t>
            </a:r>
            <a:r>
              <a:rPr lang="en-US" sz="2000" dirty="0">
                <a:solidFill>
                  <a:schemeClr val="accent1">
                    <a:lumMod val="60000"/>
                    <a:lumOff val="40000"/>
                  </a:schemeClr>
                </a:solidFill>
              </a:rPr>
              <a:t>solvents</a:t>
            </a:r>
            <a:r>
              <a:rPr lang="en-US" sz="2000" dirty="0"/>
              <a:t> (water in oil)</a:t>
            </a:r>
            <a:endParaRPr lang="en-US" dirty="0"/>
          </a:p>
          <a:p>
            <a:pPr lvl="1"/>
            <a:endParaRPr lang="en-US" dirty="0"/>
          </a:p>
        </p:txBody>
      </p:sp>
      <p:sp>
        <p:nvSpPr>
          <p:cNvPr id="2" name="Slide Number Placeholder 1">
            <a:extLst>
              <a:ext uri="{FF2B5EF4-FFF2-40B4-BE49-F238E27FC236}">
                <a16:creationId xmlns:a16="http://schemas.microsoft.com/office/drawing/2014/main" id="{53625E13-1FA6-4161-8B97-EAC402595F3C}"/>
              </a:ext>
            </a:extLst>
          </p:cNvPr>
          <p:cNvSpPr>
            <a:spLocks noGrp="1"/>
          </p:cNvSpPr>
          <p:nvPr>
            <p:ph type="sldNum" sz="quarter" idx="10"/>
          </p:nvPr>
        </p:nvSpPr>
        <p:spPr/>
        <p:txBody>
          <a:bodyPr/>
          <a:lstStyle/>
          <a:p>
            <a:fld id="{48B47BF4-C530-47F3-8F78-E261EA428483}" type="slidenum">
              <a:rPr lang="en-US" smtClean="0"/>
              <a:pPr/>
              <a:t>6</a:t>
            </a:fld>
            <a:endParaRPr lang="en-US" dirty="0"/>
          </a:p>
        </p:txBody>
      </p:sp>
      <p:pic>
        <p:nvPicPr>
          <p:cNvPr id="7" name="Picture 6">
            <a:extLst>
              <a:ext uri="{FF2B5EF4-FFF2-40B4-BE49-F238E27FC236}">
                <a16:creationId xmlns:a16="http://schemas.microsoft.com/office/drawing/2014/main" id="{A4EED5B5-B2E5-87DB-4F72-70C2F1F74CF9}"/>
              </a:ext>
            </a:extLst>
          </p:cNvPr>
          <p:cNvPicPr>
            <a:picLocks noChangeAspect="1"/>
          </p:cNvPicPr>
          <p:nvPr/>
        </p:nvPicPr>
        <p:blipFill>
          <a:blip r:embed="rId2"/>
          <a:stretch>
            <a:fillRect/>
          </a:stretch>
        </p:blipFill>
        <p:spPr>
          <a:xfrm>
            <a:off x="202091" y="3802696"/>
            <a:ext cx="5124343" cy="2706704"/>
          </a:xfrm>
          <a:prstGeom prst="rect">
            <a:avLst/>
          </a:prstGeom>
        </p:spPr>
      </p:pic>
      <p:pic>
        <p:nvPicPr>
          <p:cNvPr id="10" name="Picture 9">
            <a:extLst>
              <a:ext uri="{FF2B5EF4-FFF2-40B4-BE49-F238E27FC236}">
                <a16:creationId xmlns:a16="http://schemas.microsoft.com/office/drawing/2014/main" id="{5620824A-5D21-F2CD-80CF-D2976C383EAB}"/>
              </a:ext>
            </a:extLst>
          </p:cNvPr>
          <p:cNvPicPr>
            <a:picLocks noChangeAspect="1"/>
          </p:cNvPicPr>
          <p:nvPr/>
        </p:nvPicPr>
        <p:blipFill>
          <a:blip r:embed="rId3"/>
          <a:stretch>
            <a:fillRect/>
          </a:stretch>
        </p:blipFill>
        <p:spPr>
          <a:xfrm>
            <a:off x="5326434" y="3802696"/>
            <a:ext cx="3358179" cy="2635238"/>
          </a:xfrm>
          <a:prstGeom prst="rect">
            <a:avLst/>
          </a:prstGeom>
        </p:spPr>
      </p:pic>
    </p:spTree>
    <p:extLst>
      <p:ext uri="{BB962C8B-B14F-4D97-AF65-F5344CB8AC3E}">
        <p14:creationId xmlns:p14="http://schemas.microsoft.com/office/powerpoint/2010/main" val="1595171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42E64-43E3-DF98-0E17-802D74727F4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6D55D7B-C375-8245-72A1-58AFA7679F06}"/>
              </a:ext>
            </a:extLst>
          </p:cNvPr>
          <p:cNvSpPr>
            <a:spLocks noGrp="1"/>
          </p:cNvSpPr>
          <p:nvPr>
            <p:ph type="title"/>
          </p:nvPr>
        </p:nvSpPr>
        <p:spPr>
          <a:xfrm>
            <a:off x="372533" y="147082"/>
            <a:ext cx="8421512" cy="830997"/>
          </a:xfrm>
        </p:spPr>
        <p:txBody>
          <a:bodyPr/>
          <a:lstStyle/>
          <a:p>
            <a:r>
              <a:rPr lang="en-US" dirty="0"/>
              <a:t>Practice: Will It Dissolve?</a:t>
            </a:r>
          </a:p>
        </p:txBody>
      </p:sp>
      <p:sp>
        <p:nvSpPr>
          <p:cNvPr id="5" name="Content Placeholder 4">
            <a:extLst>
              <a:ext uri="{FF2B5EF4-FFF2-40B4-BE49-F238E27FC236}">
                <a16:creationId xmlns:a16="http://schemas.microsoft.com/office/drawing/2014/main" id="{AC38BA48-67A9-7BDB-504A-C94DD7E084B7}"/>
              </a:ext>
            </a:extLst>
          </p:cNvPr>
          <p:cNvSpPr>
            <a:spLocks noGrp="1"/>
          </p:cNvSpPr>
          <p:nvPr>
            <p:ph idx="1"/>
          </p:nvPr>
        </p:nvSpPr>
        <p:spPr>
          <a:xfrm>
            <a:off x="309597" y="1106863"/>
            <a:ext cx="8387645" cy="5383503"/>
          </a:xfrm>
        </p:spPr>
        <p:txBody>
          <a:bodyPr/>
          <a:lstStyle/>
          <a:p>
            <a:r>
              <a:rPr lang="en-US" dirty="0"/>
              <a:t>Would </a:t>
            </a:r>
            <a:r>
              <a:rPr lang="en-US" dirty="0">
                <a:solidFill>
                  <a:srgbClr val="00FF00"/>
                </a:solidFill>
              </a:rPr>
              <a:t>I</a:t>
            </a:r>
            <a:r>
              <a:rPr lang="en-US" baseline="-25000" dirty="0">
                <a:solidFill>
                  <a:srgbClr val="00FF00"/>
                </a:solidFill>
              </a:rPr>
              <a:t>2</a:t>
            </a:r>
            <a:r>
              <a:rPr lang="en-US" dirty="0"/>
              <a:t> (</a:t>
            </a:r>
            <a:r>
              <a:rPr lang="en-US" dirty="0">
                <a:solidFill>
                  <a:srgbClr val="FFFF00"/>
                </a:solidFill>
              </a:rPr>
              <a:t>diatomic molecule iodine</a:t>
            </a:r>
            <a:r>
              <a:rPr lang="en-US" dirty="0"/>
              <a:t>) be more </a:t>
            </a:r>
            <a:r>
              <a:rPr lang="en-US" dirty="0">
                <a:solidFill>
                  <a:schemeClr val="accent1">
                    <a:lumMod val="60000"/>
                    <a:lumOff val="40000"/>
                  </a:schemeClr>
                </a:solidFill>
              </a:rPr>
              <a:t>soluble</a:t>
            </a:r>
            <a:r>
              <a:rPr lang="en-US" dirty="0"/>
              <a:t> in </a:t>
            </a:r>
            <a:r>
              <a:rPr lang="en-US" dirty="0">
                <a:solidFill>
                  <a:srgbClr val="00FF00"/>
                </a:solidFill>
              </a:rPr>
              <a:t>CCl</a:t>
            </a:r>
            <a:r>
              <a:rPr lang="en-US" baseline="-25000" dirty="0">
                <a:solidFill>
                  <a:srgbClr val="00FF00"/>
                </a:solidFill>
              </a:rPr>
              <a:t>4</a:t>
            </a:r>
            <a:r>
              <a:rPr lang="en-US" dirty="0"/>
              <a:t> (</a:t>
            </a:r>
            <a:r>
              <a:rPr lang="en-US" dirty="0">
                <a:solidFill>
                  <a:srgbClr val="FFFF00"/>
                </a:solidFill>
              </a:rPr>
              <a:t>carbon tetrachloride</a:t>
            </a:r>
            <a:r>
              <a:rPr lang="en-US" dirty="0"/>
              <a:t>) or </a:t>
            </a:r>
            <a:r>
              <a:rPr lang="en-US" dirty="0">
                <a:solidFill>
                  <a:srgbClr val="00FF00"/>
                </a:solidFill>
              </a:rPr>
              <a:t>H</a:t>
            </a:r>
            <a:r>
              <a:rPr lang="en-US" baseline="-25000" dirty="0">
                <a:solidFill>
                  <a:srgbClr val="00FF00"/>
                </a:solidFill>
              </a:rPr>
              <a:t>2</a:t>
            </a:r>
            <a:r>
              <a:rPr lang="en-US" dirty="0">
                <a:solidFill>
                  <a:srgbClr val="00FF00"/>
                </a:solidFill>
              </a:rPr>
              <a:t>O </a:t>
            </a:r>
            <a:r>
              <a:rPr lang="en-US" dirty="0"/>
              <a:t>(</a:t>
            </a:r>
            <a:r>
              <a:rPr lang="en-US" dirty="0">
                <a:solidFill>
                  <a:srgbClr val="FFFF00"/>
                </a:solidFill>
              </a:rPr>
              <a:t>water</a:t>
            </a:r>
            <a:r>
              <a:rPr lang="en-US" dirty="0"/>
              <a:t>)?</a:t>
            </a:r>
          </a:p>
          <a:p>
            <a:pPr marL="231775" lvl="1" indent="0">
              <a:buNone/>
            </a:pPr>
            <a:r>
              <a:rPr lang="en-US" sz="2400" dirty="0">
                <a:solidFill>
                  <a:schemeClr val="accent1">
                    <a:lumMod val="60000"/>
                    <a:lumOff val="40000"/>
                  </a:schemeClr>
                </a:solidFill>
              </a:rPr>
              <a:t>I</a:t>
            </a:r>
            <a:r>
              <a:rPr lang="en-US" sz="2400" baseline="-25000" dirty="0">
                <a:solidFill>
                  <a:schemeClr val="accent1">
                    <a:lumMod val="60000"/>
                    <a:lumOff val="40000"/>
                  </a:schemeClr>
                </a:solidFill>
              </a:rPr>
              <a:t>2</a:t>
            </a:r>
            <a:r>
              <a:rPr lang="en-US" sz="2400" dirty="0"/>
              <a:t> is </a:t>
            </a:r>
            <a:r>
              <a:rPr lang="en-US" sz="2400" b="1" dirty="0">
                <a:solidFill>
                  <a:srgbClr val="FFC000"/>
                </a:solidFill>
              </a:rPr>
              <a:t>nonpolar</a:t>
            </a:r>
            <a:r>
              <a:rPr lang="en-US" sz="2400" dirty="0"/>
              <a:t>. CCl</a:t>
            </a:r>
            <a:r>
              <a:rPr lang="en-US" sz="2400" baseline="-25000" dirty="0"/>
              <a:t>4</a:t>
            </a:r>
            <a:r>
              <a:rPr lang="en-US" sz="2400" dirty="0"/>
              <a:t> is </a:t>
            </a:r>
            <a:r>
              <a:rPr lang="en-US" sz="2400" dirty="0">
                <a:solidFill>
                  <a:srgbClr val="FFC000"/>
                </a:solidFill>
              </a:rPr>
              <a:t>nonpolar</a:t>
            </a:r>
            <a:r>
              <a:rPr lang="en-US" sz="2400" dirty="0"/>
              <a:t> and H</a:t>
            </a:r>
            <a:r>
              <a:rPr lang="en-US" sz="2400" baseline="-25000" dirty="0"/>
              <a:t>2</a:t>
            </a:r>
            <a:r>
              <a:rPr lang="en-US" sz="2400" dirty="0"/>
              <a:t>O is </a:t>
            </a:r>
            <a:r>
              <a:rPr lang="en-US" sz="2400" dirty="0">
                <a:solidFill>
                  <a:srgbClr val="FFC000"/>
                </a:solidFill>
              </a:rPr>
              <a:t>polar</a:t>
            </a:r>
            <a:r>
              <a:rPr lang="en-US" sz="2400" dirty="0"/>
              <a:t>, so expect </a:t>
            </a:r>
            <a:r>
              <a:rPr lang="en-US" sz="2400" dirty="0">
                <a:solidFill>
                  <a:schemeClr val="accent1">
                    <a:lumMod val="60000"/>
                    <a:lumOff val="40000"/>
                  </a:schemeClr>
                </a:solidFill>
              </a:rPr>
              <a:t>I</a:t>
            </a:r>
            <a:r>
              <a:rPr lang="en-US" sz="2400" baseline="-25000" dirty="0">
                <a:solidFill>
                  <a:schemeClr val="accent1">
                    <a:lumMod val="60000"/>
                    <a:lumOff val="40000"/>
                  </a:schemeClr>
                </a:solidFill>
              </a:rPr>
              <a:t>2</a:t>
            </a:r>
            <a:r>
              <a:rPr lang="en-US" sz="2400" dirty="0"/>
              <a:t> to be much more soluble in </a:t>
            </a:r>
            <a:r>
              <a:rPr lang="en-US" sz="2400" dirty="0">
                <a:solidFill>
                  <a:schemeClr val="accent1">
                    <a:lumMod val="60000"/>
                    <a:lumOff val="40000"/>
                  </a:schemeClr>
                </a:solidFill>
              </a:rPr>
              <a:t>CCl</a:t>
            </a:r>
            <a:r>
              <a:rPr lang="en-US" sz="2400" baseline="-25000" dirty="0">
                <a:solidFill>
                  <a:schemeClr val="accent1">
                    <a:lumMod val="60000"/>
                    <a:lumOff val="40000"/>
                  </a:schemeClr>
                </a:solidFill>
              </a:rPr>
              <a:t>4</a:t>
            </a:r>
            <a:r>
              <a:rPr lang="en-US" sz="2400" dirty="0"/>
              <a:t> than </a:t>
            </a:r>
            <a:r>
              <a:rPr lang="en-US" sz="2400" dirty="0">
                <a:solidFill>
                  <a:schemeClr val="accent1">
                    <a:lumMod val="60000"/>
                    <a:lumOff val="40000"/>
                  </a:schemeClr>
                </a:solidFill>
              </a:rPr>
              <a:t>H</a:t>
            </a:r>
            <a:r>
              <a:rPr lang="en-US" sz="2400" baseline="-25000" dirty="0">
                <a:solidFill>
                  <a:schemeClr val="accent1">
                    <a:lumMod val="60000"/>
                    <a:lumOff val="40000"/>
                  </a:schemeClr>
                </a:solidFill>
              </a:rPr>
              <a:t>2</a:t>
            </a:r>
            <a:r>
              <a:rPr lang="en-US" sz="2400" dirty="0">
                <a:solidFill>
                  <a:schemeClr val="accent1">
                    <a:lumMod val="60000"/>
                    <a:lumOff val="40000"/>
                  </a:schemeClr>
                </a:solidFill>
              </a:rPr>
              <a:t>O</a:t>
            </a:r>
            <a:endParaRPr lang="en-US" sz="2400" b="1" dirty="0">
              <a:solidFill>
                <a:schemeClr val="accent1">
                  <a:lumMod val="60000"/>
                  <a:lumOff val="40000"/>
                </a:schemeClr>
              </a:solidFill>
            </a:endParaRPr>
          </a:p>
          <a:p>
            <a:r>
              <a:rPr lang="en-US" dirty="0"/>
              <a:t>Would </a:t>
            </a:r>
            <a:r>
              <a:rPr lang="en-US" dirty="0">
                <a:solidFill>
                  <a:srgbClr val="00FF00"/>
                </a:solidFill>
              </a:rPr>
              <a:t>C</a:t>
            </a:r>
            <a:r>
              <a:rPr lang="en-US" baseline="-25000" dirty="0">
                <a:solidFill>
                  <a:srgbClr val="00FF00"/>
                </a:solidFill>
              </a:rPr>
              <a:t>3</a:t>
            </a:r>
            <a:r>
              <a:rPr lang="en-US" dirty="0">
                <a:solidFill>
                  <a:srgbClr val="00FF00"/>
                </a:solidFill>
              </a:rPr>
              <a:t>H</a:t>
            </a:r>
            <a:r>
              <a:rPr lang="en-US" baseline="-25000" dirty="0">
                <a:solidFill>
                  <a:srgbClr val="00FF00"/>
                </a:solidFill>
              </a:rPr>
              <a:t>7</a:t>
            </a:r>
            <a:r>
              <a:rPr lang="en-US" dirty="0">
                <a:solidFill>
                  <a:srgbClr val="00FF00"/>
                </a:solidFill>
              </a:rPr>
              <a:t>OH</a:t>
            </a:r>
            <a:r>
              <a:rPr lang="en-US" dirty="0"/>
              <a:t> (</a:t>
            </a:r>
            <a:r>
              <a:rPr lang="en-US" dirty="0">
                <a:solidFill>
                  <a:srgbClr val="FFFF00"/>
                </a:solidFill>
              </a:rPr>
              <a:t>any of isomers of propanol</a:t>
            </a:r>
            <a:r>
              <a:rPr lang="en-US" dirty="0"/>
              <a:t>) be more soluble in </a:t>
            </a:r>
            <a:r>
              <a:rPr lang="en-US" dirty="0">
                <a:solidFill>
                  <a:srgbClr val="00FF00"/>
                </a:solidFill>
              </a:rPr>
              <a:t>CCl</a:t>
            </a:r>
            <a:r>
              <a:rPr lang="en-US" baseline="-25000" dirty="0">
                <a:solidFill>
                  <a:srgbClr val="00FF00"/>
                </a:solidFill>
              </a:rPr>
              <a:t>4</a:t>
            </a:r>
            <a:r>
              <a:rPr lang="en-US" dirty="0"/>
              <a:t> (</a:t>
            </a:r>
            <a:r>
              <a:rPr lang="en-US" dirty="0">
                <a:solidFill>
                  <a:srgbClr val="FFFF00"/>
                </a:solidFill>
              </a:rPr>
              <a:t>carbon tetrachloride</a:t>
            </a:r>
            <a:r>
              <a:rPr lang="en-US" dirty="0"/>
              <a:t>) or </a:t>
            </a:r>
            <a:r>
              <a:rPr lang="en-US" dirty="0">
                <a:solidFill>
                  <a:srgbClr val="00FF00"/>
                </a:solidFill>
              </a:rPr>
              <a:t>H</a:t>
            </a:r>
            <a:r>
              <a:rPr lang="en-US" baseline="-25000" dirty="0">
                <a:solidFill>
                  <a:srgbClr val="00FF00"/>
                </a:solidFill>
              </a:rPr>
              <a:t>2</a:t>
            </a:r>
            <a:r>
              <a:rPr lang="en-US" dirty="0">
                <a:solidFill>
                  <a:srgbClr val="00FF00"/>
                </a:solidFill>
              </a:rPr>
              <a:t>O </a:t>
            </a:r>
            <a:r>
              <a:rPr lang="en-US" dirty="0"/>
              <a:t>(</a:t>
            </a:r>
            <a:r>
              <a:rPr lang="en-US" dirty="0">
                <a:solidFill>
                  <a:srgbClr val="FFFF00"/>
                </a:solidFill>
              </a:rPr>
              <a:t>water</a:t>
            </a:r>
            <a:r>
              <a:rPr lang="en-US" dirty="0"/>
              <a:t>)?</a:t>
            </a:r>
          </a:p>
          <a:p>
            <a:pPr marL="231775" lvl="1" indent="0">
              <a:buNone/>
            </a:pPr>
            <a:r>
              <a:rPr lang="en-US" sz="2400" dirty="0">
                <a:solidFill>
                  <a:schemeClr val="accent1">
                    <a:lumMod val="60000"/>
                    <a:lumOff val="40000"/>
                  </a:schemeClr>
                </a:solidFill>
              </a:rPr>
              <a:t>C</a:t>
            </a:r>
            <a:r>
              <a:rPr lang="en-US" sz="2400" baseline="-25000" dirty="0">
                <a:solidFill>
                  <a:schemeClr val="accent1">
                    <a:lumMod val="60000"/>
                    <a:lumOff val="40000"/>
                  </a:schemeClr>
                </a:solidFill>
              </a:rPr>
              <a:t>3</a:t>
            </a:r>
            <a:r>
              <a:rPr lang="en-US" sz="2400" dirty="0">
                <a:solidFill>
                  <a:schemeClr val="accent1">
                    <a:lumMod val="60000"/>
                    <a:lumOff val="40000"/>
                  </a:schemeClr>
                </a:solidFill>
              </a:rPr>
              <a:t>H</a:t>
            </a:r>
            <a:r>
              <a:rPr lang="en-US" sz="2400" baseline="-25000" dirty="0">
                <a:solidFill>
                  <a:schemeClr val="accent1">
                    <a:lumMod val="60000"/>
                    <a:lumOff val="40000"/>
                  </a:schemeClr>
                </a:solidFill>
              </a:rPr>
              <a:t>7</a:t>
            </a:r>
            <a:r>
              <a:rPr lang="en-US" sz="2400" dirty="0">
                <a:solidFill>
                  <a:schemeClr val="accent1">
                    <a:lumMod val="60000"/>
                    <a:lumOff val="40000"/>
                  </a:schemeClr>
                </a:solidFill>
              </a:rPr>
              <a:t>OH</a:t>
            </a:r>
            <a:r>
              <a:rPr lang="en-US" sz="2400" dirty="0"/>
              <a:t> is </a:t>
            </a:r>
            <a:r>
              <a:rPr lang="en-US" sz="2400" b="1" dirty="0">
                <a:solidFill>
                  <a:srgbClr val="FFC000"/>
                </a:solidFill>
              </a:rPr>
              <a:t>polar</a:t>
            </a:r>
            <a:r>
              <a:rPr lang="en-US" sz="2400" dirty="0"/>
              <a:t> particularly because it is capable of </a:t>
            </a:r>
            <a:r>
              <a:rPr lang="en-US" sz="2400" dirty="0">
                <a:solidFill>
                  <a:srgbClr val="FFFF00"/>
                </a:solidFill>
              </a:rPr>
              <a:t>hydrogen bonding</a:t>
            </a:r>
            <a:r>
              <a:rPr lang="en-US" sz="2400" dirty="0"/>
              <a:t>, and </a:t>
            </a:r>
            <a:r>
              <a:rPr lang="en-US" sz="2400" dirty="0">
                <a:solidFill>
                  <a:schemeClr val="accent1">
                    <a:lumMod val="60000"/>
                    <a:lumOff val="40000"/>
                  </a:schemeClr>
                </a:solidFill>
              </a:rPr>
              <a:t>H</a:t>
            </a:r>
            <a:r>
              <a:rPr lang="en-US" sz="2400" baseline="-25000" dirty="0">
                <a:solidFill>
                  <a:schemeClr val="accent1">
                    <a:lumMod val="60000"/>
                    <a:lumOff val="40000"/>
                  </a:schemeClr>
                </a:solidFill>
              </a:rPr>
              <a:t>2</a:t>
            </a:r>
            <a:r>
              <a:rPr lang="en-US" sz="2400" dirty="0">
                <a:solidFill>
                  <a:schemeClr val="accent1">
                    <a:lumMod val="60000"/>
                    <a:lumOff val="40000"/>
                  </a:schemeClr>
                </a:solidFill>
              </a:rPr>
              <a:t>O</a:t>
            </a:r>
            <a:r>
              <a:rPr lang="en-US" sz="2400" dirty="0"/>
              <a:t> also does </a:t>
            </a:r>
            <a:r>
              <a:rPr lang="en-US" sz="2400" dirty="0">
                <a:solidFill>
                  <a:srgbClr val="FFFF00"/>
                </a:solidFill>
              </a:rPr>
              <a:t>hydrogen bonding</a:t>
            </a:r>
            <a:r>
              <a:rPr lang="en-US" sz="2400" dirty="0"/>
              <a:t>. Expect </a:t>
            </a:r>
            <a:r>
              <a:rPr lang="en-US" sz="2400" dirty="0">
                <a:solidFill>
                  <a:schemeClr val="accent1">
                    <a:lumMod val="60000"/>
                    <a:lumOff val="40000"/>
                  </a:schemeClr>
                </a:solidFill>
              </a:rPr>
              <a:t>C</a:t>
            </a:r>
            <a:r>
              <a:rPr lang="en-US" sz="2400" baseline="-25000" dirty="0">
                <a:solidFill>
                  <a:schemeClr val="accent1">
                    <a:lumMod val="60000"/>
                    <a:lumOff val="40000"/>
                  </a:schemeClr>
                </a:solidFill>
              </a:rPr>
              <a:t>3</a:t>
            </a:r>
            <a:r>
              <a:rPr lang="en-US" sz="2400" dirty="0">
                <a:solidFill>
                  <a:schemeClr val="accent1">
                    <a:lumMod val="60000"/>
                    <a:lumOff val="40000"/>
                  </a:schemeClr>
                </a:solidFill>
              </a:rPr>
              <a:t>H</a:t>
            </a:r>
            <a:r>
              <a:rPr lang="en-US" sz="2400" baseline="-25000" dirty="0">
                <a:solidFill>
                  <a:schemeClr val="accent1">
                    <a:lumMod val="60000"/>
                    <a:lumOff val="40000"/>
                  </a:schemeClr>
                </a:solidFill>
              </a:rPr>
              <a:t>7</a:t>
            </a:r>
            <a:r>
              <a:rPr lang="en-US" sz="2400" dirty="0">
                <a:solidFill>
                  <a:schemeClr val="accent1">
                    <a:lumMod val="60000"/>
                    <a:lumOff val="40000"/>
                  </a:schemeClr>
                </a:solidFill>
              </a:rPr>
              <a:t>OH</a:t>
            </a:r>
            <a:r>
              <a:rPr lang="en-US" sz="2400" dirty="0"/>
              <a:t> to be much more soluble in </a:t>
            </a:r>
            <a:r>
              <a:rPr lang="en-US" sz="2400" dirty="0">
                <a:solidFill>
                  <a:schemeClr val="accent1">
                    <a:lumMod val="60000"/>
                    <a:lumOff val="40000"/>
                  </a:schemeClr>
                </a:solidFill>
              </a:rPr>
              <a:t>H</a:t>
            </a:r>
            <a:r>
              <a:rPr lang="en-US" sz="2400" baseline="-25000" dirty="0">
                <a:solidFill>
                  <a:schemeClr val="accent1">
                    <a:lumMod val="60000"/>
                    <a:lumOff val="40000"/>
                  </a:schemeClr>
                </a:solidFill>
              </a:rPr>
              <a:t>2</a:t>
            </a:r>
            <a:r>
              <a:rPr lang="en-US" sz="2400" dirty="0">
                <a:solidFill>
                  <a:schemeClr val="accent1">
                    <a:lumMod val="60000"/>
                    <a:lumOff val="40000"/>
                  </a:schemeClr>
                </a:solidFill>
              </a:rPr>
              <a:t>O</a:t>
            </a:r>
            <a:r>
              <a:rPr lang="en-US" sz="2400" dirty="0"/>
              <a:t> than </a:t>
            </a:r>
            <a:r>
              <a:rPr lang="en-US" sz="2400" dirty="0">
                <a:solidFill>
                  <a:schemeClr val="accent1">
                    <a:lumMod val="60000"/>
                    <a:lumOff val="40000"/>
                  </a:schemeClr>
                </a:solidFill>
              </a:rPr>
              <a:t>CCl</a:t>
            </a:r>
            <a:r>
              <a:rPr lang="en-US" sz="2400" baseline="-25000" dirty="0">
                <a:solidFill>
                  <a:schemeClr val="accent1">
                    <a:lumMod val="60000"/>
                    <a:lumOff val="40000"/>
                  </a:schemeClr>
                </a:solidFill>
              </a:rPr>
              <a:t>4</a:t>
            </a:r>
            <a:endParaRPr lang="en-US" sz="2400" b="1" dirty="0">
              <a:solidFill>
                <a:schemeClr val="accent1">
                  <a:lumMod val="60000"/>
                  <a:lumOff val="40000"/>
                </a:schemeClr>
              </a:solidFill>
            </a:endParaRPr>
          </a:p>
          <a:p>
            <a:pPr marL="231775" lvl="1" indent="0">
              <a:buNone/>
            </a:pPr>
            <a:endParaRPr lang="en-US" dirty="0"/>
          </a:p>
        </p:txBody>
      </p:sp>
      <p:sp>
        <p:nvSpPr>
          <p:cNvPr id="2" name="Slide Number Placeholder 1">
            <a:extLst>
              <a:ext uri="{FF2B5EF4-FFF2-40B4-BE49-F238E27FC236}">
                <a16:creationId xmlns:a16="http://schemas.microsoft.com/office/drawing/2014/main" id="{753CA383-CCA4-4B2F-DC58-FD30C465B6DD}"/>
              </a:ext>
            </a:extLst>
          </p:cNvPr>
          <p:cNvSpPr>
            <a:spLocks noGrp="1"/>
          </p:cNvSpPr>
          <p:nvPr>
            <p:ph type="sldNum" sz="quarter" idx="10"/>
          </p:nvPr>
        </p:nvSpPr>
        <p:spPr/>
        <p:txBody>
          <a:bodyPr/>
          <a:lstStyle/>
          <a:p>
            <a:fld id="{48B47BF4-C530-47F3-8F78-E261EA428483}" type="slidenum">
              <a:rPr lang="en-US" smtClean="0"/>
              <a:pPr/>
              <a:t>7</a:t>
            </a:fld>
            <a:endParaRPr lang="en-US" dirty="0"/>
          </a:p>
        </p:txBody>
      </p:sp>
    </p:spTree>
    <p:extLst>
      <p:ext uri="{BB962C8B-B14F-4D97-AF65-F5344CB8AC3E}">
        <p14:creationId xmlns:p14="http://schemas.microsoft.com/office/powerpoint/2010/main" val="3186358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1A3E5-A124-7E72-32D3-7255CD74F8D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E79FB0E-31DD-0C11-0D69-0AE039B829FF}"/>
              </a:ext>
            </a:extLst>
          </p:cNvPr>
          <p:cNvSpPr>
            <a:spLocks noGrp="1"/>
          </p:cNvSpPr>
          <p:nvPr>
            <p:ph type="title"/>
          </p:nvPr>
        </p:nvSpPr>
        <p:spPr>
          <a:xfrm>
            <a:off x="372533" y="147082"/>
            <a:ext cx="8421512" cy="830997"/>
          </a:xfrm>
        </p:spPr>
        <p:txBody>
          <a:bodyPr/>
          <a:lstStyle/>
          <a:p>
            <a:r>
              <a:rPr lang="en-US" dirty="0"/>
              <a:t>Practice: Will It Dissolve?</a:t>
            </a:r>
          </a:p>
        </p:txBody>
      </p:sp>
      <p:sp>
        <p:nvSpPr>
          <p:cNvPr id="5" name="Content Placeholder 4">
            <a:extLst>
              <a:ext uri="{FF2B5EF4-FFF2-40B4-BE49-F238E27FC236}">
                <a16:creationId xmlns:a16="http://schemas.microsoft.com/office/drawing/2014/main" id="{7B30AB8B-A880-8263-5353-9C95768622AF}"/>
              </a:ext>
            </a:extLst>
          </p:cNvPr>
          <p:cNvSpPr>
            <a:spLocks noGrp="1"/>
          </p:cNvSpPr>
          <p:nvPr>
            <p:ph idx="1"/>
          </p:nvPr>
        </p:nvSpPr>
        <p:spPr>
          <a:xfrm>
            <a:off x="406400" y="981489"/>
            <a:ext cx="8387645" cy="5383503"/>
          </a:xfrm>
        </p:spPr>
        <p:txBody>
          <a:bodyPr/>
          <a:lstStyle/>
          <a:p>
            <a:r>
              <a:rPr lang="en-US" dirty="0"/>
              <a:t>Which of these will be </a:t>
            </a:r>
            <a:r>
              <a:rPr lang="en-US" dirty="0">
                <a:solidFill>
                  <a:schemeClr val="accent1">
                    <a:lumMod val="60000"/>
                    <a:lumOff val="40000"/>
                  </a:schemeClr>
                </a:solidFill>
              </a:rPr>
              <a:t>solutes</a:t>
            </a:r>
            <a:r>
              <a:rPr lang="en-US" dirty="0"/>
              <a:t> in the </a:t>
            </a:r>
            <a:r>
              <a:rPr lang="en-US" dirty="0">
                <a:solidFill>
                  <a:schemeClr val="accent1">
                    <a:lumMod val="60000"/>
                    <a:lumOff val="40000"/>
                  </a:schemeClr>
                </a:solidFill>
              </a:rPr>
              <a:t>solvent</a:t>
            </a:r>
            <a:r>
              <a:rPr lang="en-US" dirty="0"/>
              <a:t> </a:t>
            </a:r>
            <a:r>
              <a:rPr lang="en-US" dirty="0">
                <a:solidFill>
                  <a:srgbClr val="FFC000"/>
                </a:solidFill>
              </a:rPr>
              <a:t>water</a:t>
            </a:r>
            <a:r>
              <a:rPr lang="en-US" dirty="0"/>
              <a:t>?</a:t>
            </a:r>
          </a:p>
          <a:p>
            <a:pPr marL="457200" indent="-457200">
              <a:buFont typeface="+mj-lt"/>
              <a:buAutoNum type="alphaLcPeriod"/>
            </a:pPr>
            <a:r>
              <a:rPr lang="en-US" sz="2200" dirty="0">
                <a:solidFill>
                  <a:srgbClr val="00FF00"/>
                </a:solidFill>
              </a:rPr>
              <a:t>Methanol</a:t>
            </a:r>
            <a:r>
              <a:rPr lang="en-US" sz="2200" dirty="0"/>
              <a:t> (</a:t>
            </a:r>
            <a:r>
              <a:rPr lang="en-US" sz="2200" dirty="0">
                <a:solidFill>
                  <a:srgbClr val="00FF00"/>
                </a:solidFill>
              </a:rPr>
              <a:t>CH</a:t>
            </a:r>
            <a:r>
              <a:rPr lang="en-US" sz="2200" baseline="-25000" dirty="0">
                <a:solidFill>
                  <a:srgbClr val="00FF00"/>
                </a:solidFill>
              </a:rPr>
              <a:t>3</a:t>
            </a:r>
            <a:r>
              <a:rPr lang="en-US" sz="2200" dirty="0">
                <a:solidFill>
                  <a:srgbClr val="00FF00"/>
                </a:solidFill>
              </a:rPr>
              <a:t>OH</a:t>
            </a:r>
            <a:r>
              <a:rPr lang="en-US" sz="2200" dirty="0"/>
              <a:t>)</a:t>
            </a:r>
          </a:p>
          <a:p>
            <a:pPr marL="236538" lvl="1" indent="0">
              <a:buNone/>
            </a:pPr>
            <a:r>
              <a:rPr lang="en-US" dirty="0"/>
              <a:t>Both </a:t>
            </a:r>
            <a:r>
              <a:rPr lang="en-US" dirty="0">
                <a:solidFill>
                  <a:schemeClr val="accent1">
                    <a:lumMod val="60000"/>
                    <a:lumOff val="40000"/>
                  </a:schemeClr>
                </a:solidFill>
              </a:rPr>
              <a:t>water</a:t>
            </a:r>
            <a:r>
              <a:rPr lang="en-US" dirty="0"/>
              <a:t> and </a:t>
            </a:r>
            <a:r>
              <a:rPr lang="en-US" dirty="0">
                <a:solidFill>
                  <a:schemeClr val="accent1">
                    <a:lumMod val="60000"/>
                    <a:lumOff val="40000"/>
                  </a:schemeClr>
                </a:solidFill>
              </a:rPr>
              <a:t>methanol</a:t>
            </a:r>
            <a:r>
              <a:rPr lang="en-US" dirty="0"/>
              <a:t> have </a:t>
            </a:r>
            <a:r>
              <a:rPr lang="en-US" dirty="0">
                <a:solidFill>
                  <a:srgbClr val="00FF00"/>
                </a:solidFill>
              </a:rPr>
              <a:t>hydroxyl</a:t>
            </a:r>
            <a:r>
              <a:rPr lang="en-US" dirty="0"/>
              <a:t> (</a:t>
            </a:r>
            <a:r>
              <a:rPr lang="en-US" dirty="0">
                <a:solidFill>
                  <a:srgbClr val="00FF00"/>
                </a:solidFill>
              </a:rPr>
              <a:t>–OH</a:t>
            </a:r>
            <a:r>
              <a:rPr lang="en-US" dirty="0"/>
              <a:t>) </a:t>
            </a:r>
            <a:r>
              <a:rPr lang="en-US" dirty="0">
                <a:solidFill>
                  <a:srgbClr val="FFFF00"/>
                </a:solidFill>
              </a:rPr>
              <a:t>functional</a:t>
            </a:r>
            <a:r>
              <a:rPr lang="en-US" dirty="0"/>
              <a:t> </a:t>
            </a:r>
            <a:r>
              <a:rPr lang="en-US" dirty="0">
                <a:solidFill>
                  <a:srgbClr val="FFFF00"/>
                </a:solidFill>
              </a:rPr>
              <a:t>groups</a:t>
            </a:r>
            <a:r>
              <a:rPr lang="en-US" dirty="0"/>
              <a:t> that make these molecules </a:t>
            </a:r>
            <a:r>
              <a:rPr lang="en-US" b="1" dirty="0">
                <a:solidFill>
                  <a:srgbClr val="FFC000"/>
                </a:solidFill>
              </a:rPr>
              <a:t>polar</a:t>
            </a:r>
            <a:r>
              <a:rPr lang="en-US" dirty="0"/>
              <a:t>. So they will mix</a:t>
            </a:r>
          </a:p>
          <a:p>
            <a:pPr marL="342900" lvl="2" indent="0">
              <a:buNone/>
            </a:pPr>
            <a:r>
              <a:rPr lang="en-US" dirty="0"/>
              <a:t>Note </a:t>
            </a:r>
            <a:r>
              <a:rPr lang="en-US" dirty="0">
                <a:solidFill>
                  <a:schemeClr val="accent1">
                    <a:lumMod val="60000"/>
                    <a:lumOff val="40000"/>
                  </a:schemeClr>
                </a:solidFill>
              </a:rPr>
              <a:t>methanol</a:t>
            </a:r>
            <a:r>
              <a:rPr lang="en-US" dirty="0"/>
              <a:t> (</a:t>
            </a:r>
            <a:r>
              <a:rPr lang="en-US" dirty="0">
                <a:solidFill>
                  <a:schemeClr val="accent1">
                    <a:lumMod val="60000"/>
                    <a:lumOff val="40000"/>
                  </a:schemeClr>
                </a:solidFill>
              </a:rPr>
              <a:t>methyl alcohol</a:t>
            </a:r>
            <a:r>
              <a:rPr lang="en-US" dirty="0"/>
              <a:t>) is a </a:t>
            </a:r>
            <a:r>
              <a:rPr lang="en-US" dirty="0">
                <a:solidFill>
                  <a:srgbClr val="FFFF00"/>
                </a:solidFill>
              </a:rPr>
              <a:t>solvent</a:t>
            </a:r>
            <a:r>
              <a:rPr lang="en-US" dirty="0"/>
              <a:t> in its own right: so two solvents that are mixed to form solution are said to be </a:t>
            </a:r>
            <a:r>
              <a:rPr lang="en-US" b="1" dirty="0">
                <a:solidFill>
                  <a:srgbClr val="00FF00"/>
                </a:solidFill>
              </a:rPr>
              <a:t>miscible</a:t>
            </a:r>
          </a:p>
          <a:p>
            <a:pPr marL="457200" indent="-457200">
              <a:buFont typeface="+mj-lt"/>
              <a:buAutoNum type="alphaLcPeriod"/>
            </a:pPr>
            <a:r>
              <a:rPr lang="en-US" sz="2200" dirty="0">
                <a:solidFill>
                  <a:srgbClr val="00FF00"/>
                </a:solidFill>
              </a:rPr>
              <a:t>Sodium sulfate </a:t>
            </a:r>
            <a:r>
              <a:rPr lang="en-US" sz="2200" dirty="0"/>
              <a:t>(</a:t>
            </a:r>
            <a:r>
              <a:rPr lang="en-US" sz="2200" dirty="0">
                <a:solidFill>
                  <a:srgbClr val="00FF00"/>
                </a:solidFill>
              </a:rPr>
              <a:t>Na</a:t>
            </a:r>
            <a:r>
              <a:rPr lang="en-US" sz="2200" baseline="-25000" dirty="0">
                <a:solidFill>
                  <a:srgbClr val="00FF00"/>
                </a:solidFill>
              </a:rPr>
              <a:t>2</a:t>
            </a:r>
            <a:r>
              <a:rPr lang="en-US" sz="2200" dirty="0">
                <a:solidFill>
                  <a:srgbClr val="00FF00"/>
                </a:solidFill>
              </a:rPr>
              <a:t>SO</a:t>
            </a:r>
            <a:r>
              <a:rPr lang="en-US" sz="2200" baseline="-25000" dirty="0">
                <a:solidFill>
                  <a:srgbClr val="00FF00"/>
                </a:solidFill>
              </a:rPr>
              <a:t>4</a:t>
            </a:r>
            <a:r>
              <a:rPr lang="en-US" sz="2200" dirty="0"/>
              <a:t>)</a:t>
            </a:r>
          </a:p>
          <a:p>
            <a:pPr marL="236538" lvl="1" indent="0">
              <a:buNone/>
            </a:pPr>
            <a:r>
              <a:rPr lang="en-US" dirty="0">
                <a:solidFill>
                  <a:srgbClr val="FFC000"/>
                </a:solidFill>
              </a:rPr>
              <a:t>Na</a:t>
            </a:r>
            <a:r>
              <a:rPr lang="en-US" baseline="-25000" dirty="0">
                <a:solidFill>
                  <a:srgbClr val="FFC000"/>
                </a:solidFill>
              </a:rPr>
              <a:t>2</a:t>
            </a:r>
            <a:r>
              <a:rPr lang="en-US" dirty="0">
                <a:solidFill>
                  <a:srgbClr val="FFC000"/>
                </a:solidFill>
              </a:rPr>
              <a:t>SO</a:t>
            </a:r>
            <a:r>
              <a:rPr lang="en-US" baseline="-25000" dirty="0">
                <a:solidFill>
                  <a:srgbClr val="FFC000"/>
                </a:solidFill>
              </a:rPr>
              <a:t>4</a:t>
            </a:r>
            <a:r>
              <a:rPr lang="en-US" dirty="0"/>
              <a:t> is an </a:t>
            </a:r>
            <a:r>
              <a:rPr lang="en-US" dirty="0">
                <a:solidFill>
                  <a:schemeClr val="accent1">
                    <a:lumMod val="60000"/>
                    <a:lumOff val="40000"/>
                  </a:schemeClr>
                </a:solidFill>
              </a:rPr>
              <a:t>ionic compound</a:t>
            </a:r>
            <a:r>
              <a:rPr lang="en-US" dirty="0"/>
              <a:t>. </a:t>
            </a:r>
            <a:r>
              <a:rPr lang="en-US" dirty="0">
                <a:solidFill>
                  <a:srgbClr val="FFFF00"/>
                </a:solidFill>
              </a:rPr>
              <a:t>Ionic compounds </a:t>
            </a:r>
            <a:r>
              <a:rPr lang="en-US" dirty="0"/>
              <a:t>have </a:t>
            </a:r>
            <a:r>
              <a:rPr lang="en-US" dirty="0">
                <a:solidFill>
                  <a:srgbClr val="FFFF00"/>
                </a:solidFill>
              </a:rPr>
              <a:t>atoms</a:t>
            </a:r>
            <a:r>
              <a:rPr lang="en-US" dirty="0"/>
              <a:t> (or </a:t>
            </a:r>
            <a:r>
              <a:rPr lang="en-US" dirty="0">
                <a:solidFill>
                  <a:srgbClr val="FFFF00"/>
                </a:solidFill>
              </a:rPr>
              <a:t>polyatomic molecules </a:t>
            </a:r>
            <a:r>
              <a:rPr lang="en-US" dirty="0"/>
              <a:t>as </a:t>
            </a:r>
            <a:r>
              <a:rPr lang="en-US" dirty="0">
                <a:solidFill>
                  <a:srgbClr val="FFFF00"/>
                </a:solidFill>
              </a:rPr>
              <a:t>ions</a:t>
            </a:r>
            <a:r>
              <a:rPr lang="en-US" dirty="0"/>
              <a:t>) that have </a:t>
            </a:r>
            <a:r>
              <a:rPr lang="en-US" dirty="0">
                <a:solidFill>
                  <a:schemeClr val="accent1">
                    <a:lumMod val="60000"/>
                    <a:lumOff val="40000"/>
                  </a:schemeClr>
                </a:solidFill>
              </a:rPr>
              <a:t>permanent</a:t>
            </a:r>
            <a:r>
              <a:rPr lang="en-US" dirty="0"/>
              <a:t> </a:t>
            </a:r>
            <a:r>
              <a:rPr lang="en-US" dirty="0">
                <a:solidFill>
                  <a:schemeClr val="accent1">
                    <a:lumMod val="60000"/>
                    <a:lumOff val="40000"/>
                  </a:schemeClr>
                </a:solidFill>
              </a:rPr>
              <a:t>electric charge </a:t>
            </a:r>
            <a:r>
              <a:rPr lang="en-US" dirty="0"/>
              <a:t>character, either </a:t>
            </a:r>
            <a:r>
              <a:rPr lang="en-US" dirty="0">
                <a:solidFill>
                  <a:schemeClr val="accent1">
                    <a:lumMod val="60000"/>
                    <a:lumOff val="40000"/>
                  </a:schemeClr>
                </a:solidFill>
              </a:rPr>
              <a:t>positive</a:t>
            </a:r>
            <a:r>
              <a:rPr lang="en-US" dirty="0"/>
              <a:t> (</a:t>
            </a:r>
            <a:r>
              <a:rPr lang="en-US" dirty="0">
                <a:solidFill>
                  <a:schemeClr val="accent1">
                    <a:lumMod val="60000"/>
                    <a:lumOff val="40000"/>
                  </a:schemeClr>
                </a:solidFill>
              </a:rPr>
              <a:t>cationic</a:t>
            </a:r>
            <a:r>
              <a:rPr lang="en-US" dirty="0"/>
              <a:t>) or </a:t>
            </a:r>
            <a:r>
              <a:rPr lang="en-US" dirty="0">
                <a:solidFill>
                  <a:schemeClr val="accent1">
                    <a:lumMod val="60000"/>
                    <a:lumOff val="40000"/>
                  </a:schemeClr>
                </a:solidFill>
              </a:rPr>
              <a:t>negative</a:t>
            </a:r>
            <a:r>
              <a:rPr lang="en-US" dirty="0"/>
              <a:t> (</a:t>
            </a:r>
            <a:r>
              <a:rPr lang="en-US" dirty="0">
                <a:solidFill>
                  <a:schemeClr val="accent1">
                    <a:lumMod val="60000"/>
                    <a:lumOff val="40000"/>
                  </a:schemeClr>
                </a:solidFill>
              </a:rPr>
              <a:t>anionic</a:t>
            </a:r>
            <a:r>
              <a:rPr lang="en-US" dirty="0"/>
              <a:t>) charge. These always prefer a </a:t>
            </a:r>
            <a:r>
              <a:rPr lang="en-US" b="1" dirty="0">
                <a:solidFill>
                  <a:srgbClr val="FFC000"/>
                </a:solidFill>
              </a:rPr>
              <a:t>polar</a:t>
            </a:r>
            <a:r>
              <a:rPr lang="en-US" dirty="0"/>
              <a:t> than a nonpolar solvent, so will dissolve in water</a:t>
            </a:r>
          </a:p>
          <a:p>
            <a:pPr marL="457200" indent="-457200">
              <a:buFont typeface="+mj-lt"/>
              <a:buAutoNum type="alphaLcPeriod"/>
            </a:pPr>
            <a:r>
              <a:rPr lang="en-US" sz="2200" dirty="0">
                <a:solidFill>
                  <a:srgbClr val="00FF00"/>
                </a:solidFill>
              </a:rPr>
              <a:t>Octane</a:t>
            </a:r>
            <a:r>
              <a:rPr lang="en-US" sz="2200" dirty="0"/>
              <a:t> (</a:t>
            </a:r>
            <a:r>
              <a:rPr lang="en-US" sz="2200" dirty="0">
                <a:solidFill>
                  <a:srgbClr val="00FF00"/>
                </a:solidFill>
              </a:rPr>
              <a:t>C</a:t>
            </a:r>
            <a:r>
              <a:rPr lang="en-US" sz="2200" baseline="-25000" dirty="0">
                <a:solidFill>
                  <a:srgbClr val="00FF00"/>
                </a:solidFill>
              </a:rPr>
              <a:t>8</a:t>
            </a:r>
            <a:r>
              <a:rPr lang="en-US" sz="2200" dirty="0">
                <a:solidFill>
                  <a:srgbClr val="00FF00"/>
                </a:solidFill>
              </a:rPr>
              <a:t>H</a:t>
            </a:r>
            <a:r>
              <a:rPr lang="en-US" sz="2200" baseline="-25000" dirty="0">
                <a:solidFill>
                  <a:srgbClr val="00FF00"/>
                </a:solidFill>
              </a:rPr>
              <a:t>18</a:t>
            </a:r>
            <a:r>
              <a:rPr lang="en-US" sz="2200" dirty="0"/>
              <a:t>)</a:t>
            </a:r>
          </a:p>
          <a:p>
            <a:pPr marL="228600" indent="0">
              <a:buNone/>
            </a:pPr>
            <a:r>
              <a:rPr lang="en-US" sz="2000" dirty="0">
                <a:solidFill>
                  <a:srgbClr val="FFC000"/>
                </a:solidFill>
              </a:rPr>
              <a:t>C</a:t>
            </a:r>
            <a:r>
              <a:rPr lang="en-US" sz="2000" baseline="-25000" dirty="0">
                <a:solidFill>
                  <a:srgbClr val="FFC000"/>
                </a:solidFill>
              </a:rPr>
              <a:t>8</a:t>
            </a:r>
            <a:r>
              <a:rPr lang="en-US" sz="2000" dirty="0">
                <a:solidFill>
                  <a:srgbClr val="FFC000"/>
                </a:solidFill>
              </a:rPr>
              <a:t>H</a:t>
            </a:r>
            <a:r>
              <a:rPr lang="en-US" sz="2000" baseline="-25000" dirty="0">
                <a:solidFill>
                  <a:srgbClr val="FFC000"/>
                </a:solidFill>
              </a:rPr>
              <a:t>18</a:t>
            </a:r>
            <a:r>
              <a:rPr lang="en-US" sz="2000" dirty="0"/>
              <a:t> is a </a:t>
            </a:r>
            <a:r>
              <a:rPr lang="en-US" sz="2000" b="1" dirty="0">
                <a:solidFill>
                  <a:srgbClr val="FFC000"/>
                </a:solidFill>
              </a:rPr>
              <a:t>nonpolar</a:t>
            </a:r>
            <a:r>
              <a:rPr lang="en-US" sz="2000" dirty="0"/>
              <a:t> compound. Compounds of just </a:t>
            </a:r>
            <a:r>
              <a:rPr lang="en-US" sz="2000" dirty="0">
                <a:solidFill>
                  <a:schemeClr val="accent1">
                    <a:lumMod val="60000"/>
                    <a:lumOff val="40000"/>
                  </a:schemeClr>
                </a:solidFill>
              </a:rPr>
              <a:t>carbon</a:t>
            </a:r>
            <a:r>
              <a:rPr lang="en-US" sz="2000" dirty="0"/>
              <a:t> and </a:t>
            </a:r>
            <a:r>
              <a:rPr lang="en-US" sz="2000" dirty="0">
                <a:solidFill>
                  <a:schemeClr val="accent1">
                    <a:lumMod val="60000"/>
                    <a:lumOff val="40000"/>
                  </a:schemeClr>
                </a:solidFill>
              </a:rPr>
              <a:t>hydrogen</a:t>
            </a:r>
            <a:r>
              <a:rPr lang="en-US" sz="2000" dirty="0"/>
              <a:t> will generally be </a:t>
            </a:r>
            <a:r>
              <a:rPr lang="en-US" sz="2000" dirty="0">
                <a:solidFill>
                  <a:srgbClr val="FFFF00"/>
                </a:solidFill>
              </a:rPr>
              <a:t>nonpolar. </a:t>
            </a:r>
            <a:r>
              <a:rPr lang="en-US" sz="2000" dirty="0"/>
              <a:t>So it will not dissolve</a:t>
            </a:r>
            <a:endParaRPr lang="en-US" sz="2000" dirty="0">
              <a:solidFill>
                <a:srgbClr val="FFFF00"/>
              </a:solidFill>
            </a:endParaRPr>
          </a:p>
        </p:txBody>
      </p:sp>
      <p:sp>
        <p:nvSpPr>
          <p:cNvPr id="2" name="Slide Number Placeholder 1">
            <a:extLst>
              <a:ext uri="{FF2B5EF4-FFF2-40B4-BE49-F238E27FC236}">
                <a16:creationId xmlns:a16="http://schemas.microsoft.com/office/drawing/2014/main" id="{46F805EF-AC66-C4BB-432E-912B6AE75248}"/>
              </a:ext>
            </a:extLst>
          </p:cNvPr>
          <p:cNvSpPr>
            <a:spLocks noGrp="1"/>
          </p:cNvSpPr>
          <p:nvPr>
            <p:ph type="sldNum" sz="quarter" idx="10"/>
          </p:nvPr>
        </p:nvSpPr>
        <p:spPr/>
        <p:txBody>
          <a:bodyPr/>
          <a:lstStyle/>
          <a:p>
            <a:fld id="{48B47BF4-C530-47F3-8F78-E261EA428483}" type="slidenum">
              <a:rPr lang="en-US" smtClean="0"/>
              <a:pPr/>
              <a:t>8</a:t>
            </a:fld>
            <a:endParaRPr lang="en-US" dirty="0"/>
          </a:p>
        </p:txBody>
      </p:sp>
    </p:spTree>
    <p:extLst>
      <p:ext uri="{BB962C8B-B14F-4D97-AF65-F5344CB8AC3E}">
        <p14:creationId xmlns:p14="http://schemas.microsoft.com/office/powerpoint/2010/main" val="412562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909469-F6E3-64F7-A5DF-236EA99D9A3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FE54A92-A920-5C3D-303F-FA4B56ECF4E8}"/>
              </a:ext>
            </a:extLst>
          </p:cNvPr>
          <p:cNvSpPr>
            <a:spLocks noGrp="1"/>
          </p:cNvSpPr>
          <p:nvPr>
            <p:ph type="title"/>
          </p:nvPr>
        </p:nvSpPr>
        <p:spPr>
          <a:xfrm>
            <a:off x="372533" y="147082"/>
            <a:ext cx="8421512" cy="830997"/>
          </a:xfrm>
        </p:spPr>
        <p:txBody>
          <a:bodyPr/>
          <a:lstStyle/>
          <a:p>
            <a:r>
              <a:rPr lang="en-US" dirty="0"/>
              <a:t>Practice: Will It Dissolve?</a:t>
            </a:r>
          </a:p>
        </p:txBody>
      </p:sp>
      <p:sp>
        <p:nvSpPr>
          <p:cNvPr id="5" name="Content Placeholder 4">
            <a:extLst>
              <a:ext uri="{FF2B5EF4-FFF2-40B4-BE49-F238E27FC236}">
                <a16:creationId xmlns:a16="http://schemas.microsoft.com/office/drawing/2014/main" id="{2D3CEA0E-8FB8-7D8F-F2AF-491F069B2887}"/>
              </a:ext>
            </a:extLst>
          </p:cNvPr>
          <p:cNvSpPr>
            <a:spLocks noGrp="1"/>
          </p:cNvSpPr>
          <p:nvPr>
            <p:ph idx="1"/>
          </p:nvPr>
        </p:nvSpPr>
        <p:spPr>
          <a:xfrm>
            <a:off x="406400" y="981489"/>
            <a:ext cx="8387645" cy="5383503"/>
          </a:xfrm>
        </p:spPr>
        <p:txBody>
          <a:bodyPr/>
          <a:lstStyle/>
          <a:p>
            <a:pPr marL="0" indent="0">
              <a:buNone/>
            </a:pPr>
            <a:r>
              <a:rPr lang="en-US" dirty="0"/>
              <a:t>Which of these will be substances will</a:t>
            </a:r>
            <a:br>
              <a:rPr lang="en-US" dirty="0"/>
            </a:br>
            <a:r>
              <a:rPr lang="en-US" dirty="0"/>
              <a:t>dissolve in </a:t>
            </a:r>
            <a:r>
              <a:rPr lang="en-US" b="1" dirty="0">
                <a:solidFill>
                  <a:schemeClr val="accent1">
                    <a:lumMod val="60000"/>
                    <a:lumOff val="40000"/>
                  </a:schemeClr>
                </a:solidFill>
              </a:rPr>
              <a:t>nonpolar</a:t>
            </a:r>
            <a:r>
              <a:rPr lang="en-US" dirty="0"/>
              <a:t> solvent </a:t>
            </a:r>
            <a:r>
              <a:rPr lang="en-US" dirty="0">
                <a:solidFill>
                  <a:srgbClr val="00FF00"/>
                </a:solidFill>
              </a:rPr>
              <a:t>toluene</a:t>
            </a:r>
            <a:r>
              <a:rPr lang="en-US" dirty="0"/>
              <a:t> (</a:t>
            </a:r>
            <a:r>
              <a:rPr lang="en-US" dirty="0">
                <a:solidFill>
                  <a:srgbClr val="00FF00"/>
                </a:solidFill>
              </a:rPr>
              <a:t>C</a:t>
            </a:r>
            <a:r>
              <a:rPr lang="en-US" baseline="-25000" dirty="0">
                <a:solidFill>
                  <a:srgbClr val="00FF00"/>
                </a:solidFill>
              </a:rPr>
              <a:t>6</a:t>
            </a:r>
            <a:r>
              <a:rPr lang="en-US" dirty="0">
                <a:solidFill>
                  <a:srgbClr val="00FF00"/>
                </a:solidFill>
              </a:rPr>
              <a:t>H</a:t>
            </a:r>
            <a:r>
              <a:rPr lang="en-US" baseline="-25000" dirty="0">
                <a:solidFill>
                  <a:srgbClr val="00FF00"/>
                </a:solidFill>
              </a:rPr>
              <a:t>5</a:t>
            </a:r>
            <a:r>
              <a:rPr lang="en-US" dirty="0">
                <a:solidFill>
                  <a:srgbClr val="00FF00"/>
                </a:solidFill>
              </a:rPr>
              <a:t>CH</a:t>
            </a:r>
            <a:r>
              <a:rPr lang="en-US" baseline="-25000" dirty="0">
                <a:solidFill>
                  <a:srgbClr val="00FF00"/>
                </a:solidFill>
              </a:rPr>
              <a:t>3</a:t>
            </a:r>
            <a:r>
              <a:rPr lang="en-US" dirty="0"/>
              <a:t>)</a:t>
            </a:r>
          </a:p>
          <a:p>
            <a:pPr marL="457200" indent="-457200">
              <a:buFont typeface="+mj-lt"/>
              <a:buAutoNum type="alphaLcPeriod"/>
            </a:pPr>
            <a:r>
              <a:rPr lang="en-US" sz="2200" dirty="0">
                <a:solidFill>
                  <a:srgbClr val="00FF00"/>
                </a:solidFill>
              </a:rPr>
              <a:t>H</a:t>
            </a:r>
            <a:r>
              <a:rPr lang="en-US" sz="2200" baseline="-25000" dirty="0">
                <a:solidFill>
                  <a:srgbClr val="00FF00"/>
                </a:solidFill>
              </a:rPr>
              <a:t>2</a:t>
            </a:r>
            <a:r>
              <a:rPr lang="en-US" sz="2200" dirty="0">
                <a:solidFill>
                  <a:srgbClr val="00FF00"/>
                </a:solidFill>
              </a:rPr>
              <a:t>O</a:t>
            </a:r>
            <a:r>
              <a:rPr lang="en-US" sz="2200" dirty="0"/>
              <a:t> (water)</a:t>
            </a:r>
          </a:p>
          <a:p>
            <a:pPr marL="236538" lvl="1" indent="0">
              <a:buNone/>
            </a:pPr>
            <a:r>
              <a:rPr lang="en-US" dirty="0">
                <a:solidFill>
                  <a:schemeClr val="accent1">
                    <a:lumMod val="60000"/>
                    <a:lumOff val="40000"/>
                  </a:schemeClr>
                </a:solidFill>
              </a:rPr>
              <a:t>Water</a:t>
            </a:r>
            <a:r>
              <a:rPr lang="en-US" dirty="0"/>
              <a:t> is quite </a:t>
            </a:r>
            <a:r>
              <a:rPr lang="en-US" b="1" dirty="0">
                <a:solidFill>
                  <a:srgbClr val="FFC000"/>
                </a:solidFill>
              </a:rPr>
              <a:t>polar</a:t>
            </a:r>
            <a:r>
              <a:rPr lang="en-US" dirty="0"/>
              <a:t>. And following the rule of “like</a:t>
            </a:r>
            <a:br>
              <a:rPr lang="en-US" dirty="0"/>
            </a:br>
            <a:r>
              <a:rPr lang="en-US" dirty="0"/>
              <a:t>dissolves like” which means “polar dissolves polar”</a:t>
            </a:r>
            <a:br>
              <a:rPr lang="en-US" dirty="0"/>
            </a:br>
            <a:r>
              <a:rPr lang="en-US" dirty="0"/>
              <a:t>and “nonpolar dissolves nonpolar”, these will not</a:t>
            </a:r>
            <a:br>
              <a:rPr lang="en-US" dirty="0"/>
            </a:br>
            <a:r>
              <a:rPr lang="en-US" dirty="0"/>
              <a:t>mix (see image)</a:t>
            </a:r>
          </a:p>
          <a:p>
            <a:pPr marL="341313" indent="-341313">
              <a:buFont typeface="+mj-lt"/>
              <a:buAutoNum type="alphaLcPeriod"/>
            </a:pPr>
            <a:r>
              <a:rPr lang="en-US" sz="2200" dirty="0">
                <a:solidFill>
                  <a:srgbClr val="00FF00"/>
                </a:solidFill>
              </a:rPr>
              <a:t>Na</a:t>
            </a:r>
            <a:r>
              <a:rPr lang="en-US" sz="2200" baseline="-25000" dirty="0">
                <a:solidFill>
                  <a:srgbClr val="00FF00"/>
                </a:solidFill>
              </a:rPr>
              <a:t>2</a:t>
            </a:r>
            <a:r>
              <a:rPr lang="en-US" sz="2200" dirty="0">
                <a:solidFill>
                  <a:srgbClr val="00FF00"/>
                </a:solidFill>
              </a:rPr>
              <a:t>SO</a:t>
            </a:r>
            <a:r>
              <a:rPr lang="en-US" sz="2200" baseline="-25000" dirty="0">
                <a:solidFill>
                  <a:srgbClr val="00FF00"/>
                </a:solidFill>
              </a:rPr>
              <a:t>4</a:t>
            </a:r>
            <a:r>
              <a:rPr lang="en-US" sz="2200" dirty="0">
                <a:solidFill>
                  <a:srgbClr val="00FF00"/>
                </a:solidFill>
              </a:rPr>
              <a:t> </a:t>
            </a:r>
            <a:r>
              <a:rPr lang="en-US" sz="2200" dirty="0"/>
              <a:t>(</a:t>
            </a:r>
            <a:r>
              <a:rPr lang="en-US" sz="2200" dirty="0">
                <a:solidFill>
                  <a:srgbClr val="00FF00"/>
                </a:solidFill>
              </a:rPr>
              <a:t>sodium sulfate</a:t>
            </a:r>
            <a:r>
              <a:rPr lang="en-US" sz="2200" dirty="0"/>
              <a:t>)</a:t>
            </a:r>
          </a:p>
          <a:p>
            <a:pPr marL="236538" lvl="1" indent="0">
              <a:buNone/>
            </a:pPr>
            <a:r>
              <a:rPr lang="en-US" dirty="0"/>
              <a:t>It was noted that </a:t>
            </a:r>
            <a:r>
              <a:rPr lang="en-US" dirty="0">
                <a:solidFill>
                  <a:srgbClr val="FFC000"/>
                </a:solidFill>
              </a:rPr>
              <a:t>Na</a:t>
            </a:r>
            <a:r>
              <a:rPr lang="en-US" baseline="-25000" dirty="0">
                <a:solidFill>
                  <a:srgbClr val="FFC000"/>
                </a:solidFill>
              </a:rPr>
              <a:t>2</a:t>
            </a:r>
            <a:r>
              <a:rPr lang="en-US" dirty="0">
                <a:solidFill>
                  <a:srgbClr val="FFC000"/>
                </a:solidFill>
              </a:rPr>
              <a:t>SO</a:t>
            </a:r>
            <a:r>
              <a:rPr lang="en-US" baseline="-25000" dirty="0">
                <a:solidFill>
                  <a:srgbClr val="FFC000"/>
                </a:solidFill>
              </a:rPr>
              <a:t>4</a:t>
            </a:r>
            <a:r>
              <a:rPr lang="en-US" dirty="0"/>
              <a:t> is an </a:t>
            </a:r>
            <a:r>
              <a:rPr lang="en-US" dirty="0">
                <a:solidFill>
                  <a:schemeClr val="accent1">
                    <a:lumMod val="60000"/>
                    <a:lumOff val="40000"/>
                  </a:schemeClr>
                </a:solidFill>
              </a:rPr>
              <a:t>ionic compound</a:t>
            </a:r>
            <a:r>
              <a:rPr lang="en-US" dirty="0"/>
              <a:t>.</a:t>
            </a:r>
            <a:br>
              <a:rPr lang="en-US" dirty="0"/>
            </a:br>
            <a:r>
              <a:rPr lang="en-US" dirty="0"/>
              <a:t>Ionic compounds will interact with polar solvents ONLY</a:t>
            </a:r>
          </a:p>
          <a:p>
            <a:pPr marL="457200" indent="-457200">
              <a:buFont typeface="+mj-lt"/>
              <a:buAutoNum type="alphaLcPeriod"/>
            </a:pPr>
            <a:r>
              <a:rPr lang="en-US" sz="2200" dirty="0">
                <a:solidFill>
                  <a:srgbClr val="00FF00"/>
                </a:solidFill>
              </a:rPr>
              <a:t>C</a:t>
            </a:r>
            <a:r>
              <a:rPr lang="en-US" sz="2200" baseline="-25000" dirty="0">
                <a:solidFill>
                  <a:srgbClr val="00FF00"/>
                </a:solidFill>
              </a:rPr>
              <a:t>8</a:t>
            </a:r>
            <a:r>
              <a:rPr lang="en-US" sz="2200" dirty="0">
                <a:solidFill>
                  <a:srgbClr val="00FF00"/>
                </a:solidFill>
              </a:rPr>
              <a:t>H</a:t>
            </a:r>
            <a:r>
              <a:rPr lang="en-US" sz="2200" baseline="-25000" dirty="0">
                <a:solidFill>
                  <a:srgbClr val="00FF00"/>
                </a:solidFill>
              </a:rPr>
              <a:t>18 </a:t>
            </a:r>
            <a:r>
              <a:rPr lang="en-US" sz="2200" dirty="0"/>
              <a:t>(</a:t>
            </a:r>
            <a:r>
              <a:rPr lang="en-US" sz="2200" dirty="0">
                <a:solidFill>
                  <a:srgbClr val="00FF00"/>
                </a:solidFill>
              </a:rPr>
              <a:t>octane</a:t>
            </a:r>
            <a:r>
              <a:rPr lang="en-US" sz="2200" dirty="0"/>
              <a:t>)</a:t>
            </a:r>
          </a:p>
          <a:p>
            <a:pPr marL="228600" indent="0">
              <a:buNone/>
            </a:pPr>
            <a:r>
              <a:rPr lang="en-US" sz="2000" dirty="0"/>
              <a:t>As a </a:t>
            </a:r>
            <a:r>
              <a:rPr lang="en-US" sz="2000" b="1" dirty="0">
                <a:solidFill>
                  <a:srgbClr val="FFC000"/>
                </a:solidFill>
              </a:rPr>
              <a:t>nonpolar</a:t>
            </a:r>
            <a:r>
              <a:rPr lang="en-US" sz="2000" dirty="0"/>
              <a:t> compound, </a:t>
            </a:r>
            <a:r>
              <a:rPr lang="en-US" sz="2000" dirty="0">
                <a:solidFill>
                  <a:srgbClr val="FFC000"/>
                </a:solidFill>
              </a:rPr>
              <a:t>C</a:t>
            </a:r>
            <a:r>
              <a:rPr lang="en-US" sz="2000" baseline="-25000" dirty="0">
                <a:solidFill>
                  <a:srgbClr val="FFC000"/>
                </a:solidFill>
              </a:rPr>
              <a:t>8</a:t>
            </a:r>
            <a:r>
              <a:rPr lang="en-US" sz="2000" dirty="0">
                <a:solidFill>
                  <a:srgbClr val="FFC000"/>
                </a:solidFill>
              </a:rPr>
              <a:t>H</a:t>
            </a:r>
            <a:r>
              <a:rPr lang="en-US" sz="2000" baseline="-25000" dirty="0">
                <a:solidFill>
                  <a:srgbClr val="FFC000"/>
                </a:solidFill>
              </a:rPr>
              <a:t>18</a:t>
            </a:r>
            <a:r>
              <a:rPr lang="en-US" sz="2000" dirty="0"/>
              <a:t> will have no problem dissolving in a nonpolar solvent like toluene</a:t>
            </a:r>
            <a:endParaRPr lang="en-US" sz="2000" dirty="0">
              <a:solidFill>
                <a:srgbClr val="FFFF00"/>
              </a:solidFill>
            </a:endParaRPr>
          </a:p>
        </p:txBody>
      </p:sp>
      <p:sp>
        <p:nvSpPr>
          <p:cNvPr id="2" name="Slide Number Placeholder 1">
            <a:extLst>
              <a:ext uri="{FF2B5EF4-FFF2-40B4-BE49-F238E27FC236}">
                <a16:creationId xmlns:a16="http://schemas.microsoft.com/office/drawing/2014/main" id="{CEAFEE5F-6153-2072-C004-11810FE45E27}"/>
              </a:ext>
            </a:extLst>
          </p:cNvPr>
          <p:cNvSpPr>
            <a:spLocks noGrp="1"/>
          </p:cNvSpPr>
          <p:nvPr>
            <p:ph type="sldNum" sz="quarter" idx="10"/>
          </p:nvPr>
        </p:nvSpPr>
        <p:spPr/>
        <p:txBody>
          <a:bodyPr/>
          <a:lstStyle/>
          <a:p>
            <a:fld id="{48B47BF4-C530-47F3-8F78-E261EA428483}" type="slidenum">
              <a:rPr lang="en-US" smtClean="0"/>
              <a:pPr/>
              <a:t>9</a:t>
            </a:fld>
            <a:endParaRPr lang="en-US" dirty="0"/>
          </a:p>
        </p:txBody>
      </p:sp>
      <p:pic>
        <p:nvPicPr>
          <p:cNvPr id="6" name="Picture 5">
            <a:extLst>
              <a:ext uri="{FF2B5EF4-FFF2-40B4-BE49-F238E27FC236}">
                <a16:creationId xmlns:a16="http://schemas.microsoft.com/office/drawing/2014/main" id="{B27AE0DA-2608-1DC3-FF06-C0739A013534}"/>
              </a:ext>
            </a:extLst>
          </p:cNvPr>
          <p:cNvPicPr>
            <a:picLocks noChangeAspect="1"/>
          </p:cNvPicPr>
          <p:nvPr/>
        </p:nvPicPr>
        <p:blipFill>
          <a:blip r:embed="rId2"/>
          <a:stretch>
            <a:fillRect/>
          </a:stretch>
        </p:blipFill>
        <p:spPr>
          <a:xfrm>
            <a:off x="7863411" y="304129"/>
            <a:ext cx="1201715" cy="1874676"/>
          </a:xfrm>
          <a:prstGeom prst="rect">
            <a:avLst/>
          </a:prstGeom>
        </p:spPr>
      </p:pic>
      <p:pic>
        <p:nvPicPr>
          <p:cNvPr id="8" name="Picture 7">
            <a:extLst>
              <a:ext uri="{FF2B5EF4-FFF2-40B4-BE49-F238E27FC236}">
                <a16:creationId xmlns:a16="http://schemas.microsoft.com/office/drawing/2014/main" id="{E433366F-91E9-EB21-F7F5-C648F2AB127A}"/>
              </a:ext>
            </a:extLst>
          </p:cNvPr>
          <p:cNvPicPr>
            <a:picLocks noChangeAspect="1"/>
          </p:cNvPicPr>
          <p:nvPr/>
        </p:nvPicPr>
        <p:blipFill>
          <a:blip r:embed="rId3"/>
          <a:stretch>
            <a:fillRect/>
          </a:stretch>
        </p:blipFill>
        <p:spPr>
          <a:xfrm>
            <a:off x="7554801" y="2178805"/>
            <a:ext cx="1486107" cy="2229161"/>
          </a:xfrm>
          <a:prstGeom prst="rect">
            <a:avLst/>
          </a:prstGeom>
        </p:spPr>
      </p:pic>
    </p:spTree>
    <p:extLst>
      <p:ext uri="{BB962C8B-B14F-4D97-AF65-F5344CB8AC3E}">
        <p14:creationId xmlns:p14="http://schemas.microsoft.com/office/powerpoint/2010/main" val="1808424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theme/theme1.xml><?xml version="1.0" encoding="utf-8"?>
<a:theme xmlns:a="http://schemas.openxmlformats.org/drawingml/2006/main" name="Light-on-dark-standard-presentation">
  <a:themeElements>
    <a:clrScheme name="4_LightOnDar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4_LightOnDark">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600" dirty="0" smtClean="0">
            <a:solidFill>
              <a:schemeClr val="bg1"/>
            </a:solidFill>
          </a:defRPr>
        </a:defPPr>
      </a:lstStyle>
    </a:txDef>
  </a:objectDefaults>
  <a:extraClrSchemeLst>
    <a:extraClrScheme>
      <a:clrScheme name="4_LightOnDar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4_LightOnDar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4_LightOnDar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4_LightOnDar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4_LightOnDar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4_LightOnDar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4_LightOnDar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29741</TotalTime>
  <Words>4758</Words>
  <Application>Microsoft Office PowerPoint</Application>
  <PresentationFormat>On-screen Show (4:3)</PresentationFormat>
  <Paragraphs>428</Paragraphs>
  <Slides>50</Slides>
  <Notes>1</Notes>
  <HiddenSlides>0</HiddenSlides>
  <MMClips>4</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50</vt:i4>
      </vt:variant>
    </vt:vector>
  </HeadingPairs>
  <TitlesOfParts>
    <vt:vector size="60" baseType="lpstr">
      <vt:lpstr>Arial</vt:lpstr>
      <vt:lpstr>Cambria</vt:lpstr>
      <vt:lpstr>Cambria Math</vt:lpstr>
      <vt:lpstr>Courier New</vt:lpstr>
      <vt:lpstr>Symbol</vt:lpstr>
      <vt:lpstr>Tahoma</vt:lpstr>
      <vt:lpstr>Times New Roman</vt:lpstr>
      <vt:lpstr>Verdana</vt:lpstr>
      <vt:lpstr>Wingdings</vt:lpstr>
      <vt:lpstr>Light-on-dark-standard-presentation</vt:lpstr>
      <vt:lpstr>Introductory General Chemistry</vt:lpstr>
      <vt:lpstr>PowerPoint Presentation</vt:lpstr>
      <vt:lpstr>Solutions</vt:lpstr>
      <vt:lpstr>Solutions</vt:lpstr>
      <vt:lpstr>Solutions: Quiz Time</vt:lpstr>
      <vt:lpstr>Will It Dissolve?</vt:lpstr>
      <vt:lpstr>Practice: Will It Dissolve?</vt:lpstr>
      <vt:lpstr>Practice: Will It Dissolve?</vt:lpstr>
      <vt:lpstr>Practice: Will It Dissolve?</vt:lpstr>
      <vt:lpstr>“Like Prefers to Dissolve in Like”</vt:lpstr>
      <vt:lpstr>Electrolytes / Nonelectrolytes</vt:lpstr>
      <vt:lpstr>Carrying Electric Current</vt:lpstr>
      <vt:lpstr>Ion-Dipole Attraction</vt:lpstr>
      <vt:lpstr>Ion-Dipole Attraction</vt:lpstr>
      <vt:lpstr>Which Become Ions in Solution?</vt:lpstr>
      <vt:lpstr>Solubility in Aqueous Solutions</vt:lpstr>
      <vt:lpstr>Solubility in Aqueous Solutions</vt:lpstr>
      <vt:lpstr>Practice: Is It Soluble?</vt:lpstr>
      <vt:lpstr>Solubility and Saturation</vt:lpstr>
      <vt:lpstr>Saturated / Unsaturated</vt:lpstr>
      <vt:lpstr>Supersaturation</vt:lpstr>
      <vt:lpstr>Supersaturation</vt:lpstr>
      <vt:lpstr>Solids Dissolved in Water</vt:lpstr>
      <vt:lpstr>Solids Solubility vs Temp</vt:lpstr>
      <vt:lpstr>Gas Solubility vs Temp</vt:lpstr>
      <vt:lpstr>Partial Pressure of Gas Solute</vt:lpstr>
      <vt:lpstr>Concentration</vt:lpstr>
      <vt:lpstr>Percent Solutions</vt:lpstr>
      <vt:lpstr>Mass Percent Solutions</vt:lpstr>
      <vt:lpstr>Volume Percent Solutions</vt:lpstr>
      <vt:lpstr>Molarity of Solutions</vt:lpstr>
      <vt:lpstr>Practice: Molarity</vt:lpstr>
      <vt:lpstr>Practice: Molarity</vt:lpstr>
      <vt:lpstr>Practice: Molarity</vt:lpstr>
      <vt:lpstr>Mass = Concentration × Volume</vt:lpstr>
      <vt:lpstr>Mass = Molar Mass × Molarity × Volume</vt:lpstr>
      <vt:lpstr>Volume = Moles (Mass) / Concentration</vt:lpstr>
      <vt:lpstr>Volume = Moles (Mass) / Concentration</vt:lpstr>
      <vt:lpstr>Dilutions of Solutions</vt:lpstr>
      <vt:lpstr>The Math of Dilutions</vt:lpstr>
      <vt:lpstr>Practice: The Math of Dilutions</vt:lpstr>
      <vt:lpstr>Colligative Properties: Molality</vt:lpstr>
      <vt:lpstr>Practice: Molality</vt:lpstr>
      <vt:lpstr>Boiling Point and Freezing Point</vt:lpstr>
      <vt:lpstr>Solute “Particle Number”</vt:lpstr>
      <vt:lpstr>Effective Particle Molality</vt:lpstr>
      <vt:lpstr>Computing B.P. / F.P. Changes</vt:lpstr>
      <vt:lpstr>Osmosis</vt:lpstr>
      <vt:lpstr>Osmotic Pressure</vt:lpstr>
      <vt:lpstr>Practice: Osmotic Pressure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 M Halloran</dc:creator>
  <cp:lastModifiedBy>sm h</cp:lastModifiedBy>
  <cp:revision>1132</cp:revision>
  <cp:lastPrinted>2016-03-14T04:22:58Z</cp:lastPrinted>
  <dcterms:created xsi:type="dcterms:W3CDTF">2005-12-08T13:54:14Z</dcterms:created>
  <dcterms:modified xsi:type="dcterms:W3CDTF">2025-10-21T21:02:51Z</dcterms:modified>
</cp:coreProperties>
</file>